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3.xml" ContentType="application/vnd.openxmlformats-officedocument.drawingml.chart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notesSlides/notesSlide16.xml" ContentType="application/vnd.openxmlformats-officedocument.presentationml.notesSlide+xml"/>
  <Override PartName="/ppt/charts/chart18.xml" ContentType="application/vnd.openxmlformats-officedocument.drawingml.chart+xml"/>
  <Override PartName="/ppt/notesSlides/notesSlide17.xml" ContentType="application/vnd.openxmlformats-officedocument.presentationml.notesSlide+xml"/>
  <Override PartName="/ppt/charts/chart19.xml" ContentType="application/vnd.openxmlformats-officedocument.drawingml.chart+xml"/>
  <Override PartName="/ppt/notesSlides/notesSlide18.xml" ContentType="application/vnd.openxmlformats-officedocument.presentationml.notesSlide+xml"/>
  <Override PartName="/ppt/charts/chart20.xml" ContentType="application/vnd.openxmlformats-officedocument.drawingml.chart+xml"/>
  <Override PartName="/ppt/notesSlides/notesSlide19.xml" ContentType="application/vnd.openxmlformats-officedocument.presentationml.notesSlide+xml"/>
  <Override PartName="/ppt/charts/chart21.xml" ContentType="application/vnd.openxmlformats-officedocument.drawingml.chart+xml"/>
  <Override PartName="/ppt/notesSlides/notesSlide20.xml" ContentType="application/vnd.openxmlformats-officedocument.presentationml.notesSlide+xml"/>
  <Override PartName="/ppt/charts/chart22.xml" ContentType="application/vnd.openxmlformats-officedocument.drawingml.chart+xml"/>
  <Override PartName="/ppt/notesSlides/notesSlide21.xml" ContentType="application/vnd.openxmlformats-officedocument.presentationml.notesSlide+xml"/>
  <Override PartName="/ppt/charts/chart23.xml" ContentType="application/vnd.openxmlformats-officedocument.drawingml.chart+xml"/>
  <Override PartName="/ppt/notesSlides/notesSlide22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23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4"/>
  </p:sldMasterIdLst>
  <p:notesMasterIdLst>
    <p:notesMasterId r:id="rId45"/>
  </p:notesMasterIdLst>
  <p:handoutMasterIdLst>
    <p:handoutMasterId r:id="rId46"/>
  </p:handoutMasterIdLst>
  <p:sldIdLst>
    <p:sldId id="275" r:id="rId5"/>
    <p:sldId id="278" r:id="rId6"/>
    <p:sldId id="262" r:id="rId7"/>
    <p:sldId id="272" r:id="rId8"/>
    <p:sldId id="279" r:id="rId9"/>
    <p:sldId id="280" r:id="rId10"/>
    <p:sldId id="281" r:id="rId11"/>
    <p:sldId id="386" r:id="rId12"/>
    <p:sldId id="387" r:id="rId13"/>
    <p:sldId id="388" r:id="rId14"/>
    <p:sldId id="389" r:id="rId15"/>
    <p:sldId id="390" r:id="rId16"/>
    <p:sldId id="287" r:id="rId17"/>
    <p:sldId id="360" r:id="rId18"/>
    <p:sldId id="361" r:id="rId19"/>
    <p:sldId id="371" r:id="rId20"/>
    <p:sldId id="362" r:id="rId21"/>
    <p:sldId id="363" r:id="rId22"/>
    <p:sldId id="372" r:id="rId23"/>
    <p:sldId id="395" r:id="rId24"/>
    <p:sldId id="396" r:id="rId25"/>
    <p:sldId id="397" r:id="rId26"/>
    <p:sldId id="398" r:id="rId27"/>
    <p:sldId id="399" r:id="rId28"/>
    <p:sldId id="400" r:id="rId29"/>
    <p:sldId id="401" r:id="rId30"/>
    <p:sldId id="394" r:id="rId31"/>
    <p:sldId id="402" r:id="rId32"/>
    <p:sldId id="380" r:id="rId33"/>
    <p:sldId id="382" r:id="rId34"/>
    <p:sldId id="383" r:id="rId35"/>
    <p:sldId id="384" r:id="rId36"/>
    <p:sldId id="276" r:id="rId37"/>
    <p:sldId id="312" r:id="rId38"/>
    <p:sldId id="313" r:id="rId39"/>
    <p:sldId id="314" r:id="rId40"/>
    <p:sldId id="315" r:id="rId41"/>
    <p:sldId id="393" r:id="rId42"/>
    <p:sldId id="273" r:id="rId43"/>
    <p:sldId id="34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>
          <p15:clr>
            <a:srgbClr val="A4A3A4"/>
          </p15:clr>
        </p15:guide>
        <p15:guide id="2" pos="521">
          <p15:clr>
            <a:srgbClr val="A4A3A4"/>
          </p15:clr>
        </p15:guide>
        <p15:guide id="3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otty, Angela" initials="CA" lastIdx="10" clrIdx="0">
    <p:extLst>
      <p:ext uri="{19B8F6BF-5375-455C-9EA6-DF929625EA0E}">
        <p15:presenceInfo xmlns:p15="http://schemas.microsoft.com/office/powerpoint/2012/main" userId="S-1-5-21-1092962901-119734546-689510791-3862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590"/>
    <a:srgbClr val="FFFFFF"/>
    <a:srgbClr val="DB843D"/>
    <a:srgbClr val="FFFFCC"/>
    <a:srgbClr val="F1BE48"/>
    <a:srgbClr val="FFEBFF"/>
    <a:srgbClr val="FFCCFF"/>
    <a:srgbClr val="FF671F"/>
    <a:srgbClr val="005EB8"/>
    <a:srgbClr val="009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5284" autoAdjust="0"/>
  </p:normalViewPr>
  <p:slideViewPr>
    <p:cSldViewPr snapToObjects="1">
      <p:cViewPr varScale="1">
        <p:scale>
          <a:sx n="85" d="100"/>
          <a:sy n="85" d="100"/>
        </p:scale>
        <p:origin x="1406" y="48"/>
      </p:cViewPr>
      <p:guideLst>
        <p:guide orient="horz" pos="3974"/>
        <p:guide pos="521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55" d="100"/>
          <a:sy n="155" d="100"/>
        </p:scale>
        <p:origin x="-510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tb.ab.com\sharedT715\Shared\Client%20and%20Market%20Insights\2018\Business%20Research\B&amp;Ag\Business%20Beat\Volume%2018\Data\Business%20Optimism%20Index%20Vol%2018%20(June%2016,%202017)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tb.ab.com\sharedT715\Shared\Client%20and%20Market%20Insights\2018\Business%20Research\B&amp;Ag\Business%20Beat\Volume%2018\Data\Business%20Optimism%20Index%20Vol%2018%20(June%2016,%202017)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tb.ab.com\sharedT715\Shared\Client%20and%20Market%20Insights\2018\Business%20Research\B&amp;Ag\Business%20Beat\Volume%2018\Data\Business%20Optimism%20Index%20Vol%2018%20(June%2016,%202017)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tb.ab.com\sharedT715\Shared\Client%20and%20Market%20Insights\2018\Business%20Research\B&amp;Ag\Business%20Beat\Volume%2018\Data\Business%20Optimism%20Index%20Vol%2018%20(June%2016,%202017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695101452266727E-2"/>
          <c:y val="0.11052637374691825"/>
          <c:w val="0.9426554934244491"/>
          <c:h val="0.7735882619768335"/>
        </c:manualLayout>
      </c:layout>
      <c:lineChart>
        <c:grouping val="standard"/>
        <c:varyColors val="0"/>
        <c:ser>
          <c:idx val="1"/>
          <c:order val="0"/>
          <c:tx>
            <c:strRef>
              <c:f>'Exclude DKs (Total)'!$I$49</c:f>
              <c:strCache>
                <c:ptCount val="1"/>
                <c:pt idx="0">
                  <c:v>ATB Business Index</c:v>
                </c:pt>
              </c:strCache>
            </c:strRef>
          </c:tx>
          <c:spPr>
            <a:ln w="38100">
              <a:solidFill>
                <a:schemeClr val="accent1">
                  <a:lumMod val="75000"/>
                </a:schemeClr>
              </a:solidFill>
            </a:ln>
          </c:spPr>
          <c:marker>
            <c:symbol val="circle"/>
            <c:size val="9"/>
            <c:spPr>
              <a:solidFill>
                <a:srgbClr val="4F81BD">
                  <a:lumMod val="75000"/>
                </a:srgbClr>
              </a:solidFill>
            </c:spPr>
          </c:marker>
          <c:dLbls>
            <c:dLbl>
              <c:idx val="0"/>
              <c:layout>
                <c:manualLayout>
                  <c:x val="-3.1952326730804212E-2"/>
                  <c:y val="-3.49340220129137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2849806252752747E-2"/>
                  <c:y val="-4.6406282890153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1822521998011279E-2"/>
                  <c:y val="-5.13585949474795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1514069702388563E-2"/>
                  <c:y val="-5.3947076182688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9354224557548617E-2"/>
                  <c:y val="3.67783119497483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9354224557548721E-2"/>
                  <c:y val="2.60205185849351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'Exclude DKs (Total)'!$J$47:$U$47</c:f>
              <c:strCache>
                <c:ptCount val="12"/>
                <c:pt idx="0">
                  <c:v>Q3 2014</c:v>
                </c:pt>
                <c:pt idx="1">
                  <c:v>Q4 2014</c:v>
                </c:pt>
                <c:pt idx="2">
                  <c:v>Q1 2015</c:v>
                </c:pt>
                <c:pt idx="3">
                  <c:v>Q2 2015</c:v>
                </c:pt>
                <c:pt idx="4">
                  <c:v>Q3 2015</c:v>
                </c:pt>
                <c:pt idx="5">
                  <c:v>Q4 2015</c:v>
                </c:pt>
                <c:pt idx="6">
                  <c:v>Q1 2016</c:v>
                </c:pt>
                <c:pt idx="7">
                  <c:v>Q2 2016</c:v>
                </c:pt>
                <c:pt idx="8">
                  <c:v>Q3 2016</c:v>
                </c:pt>
                <c:pt idx="9">
                  <c:v>Q4 2016</c:v>
                </c:pt>
                <c:pt idx="10">
                  <c:v>Q1 2017</c:v>
                </c:pt>
                <c:pt idx="11">
                  <c:v>Q2 2017</c:v>
                </c:pt>
              </c:strCache>
            </c:strRef>
          </c:cat>
          <c:val>
            <c:numRef>
              <c:f>'Exclude DKs (Total)'!$J$49:$U$49</c:f>
              <c:numCache>
                <c:formatCode>0.0</c:formatCode>
                <c:ptCount val="12"/>
                <c:pt idx="0">
                  <c:v>70.400000000000006</c:v>
                </c:pt>
                <c:pt idx="1">
                  <c:v>67.517006802721085</c:v>
                </c:pt>
                <c:pt idx="2">
                  <c:v>58.319604612850085</c:v>
                </c:pt>
                <c:pt idx="3">
                  <c:v>53.412969283276453</c:v>
                </c:pt>
                <c:pt idx="4">
                  <c:v>46.6</c:v>
                </c:pt>
                <c:pt idx="5">
                  <c:v>40.924657534246577</c:v>
                </c:pt>
                <c:pt idx="6">
                  <c:v>44.552845528455286</c:v>
                </c:pt>
                <c:pt idx="7">
                  <c:v>47.288135593220339</c:v>
                </c:pt>
                <c:pt idx="8">
                  <c:v>43.389830508474574</c:v>
                </c:pt>
                <c:pt idx="9">
                  <c:v>48.474576271186443</c:v>
                </c:pt>
                <c:pt idx="10">
                  <c:v>66.055045871559628</c:v>
                </c:pt>
                <c:pt idx="11">
                  <c:v>64.576271186440678</c:v>
                </c:pt>
              </c:numCache>
            </c:numRef>
          </c:val>
          <c:smooth val="1"/>
        </c:ser>
        <c:ser>
          <c:idx val="2"/>
          <c:order val="1"/>
          <c:tx>
            <c:strRef>
              <c:f>'Exclude DKs (Total)'!$I$50</c:f>
              <c:strCache>
                <c:ptCount val="1"/>
                <c:pt idx="0">
                  <c:v>ATB Economy Index</c:v>
                </c:pt>
              </c:strCache>
            </c:strRef>
          </c:tx>
          <c:spPr>
            <a:ln w="41275">
              <a:solidFill>
                <a:schemeClr val="accent3">
                  <a:lumMod val="75000"/>
                </a:schemeClr>
              </a:solidFill>
            </a:ln>
          </c:spPr>
          <c:marker>
            <c:symbol val="triangle"/>
            <c:size val="9"/>
            <c:spPr>
              <a:solidFill>
                <a:schemeClr val="accent3">
                  <a:lumMod val="75000"/>
                </a:schemeClr>
              </a:solidFill>
            </c:spPr>
          </c:marker>
          <c:dLbls>
            <c:dLbl>
              <c:idx val="2"/>
              <c:layout>
                <c:manualLayout>
                  <c:x val="-3.6072444053716381E-2"/>
                  <c:y val="5.80277915309060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5135861823972979E-2"/>
                  <c:y val="2.86496548468348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9884845787931515E-2"/>
                  <c:y val="4.12984910712431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8789711278071617E-2"/>
                  <c:y val="-3.2064634424484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0211507022255798E-2"/>
                  <c:y val="-5.2914790229382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8789711278071617E-2"/>
                  <c:y val="3.1179416899806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0616636005121036E-2"/>
                  <c:y val="4.12984651116928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9.5064080431618327E-3"/>
                  <c:y val="8.4247075171987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'Exclude DKs (Total)'!$J$47:$U$47</c:f>
              <c:strCache>
                <c:ptCount val="12"/>
                <c:pt idx="0">
                  <c:v>Q3 2014</c:v>
                </c:pt>
                <c:pt idx="1">
                  <c:v>Q4 2014</c:v>
                </c:pt>
                <c:pt idx="2">
                  <c:v>Q1 2015</c:v>
                </c:pt>
                <c:pt idx="3">
                  <c:v>Q2 2015</c:v>
                </c:pt>
                <c:pt idx="4">
                  <c:v>Q3 2015</c:v>
                </c:pt>
                <c:pt idx="5">
                  <c:v>Q4 2015</c:v>
                </c:pt>
                <c:pt idx="6">
                  <c:v>Q1 2016</c:v>
                </c:pt>
                <c:pt idx="7">
                  <c:v>Q2 2016</c:v>
                </c:pt>
                <c:pt idx="8">
                  <c:v>Q3 2016</c:v>
                </c:pt>
                <c:pt idx="9">
                  <c:v>Q4 2016</c:v>
                </c:pt>
                <c:pt idx="10">
                  <c:v>Q1 2017</c:v>
                </c:pt>
                <c:pt idx="11">
                  <c:v>Q2 2017</c:v>
                </c:pt>
              </c:strCache>
            </c:strRef>
          </c:cat>
          <c:val>
            <c:numRef>
              <c:f>'Exclude DKs (Total)'!$J$50:$U$50</c:f>
              <c:numCache>
                <c:formatCode>0.0</c:formatCode>
                <c:ptCount val="12"/>
                <c:pt idx="0">
                  <c:v>68.599999999999994</c:v>
                </c:pt>
                <c:pt idx="1">
                  <c:v>44.501718213058417</c:v>
                </c:pt>
                <c:pt idx="2">
                  <c:v>22.697368421052634</c:v>
                </c:pt>
                <c:pt idx="3">
                  <c:v>38.96551724137931</c:v>
                </c:pt>
                <c:pt idx="4">
                  <c:v>25.2</c:v>
                </c:pt>
                <c:pt idx="5">
                  <c:v>23.11643835616438</c:v>
                </c:pt>
                <c:pt idx="6">
                  <c:v>19.186991869918696</c:v>
                </c:pt>
                <c:pt idx="7">
                  <c:v>32.323232323232318</c:v>
                </c:pt>
                <c:pt idx="8">
                  <c:v>29.629629629629626</c:v>
                </c:pt>
                <c:pt idx="9">
                  <c:v>36.130136986301366</c:v>
                </c:pt>
                <c:pt idx="10">
                  <c:v>58.411214953271028</c:v>
                </c:pt>
                <c:pt idx="11">
                  <c:v>54.067796610169495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929720"/>
        <c:axId val="64930112"/>
      </c:lineChart>
      <c:catAx>
        <c:axId val="64929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4930112"/>
        <c:crosses val="autoZero"/>
        <c:auto val="1"/>
        <c:lblAlgn val="ctr"/>
        <c:lblOffset val="100"/>
        <c:noMultiLvlLbl val="0"/>
      </c:catAx>
      <c:valAx>
        <c:axId val="64930112"/>
        <c:scaling>
          <c:orientation val="minMax"/>
          <c:max val="80"/>
          <c:min val="15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0" sourceLinked="0"/>
        <c:majorTickMark val="out"/>
        <c:minorTickMark val="none"/>
        <c:tickLblPos val="nextTo"/>
        <c:crossAx val="64929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1.1238505784855004E-3"/>
          <c:w val="1"/>
          <c:h val="7.903695725555984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90260749153626"/>
          <c:y val="0.14745632713312526"/>
          <c:w val="0.56393564784948025"/>
          <c:h val="0.815640660974067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DB843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Increased significantly</c:v>
                </c:pt>
                <c:pt idx="1">
                  <c:v>Increased somewhat</c:v>
                </c:pt>
                <c:pt idx="2">
                  <c:v>Remained the same</c:v>
                </c:pt>
                <c:pt idx="3">
                  <c:v>Decreased</c:v>
                </c:pt>
              </c:strCache>
            </c:strRef>
          </c:cat>
          <c:val>
            <c:numRef>
              <c:f>Sheet1!$B$2:$B$5</c:f>
              <c:numCache>
                <c:formatCode>#,##0%</c:formatCode>
                <c:ptCount val="4"/>
                <c:pt idx="0">
                  <c:v>0.06</c:v>
                </c:pt>
                <c:pt idx="1">
                  <c:v>0.24</c:v>
                </c:pt>
                <c:pt idx="2">
                  <c:v>0.61</c:v>
                </c:pt>
                <c:pt idx="3">
                  <c:v>0.09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9B59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Increased significantly</c:v>
                </c:pt>
                <c:pt idx="1">
                  <c:v>Increased somewhat</c:v>
                </c:pt>
                <c:pt idx="2">
                  <c:v>Remained the same</c:v>
                </c:pt>
                <c:pt idx="3">
                  <c:v>Decreased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0.06</c:v>
                </c:pt>
                <c:pt idx="1">
                  <c:v>0.3</c:v>
                </c:pt>
                <c:pt idx="2">
                  <c:v>0.59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8103936"/>
        <c:axId val="318104328"/>
      </c:barChart>
      <c:catAx>
        <c:axId val="318103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104328"/>
        <c:crosses val="autoZero"/>
        <c:auto val="1"/>
        <c:lblAlgn val="ctr"/>
        <c:lblOffset val="100"/>
        <c:noMultiLvlLbl val="0"/>
      </c:catAx>
      <c:valAx>
        <c:axId val="318104328"/>
        <c:scaling>
          <c:orientation val="minMax"/>
        </c:scaling>
        <c:delete val="1"/>
        <c:axPos val="t"/>
        <c:numFmt formatCode="#,##0%" sourceLinked="1"/>
        <c:majorTickMark val="none"/>
        <c:minorTickMark val="none"/>
        <c:tickLblPos val="none"/>
        <c:crossAx val="318103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90260749153626"/>
          <c:y val="0.13010852394099287"/>
          <c:w val="0.39449118487436402"/>
          <c:h val="0.8329884641662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DB843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Increased significantly</c:v>
                </c:pt>
                <c:pt idx="1">
                  <c:v>Increased somewhat</c:v>
                </c:pt>
                <c:pt idx="2">
                  <c:v>Remained the same</c:v>
                </c:pt>
                <c:pt idx="3">
                  <c:v>Decreased</c:v>
                </c:pt>
              </c:strCache>
            </c:strRef>
          </c:cat>
          <c:val>
            <c:numRef>
              <c:f>Sheet1!$B$2:$B$5</c:f>
              <c:numCache>
                <c:formatCode>#,##0%</c:formatCode>
                <c:ptCount val="4"/>
                <c:pt idx="0">
                  <c:v>7.0000000000000007E-2</c:v>
                </c:pt>
                <c:pt idx="1">
                  <c:v>0.27</c:v>
                </c:pt>
                <c:pt idx="2">
                  <c:v>0.56000000000000005</c:v>
                </c:pt>
                <c:pt idx="3">
                  <c:v>0.09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9B59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Increased significantly</c:v>
                </c:pt>
                <c:pt idx="1">
                  <c:v>Increased somewhat</c:v>
                </c:pt>
                <c:pt idx="2">
                  <c:v>Remained the same</c:v>
                </c:pt>
                <c:pt idx="3">
                  <c:v>Decreased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0.11</c:v>
                </c:pt>
                <c:pt idx="1">
                  <c:v>0.4</c:v>
                </c:pt>
                <c:pt idx="2">
                  <c:v>0.47</c:v>
                </c:pt>
                <c:pt idx="3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8105112"/>
        <c:axId val="318105504"/>
      </c:barChart>
      <c:catAx>
        <c:axId val="3181051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105504"/>
        <c:crosses val="autoZero"/>
        <c:auto val="1"/>
        <c:lblAlgn val="ctr"/>
        <c:lblOffset val="100"/>
        <c:noMultiLvlLbl val="0"/>
      </c:catAx>
      <c:valAx>
        <c:axId val="318105504"/>
        <c:scaling>
          <c:orientation val="minMax"/>
        </c:scaling>
        <c:delete val="1"/>
        <c:axPos val="t"/>
        <c:numFmt formatCode="#,##0%" sourceLinked="1"/>
        <c:majorTickMark val="none"/>
        <c:minorTickMark val="none"/>
        <c:tickLblPos val="none"/>
        <c:crossAx val="318105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39547948332015"/>
          <c:y val="0"/>
          <c:w val="0.55014124564099365"/>
          <c:h val="1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5.8920552342622209E-2"/>
          <c:w val="1"/>
          <c:h val="0.147544402823166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75"/>
      <c:rotY val="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704727111190617E-4"/>
          <c:y val="2.4115718209588824E-3"/>
          <c:w val="0.99975295272888809"/>
          <c:h val="0.8609646785195481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effectLst/>
          </c:spPr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CA" sz="1800"/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Strongly agree</c:v>
                </c:pt>
                <c:pt idx="1">
                  <c:v>Somewhat agree</c:v>
                </c:pt>
                <c:pt idx="2">
                  <c:v>Neither agree nor disagree</c:v>
                </c:pt>
                <c:pt idx="3">
                  <c:v>Somewhat 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0.28999999999999998</c:v>
                </c:pt>
                <c:pt idx="1">
                  <c:v>0.31</c:v>
                </c:pt>
                <c:pt idx="2">
                  <c:v>0.02</c:v>
                </c:pt>
                <c:pt idx="3">
                  <c:v>0.26</c:v>
                </c:pt>
                <c:pt idx="4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 algn="ctr">
              <a:defRPr lang="en-CA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 algn="ctr">
              <a:defRPr lang="en-CA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 algn="ctr">
              <a:defRPr lang="en-CA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3722967855117938"/>
          <c:y val="6.6500426310246843E-2"/>
          <c:w val="0.26093062377281218"/>
          <c:h val="0.75799083450493698"/>
        </c:manualLayout>
      </c:layout>
      <c:overlay val="0"/>
      <c:txPr>
        <a:bodyPr/>
        <a:lstStyle/>
        <a:p>
          <a:pPr algn="ctr">
            <a:defRPr lang="en-CA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75"/>
      <c:rotY val="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704727111190617E-4"/>
          <c:y val="2.4115718209588824E-3"/>
          <c:w val="0.99975295272888809"/>
          <c:h val="0.8609646785195481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effectLst/>
          </c:spPr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CA" sz="1800"/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Strongly agree</c:v>
                </c:pt>
                <c:pt idx="1">
                  <c:v>Somewhat agree</c:v>
                </c:pt>
                <c:pt idx="2">
                  <c:v>Neither agree nor disagree</c:v>
                </c:pt>
                <c:pt idx="3">
                  <c:v>Somewhat 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0.45</c:v>
                </c:pt>
                <c:pt idx="1">
                  <c:v>0.37</c:v>
                </c:pt>
                <c:pt idx="2">
                  <c:v>0.01</c:v>
                </c:pt>
                <c:pt idx="3">
                  <c:v>0.1</c:v>
                </c:pt>
                <c:pt idx="4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 algn="ctr">
              <a:defRPr lang="en-CA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 algn="ctr">
              <a:defRPr lang="en-CA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 algn="ctr">
              <a:defRPr lang="en-CA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3722967855117938"/>
          <c:y val="6.6500426310246843E-2"/>
          <c:w val="0.26093062377281218"/>
          <c:h val="0.75799083450493698"/>
        </c:manualLayout>
      </c:layout>
      <c:overlay val="0"/>
      <c:txPr>
        <a:bodyPr/>
        <a:lstStyle/>
        <a:p>
          <a:pPr algn="ctr">
            <a:defRPr lang="en-CA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75"/>
      <c:rotY val="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4115911524676572E-3"/>
          <c:w val="0.99975295272888809"/>
          <c:h val="0.8609646785195481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effectLst/>
          </c:spPr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CA" sz="1800"/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Strongly agree</c:v>
                </c:pt>
                <c:pt idx="1">
                  <c:v>Somewhat agree</c:v>
                </c:pt>
                <c:pt idx="2">
                  <c:v>Neither agree nor disagree</c:v>
                </c:pt>
                <c:pt idx="3">
                  <c:v>Somewhat 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0.43</c:v>
                </c:pt>
                <c:pt idx="1">
                  <c:v>0.41</c:v>
                </c:pt>
                <c:pt idx="2">
                  <c:v>0.01</c:v>
                </c:pt>
                <c:pt idx="3">
                  <c:v>0.11</c:v>
                </c:pt>
                <c:pt idx="4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 algn="ctr">
              <a:defRPr lang="en-CA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 algn="ctr">
              <a:defRPr lang="en-CA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 algn="ctr">
              <a:defRPr lang="en-CA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3722967855117938"/>
          <c:y val="6.6500426310246843E-2"/>
          <c:w val="0.26093062377281218"/>
          <c:h val="0.75799083450493698"/>
        </c:manualLayout>
      </c:layout>
      <c:overlay val="0"/>
      <c:txPr>
        <a:bodyPr/>
        <a:lstStyle/>
        <a:p>
          <a:pPr algn="ctr">
            <a:defRPr lang="en-CA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75"/>
      <c:rotY val="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4115911524676572E-3"/>
          <c:w val="0.99975295272888809"/>
          <c:h val="0.8609646785195481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effectLst/>
          </c:spPr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CA" sz="1800"/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Strongly agree</c:v>
                </c:pt>
                <c:pt idx="1">
                  <c:v>Somewhat agree</c:v>
                </c:pt>
                <c:pt idx="2">
                  <c:v>Neither agree nor disagree</c:v>
                </c:pt>
                <c:pt idx="3">
                  <c:v>Somewhat 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0.22</c:v>
                </c:pt>
                <c:pt idx="1">
                  <c:v>0.47</c:v>
                </c:pt>
                <c:pt idx="2">
                  <c:v>0.01</c:v>
                </c:pt>
                <c:pt idx="3">
                  <c:v>0.2</c:v>
                </c:pt>
                <c:pt idx="4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 algn="ctr">
              <a:defRPr lang="en-CA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 algn="ctr">
              <a:defRPr lang="en-CA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 algn="ctr">
              <a:defRPr lang="en-CA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3722967855117938"/>
          <c:y val="6.6500426310246843E-2"/>
          <c:w val="0.26093062377281218"/>
          <c:h val="0.75799083450493698"/>
        </c:manualLayout>
      </c:layout>
      <c:overlay val="0"/>
      <c:txPr>
        <a:bodyPr/>
        <a:lstStyle/>
        <a:p>
          <a:pPr algn="ctr">
            <a:defRPr lang="en-CA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75"/>
      <c:rotY val="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4115911524676572E-3"/>
          <c:w val="0.99975295272888809"/>
          <c:h val="0.8609646785195481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effectLst/>
          </c:spPr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CA" sz="1800"/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Strongly agree</c:v>
                </c:pt>
                <c:pt idx="1">
                  <c:v>Somewhat agree</c:v>
                </c:pt>
                <c:pt idx="2">
                  <c:v>Neither agree nor disagree</c:v>
                </c:pt>
                <c:pt idx="3">
                  <c:v>Somewhat 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0.26</c:v>
                </c:pt>
                <c:pt idx="1">
                  <c:v>0.38</c:v>
                </c:pt>
                <c:pt idx="2">
                  <c:v>0.02</c:v>
                </c:pt>
                <c:pt idx="3">
                  <c:v>0.22</c:v>
                </c:pt>
                <c:pt idx="4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 algn="ctr">
              <a:defRPr lang="en-CA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 algn="ctr">
              <a:defRPr lang="en-CA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 algn="ctr">
              <a:defRPr lang="en-CA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3722967855117938"/>
          <c:y val="6.6500426310246843E-2"/>
          <c:w val="0.26093062377281218"/>
          <c:h val="0.75799083450493698"/>
        </c:manualLayout>
      </c:layout>
      <c:overlay val="0"/>
      <c:txPr>
        <a:bodyPr/>
        <a:lstStyle/>
        <a:p>
          <a:pPr algn="ctr">
            <a:defRPr lang="en-CA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75"/>
      <c:rotY val="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4115911524676572E-3"/>
          <c:w val="0.99975295272888809"/>
          <c:h val="0.8609646785195481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effectLst/>
          </c:spPr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CA" sz="1800"/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Strongly agree</c:v>
                </c:pt>
                <c:pt idx="1">
                  <c:v>Somewhat agree</c:v>
                </c:pt>
                <c:pt idx="2">
                  <c:v>Neither agree nor disagree</c:v>
                </c:pt>
                <c:pt idx="3">
                  <c:v>Somewhat 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0.24</c:v>
                </c:pt>
                <c:pt idx="1">
                  <c:v>0.39</c:v>
                </c:pt>
                <c:pt idx="2">
                  <c:v>0.02</c:v>
                </c:pt>
                <c:pt idx="3">
                  <c:v>0.2</c:v>
                </c:pt>
                <c:pt idx="4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 algn="ctr">
              <a:defRPr lang="en-CA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 algn="ctr">
              <a:defRPr lang="en-CA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 algn="ctr">
              <a:defRPr lang="en-CA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3722967855117938"/>
          <c:y val="6.6500426310246843E-2"/>
          <c:w val="0.26093062377281218"/>
          <c:h val="0.75799083450493698"/>
        </c:manualLayout>
      </c:layout>
      <c:overlay val="0"/>
      <c:txPr>
        <a:bodyPr/>
        <a:lstStyle/>
        <a:p>
          <a:pPr algn="ctr">
            <a:defRPr lang="en-CA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75"/>
      <c:rotY val="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4115911524676572E-3"/>
          <c:w val="0.99975295272888809"/>
          <c:h val="0.8609646785195481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effectLst/>
          </c:spPr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CA" sz="1800"/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Strongly agree</c:v>
                </c:pt>
                <c:pt idx="1">
                  <c:v>Somewhat agree</c:v>
                </c:pt>
                <c:pt idx="2">
                  <c:v>Neither agree nor disagree</c:v>
                </c:pt>
                <c:pt idx="3">
                  <c:v>Somewhat 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0.09</c:v>
                </c:pt>
                <c:pt idx="1">
                  <c:v>0.1</c:v>
                </c:pt>
                <c:pt idx="2">
                  <c:v>0.01</c:v>
                </c:pt>
                <c:pt idx="3">
                  <c:v>0.35</c:v>
                </c:pt>
                <c:pt idx="4">
                  <c:v>0.43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 algn="ctr">
              <a:defRPr lang="en-CA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 algn="ctr">
              <a:defRPr lang="en-CA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 algn="ctr">
              <a:defRPr lang="en-CA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3722967855117938"/>
          <c:y val="6.6500426310246843E-2"/>
          <c:w val="0.26093062377281218"/>
          <c:h val="0.75799083450493698"/>
        </c:manualLayout>
      </c:layout>
      <c:overlay val="0"/>
      <c:txPr>
        <a:bodyPr/>
        <a:lstStyle/>
        <a:p>
          <a:pPr algn="ctr">
            <a:defRPr lang="en-CA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695101452266734E-2"/>
          <c:y val="0.12125651280545975"/>
          <c:w val="0.93916585249383877"/>
          <c:h val="0.76285820430028617"/>
        </c:manualLayout>
      </c:layout>
      <c:lineChart>
        <c:grouping val="standard"/>
        <c:varyColors val="0"/>
        <c:ser>
          <c:idx val="3"/>
          <c:order val="0"/>
          <c:tx>
            <c:strRef>
              <c:f>'Exclude DKs (Energy)'!$I$32</c:f>
              <c:strCache>
                <c:ptCount val="1"/>
                <c:pt idx="0">
                  <c:v>ATB Business Index</c:v>
                </c:pt>
              </c:strCache>
            </c:strRef>
          </c:tx>
          <c:spPr>
            <a:ln w="38100">
              <a:solidFill>
                <a:srgbClr val="376092"/>
              </a:solidFill>
            </a:ln>
          </c:spPr>
          <c:marker>
            <c:symbol val="circle"/>
            <c:size val="9"/>
            <c:spPr>
              <a:solidFill>
                <a:srgbClr val="376092"/>
              </a:solidFill>
              <a:ln>
                <a:solidFill>
                  <a:srgbClr val="376092"/>
                </a:solidFill>
              </a:ln>
            </c:spPr>
          </c:marker>
          <c:dLbls>
            <c:dLbl>
              <c:idx val="0"/>
              <c:layout>
                <c:manualLayout>
                  <c:x val="-3.6493734364246751E-2"/>
                  <c:y val="-4.5182732132215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438874990441555E-2"/>
                  <c:y val="-3.3887049099161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8076607329641209E-3"/>
                  <c:y val="-1.458265342628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8246867182123299E-2"/>
                  <c:y val="-5.6478398420857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0548593738051935E-3"/>
                  <c:y val="-2.2591359368343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8.3407801978933223E-3"/>
                  <c:y val="1.3474360731765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'Exclude DKs (Energy)'!$J$31:$U$31</c:f>
              <c:strCache>
                <c:ptCount val="12"/>
                <c:pt idx="0">
                  <c:v>Q3 
2014</c:v>
                </c:pt>
                <c:pt idx="1">
                  <c:v>Q4 
2014</c:v>
                </c:pt>
                <c:pt idx="2">
                  <c:v>Q1 
2015</c:v>
                </c:pt>
                <c:pt idx="3">
                  <c:v>Q2 
2015</c:v>
                </c:pt>
                <c:pt idx="4">
                  <c:v>Q3 
2015</c:v>
                </c:pt>
                <c:pt idx="5">
                  <c:v>Q4 
2015</c:v>
                </c:pt>
                <c:pt idx="6">
                  <c:v>Q1 
2016</c:v>
                </c:pt>
                <c:pt idx="7">
                  <c:v>Q2
2016</c:v>
                </c:pt>
                <c:pt idx="8">
                  <c:v>Q3
2016</c:v>
                </c:pt>
                <c:pt idx="9">
                  <c:v>Q4
2016</c:v>
                </c:pt>
                <c:pt idx="10">
                  <c:v>Q1 
2017</c:v>
                </c:pt>
                <c:pt idx="11">
                  <c:v>Q2
2017</c:v>
                </c:pt>
              </c:strCache>
            </c:strRef>
          </c:cat>
          <c:val>
            <c:numRef>
              <c:f>'Exclude DKs (Energy)'!$J$32:$U$32</c:f>
              <c:numCache>
                <c:formatCode>0.0</c:formatCode>
                <c:ptCount val="12"/>
                <c:pt idx="0">
                  <c:v>70.400000000000006</c:v>
                </c:pt>
                <c:pt idx="1">
                  <c:v>67.517006802721085</c:v>
                </c:pt>
                <c:pt idx="2">
                  <c:v>58.319604612850085</c:v>
                </c:pt>
                <c:pt idx="3">
                  <c:v>53.412969283276453</c:v>
                </c:pt>
                <c:pt idx="4">
                  <c:v>46.6</c:v>
                </c:pt>
                <c:pt idx="5">
                  <c:v>40.924657534246577</c:v>
                </c:pt>
                <c:pt idx="6">
                  <c:v>44.552845528455286</c:v>
                </c:pt>
                <c:pt idx="7">
                  <c:v>47.288135593220339</c:v>
                </c:pt>
                <c:pt idx="8">
                  <c:v>43.389830508474574</c:v>
                </c:pt>
                <c:pt idx="9">
                  <c:v>48.474576271186443</c:v>
                </c:pt>
                <c:pt idx="10">
                  <c:v>66.055045871559628</c:v>
                </c:pt>
                <c:pt idx="11">
                  <c:v>64.576271186440678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'Exclude DKs (Energy)'!$I$34</c:f>
              <c:strCache>
                <c:ptCount val="1"/>
                <c:pt idx="0">
                  <c:v>ATB Business Index (Energy)</c:v>
                </c:pt>
              </c:strCache>
            </c:strRef>
          </c:tx>
          <c:spPr>
            <a:ln w="38100">
              <a:solidFill>
                <a:schemeClr val="accent1">
                  <a:lumMod val="75000"/>
                </a:schemeClr>
              </a:solidFill>
              <a:prstDash val="sysDash"/>
            </a:ln>
          </c:spPr>
          <c:marker>
            <c:symbol val="circle"/>
            <c:size val="9"/>
            <c:spPr>
              <a:solidFill>
                <a:schemeClr val="bg1"/>
              </a:solidFill>
            </c:spPr>
          </c:marker>
          <c:dLbls>
            <c:dLbl>
              <c:idx val="0"/>
              <c:layout>
                <c:manualLayout>
                  <c:x val="-3.0685228131337214E-2"/>
                  <c:y val="4.01939417801101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0822376565850201E-2"/>
                  <c:y val="-4.2641055212468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3836470075696881E-3"/>
                  <c:y val="-4.38281395921102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8047302950709765E-2"/>
                  <c:y val="-1.46219094378666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410931262311249E-2"/>
                  <c:y val="-3.88758160090910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'Exclude DKs (Energy)'!$J$31:$U$31</c:f>
              <c:strCache>
                <c:ptCount val="12"/>
                <c:pt idx="0">
                  <c:v>Q3 
2014</c:v>
                </c:pt>
                <c:pt idx="1">
                  <c:v>Q4 
2014</c:v>
                </c:pt>
                <c:pt idx="2">
                  <c:v>Q1 
2015</c:v>
                </c:pt>
                <c:pt idx="3">
                  <c:v>Q2 
2015</c:v>
                </c:pt>
                <c:pt idx="4">
                  <c:v>Q3 
2015</c:v>
                </c:pt>
                <c:pt idx="5">
                  <c:v>Q4 
2015</c:v>
                </c:pt>
                <c:pt idx="6">
                  <c:v>Q1 
2016</c:v>
                </c:pt>
                <c:pt idx="7">
                  <c:v>Q2
2016</c:v>
                </c:pt>
                <c:pt idx="8">
                  <c:v>Q3
2016</c:v>
                </c:pt>
                <c:pt idx="9">
                  <c:v>Q4
2016</c:v>
                </c:pt>
                <c:pt idx="10">
                  <c:v>Q1 
2017</c:v>
                </c:pt>
                <c:pt idx="11">
                  <c:v>Q2
2017</c:v>
                </c:pt>
              </c:strCache>
            </c:strRef>
          </c:cat>
          <c:val>
            <c:numRef>
              <c:f>'Exclude DKs (Energy)'!$J$34:$U$34</c:f>
              <c:numCache>
                <c:formatCode>0.0</c:formatCode>
                <c:ptCount val="12"/>
                <c:pt idx="0" formatCode="General">
                  <c:v>68.8</c:v>
                </c:pt>
                <c:pt idx="1">
                  <c:v>45.161290322580641</c:v>
                </c:pt>
                <c:pt idx="2">
                  <c:v>40.476190476190474</c:v>
                </c:pt>
                <c:pt idx="3">
                  <c:v>52.631578947368418</c:v>
                </c:pt>
                <c:pt idx="4" formatCode="General">
                  <c:v>34.4</c:v>
                </c:pt>
                <c:pt idx="5">
                  <c:v>38.372093023255815</c:v>
                </c:pt>
                <c:pt idx="6">
                  <c:v>36.419753086419753</c:v>
                </c:pt>
                <c:pt idx="7">
                  <c:v>44.871794871794869</c:v>
                </c:pt>
                <c:pt idx="8">
                  <c:v>44.545454545454547</c:v>
                </c:pt>
                <c:pt idx="9">
                  <c:v>62.222222222222221</c:v>
                </c:pt>
                <c:pt idx="10">
                  <c:v>74.285714285714278</c:v>
                </c:pt>
                <c:pt idx="11">
                  <c:v>73.86363636363636</c:v>
                </c:pt>
              </c:numCache>
            </c:numRef>
          </c:val>
          <c:smooth val="1"/>
        </c:ser>
        <c:ser>
          <c:idx val="0"/>
          <c:order val="2"/>
          <c:tx>
            <c:strRef>
              <c:f>'Exclude DKs (Energy)'!$I$33</c:f>
              <c:strCache>
                <c:ptCount val="1"/>
                <c:pt idx="0">
                  <c:v>ATB Economy Index</c:v>
                </c:pt>
              </c:strCache>
            </c:strRef>
          </c:tx>
          <c:spPr>
            <a:ln w="38100">
              <a:solidFill>
                <a:srgbClr val="77933C"/>
              </a:solidFill>
              <a:prstDash val="solid"/>
            </a:ln>
          </c:spPr>
          <c:marker>
            <c:symbol val="triangle"/>
            <c:size val="9"/>
            <c:spPr>
              <a:solidFill>
                <a:srgbClr val="77933C"/>
              </a:solidFill>
              <a:ln>
                <a:solidFill>
                  <a:srgbClr val="77933C"/>
                </a:solidFill>
              </a:ln>
            </c:spPr>
          </c:marker>
          <c:dLbls>
            <c:dLbl>
              <c:idx val="0"/>
              <c:layout>
                <c:manualLayout>
                  <c:x val="-4.2849806252752767E-2"/>
                  <c:y val="-4.39588848996581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767517192045004E-2"/>
                  <c:y val="5.39367382455225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5769269881063272E-2"/>
                  <c:y val="5.45860176639578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3560718885060539E-3"/>
                  <c:y val="-1.76022859372345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0232403471340774E-2"/>
                  <c:y val="-1.52932933332258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8259412712749997E-2"/>
                  <c:y val="4.6688766032897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465747414905454E-2"/>
                  <c:y val="2.51297888620721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'Exclude DKs (Energy)'!$J$31:$U$31</c:f>
              <c:strCache>
                <c:ptCount val="12"/>
                <c:pt idx="0">
                  <c:v>Q3 
2014</c:v>
                </c:pt>
                <c:pt idx="1">
                  <c:v>Q4 
2014</c:v>
                </c:pt>
                <c:pt idx="2">
                  <c:v>Q1 
2015</c:v>
                </c:pt>
                <c:pt idx="3">
                  <c:v>Q2 
2015</c:v>
                </c:pt>
                <c:pt idx="4">
                  <c:v>Q3 
2015</c:v>
                </c:pt>
                <c:pt idx="5">
                  <c:v>Q4 
2015</c:v>
                </c:pt>
                <c:pt idx="6">
                  <c:v>Q1 
2016</c:v>
                </c:pt>
                <c:pt idx="7">
                  <c:v>Q2
2016</c:v>
                </c:pt>
                <c:pt idx="8">
                  <c:v>Q3
2016</c:v>
                </c:pt>
                <c:pt idx="9">
                  <c:v>Q4
2016</c:v>
                </c:pt>
                <c:pt idx="10">
                  <c:v>Q1 
2017</c:v>
                </c:pt>
                <c:pt idx="11">
                  <c:v>Q2
2017</c:v>
                </c:pt>
              </c:strCache>
            </c:strRef>
          </c:cat>
          <c:val>
            <c:numRef>
              <c:f>'Exclude DKs (Energy)'!$J$33:$U$33</c:f>
              <c:numCache>
                <c:formatCode>0.0</c:formatCode>
                <c:ptCount val="12"/>
                <c:pt idx="0">
                  <c:v>68.599999999999994</c:v>
                </c:pt>
                <c:pt idx="1">
                  <c:v>44.501718213058417</c:v>
                </c:pt>
                <c:pt idx="2">
                  <c:v>22.697368421052634</c:v>
                </c:pt>
                <c:pt idx="3">
                  <c:v>38.96551724137931</c:v>
                </c:pt>
                <c:pt idx="4">
                  <c:v>25.2</c:v>
                </c:pt>
                <c:pt idx="5">
                  <c:v>23.11643835616438</c:v>
                </c:pt>
                <c:pt idx="6">
                  <c:v>19.186991869918696</c:v>
                </c:pt>
                <c:pt idx="7">
                  <c:v>32.323232323232318</c:v>
                </c:pt>
                <c:pt idx="8">
                  <c:v>29.629629629629626</c:v>
                </c:pt>
                <c:pt idx="9">
                  <c:v>36.130136986301366</c:v>
                </c:pt>
                <c:pt idx="10">
                  <c:v>58.411214953271028</c:v>
                </c:pt>
                <c:pt idx="11">
                  <c:v>54.067796610169495</c:v>
                </c:pt>
              </c:numCache>
            </c:numRef>
          </c:val>
          <c:smooth val="1"/>
        </c:ser>
        <c:ser>
          <c:idx val="2"/>
          <c:order val="3"/>
          <c:tx>
            <c:strRef>
              <c:f>'Exclude DKs (Energy)'!$I$35</c:f>
              <c:strCache>
                <c:ptCount val="1"/>
                <c:pt idx="0">
                  <c:v>ATB Economy Index (Energy)</c:v>
                </c:pt>
              </c:strCache>
            </c:strRef>
          </c:tx>
          <c:spPr>
            <a:ln w="41275">
              <a:solidFill>
                <a:srgbClr val="77933C"/>
              </a:solidFill>
              <a:prstDash val="sysDash"/>
            </a:ln>
          </c:spPr>
          <c:marker>
            <c:symbol val="triangle"/>
            <c:size val="9"/>
            <c:spPr>
              <a:solidFill>
                <a:schemeClr val="bg1"/>
              </a:solidFill>
              <a:ln>
                <a:solidFill>
                  <a:srgbClr val="77933C"/>
                </a:solidFill>
              </a:ln>
            </c:spPr>
          </c:marker>
          <c:dLbls>
            <c:dLbl>
              <c:idx val="0"/>
              <c:layout>
                <c:manualLayout>
                  <c:x val="8.153057913911764E-3"/>
                  <c:y val="4.66887660328977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712657818239808E-2"/>
                  <c:y val="5.3937034720142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269172520172209E-3"/>
                  <c:y val="4.836340626746627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012125147008605E-3"/>
                  <c:y val="-1.76022859372345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3286422016034585E-3"/>
                  <c:y val="3.51108859222329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9679823499458614E-3"/>
                  <c:y val="-3.68522705040514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9380452976607723E-2"/>
                  <c:y val="-3.14625262113450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0408461798133122E-3"/>
                  <c:y val="2.1034644172901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8259412712749997E-2"/>
                  <c:y val="4.6688766032897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2943533574814609E-3"/>
                  <c:y val="-1.818932601459863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'Exclude DKs (Energy)'!$J$31:$U$31</c:f>
              <c:strCache>
                <c:ptCount val="12"/>
                <c:pt idx="0">
                  <c:v>Q3 
2014</c:v>
                </c:pt>
                <c:pt idx="1">
                  <c:v>Q4 
2014</c:v>
                </c:pt>
                <c:pt idx="2">
                  <c:v>Q1 
2015</c:v>
                </c:pt>
                <c:pt idx="3">
                  <c:v>Q2 
2015</c:v>
                </c:pt>
                <c:pt idx="4">
                  <c:v>Q3 
2015</c:v>
                </c:pt>
                <c:pt idx="5">
                  <c:v>Q4 
2015</c:v>
                </c:pt>
                <c:pt idx="6">
                  <c:v>Q1 
2016</c:v>
                </c:pt>
                <c:pt idx="7">
                  <c:v>Q2
2016</c:v>
                </c:pt>
                <c:pt idx="8">
                  <c:v>Q3
2016</c:v>
                </c:pt>
                <c:pt idx="9">
                  <c:v>Q4
2016</c:v>
                </c:pt>
                <c:pt idx="10">
                  <c:v>Q1 
2017</c:v>
                </c:pt>
                <c:pt idx="11">
                  <c:v>Q2
2017</c:v>
                </c:pt>
              </c:strCache>
            </c:strRef>
          </c:cat>
          <c:val>
            <c:numRef>
              <c:f>'Exclude DKs (Energy)'!$J$35:$U$35</c:f>
              <c:numCache>
                <c:formatCode>0.0</c:formatCode>
                <c:ptCount val="12"/>
                <c:pt idx="0" formatCode="General">
                  <c:v>68.8</c:v>
                </c:pt>
                <c:pt idx="1">
                  <c:v>30.64516129032258</c:v>
                </c:pt>
                <c:pt idx="2">
                  <c:v>14.705882352941181</c:v>
                </c:pt>
                <c:pt idx="3">
                  <c:v>38.392857142857139</c:v>
                </c:pt>
                <c:pt idx="4">
                  <c:v>25</c:v>
                </c:pt>
                <c:pt idx="5">
                  <c:v>20</c:v>
                </c:pt>
                <c:pt idx="6">
                  <c:v>21.604938271604944</c:v>
                </c:pt>
                <c:pt idx="7">
                  <c:v>31.249999999999993</c:v>
                </c:pt>
                <c:pt idx="8">
                  <c:v>32.142857142857139</c:v>
                </c:pt>
                <c:pt idx="9" formatCode="General">
                  <c:v>37.5</c:v>
                </c:pt>
                <c:pt idx="10">
                  <c:v>60.714285714285715</c:v>
                </c:pt>
                <c:pt idx="11">
                  <c:v>55.68181818181818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13952"/>
        <c:axId val="66514344"/>
      </c:lineChart>
      <c:catAx>
        <c:axId val="6651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6514344"/>
        <c:crosses val="autoZero"/>
        <c:auto val="1"/>
        <c:lblAlgn val="ctr"/>
        <c:lblOffset val="100"/>
        <c:noMultiLvlLbl val="0"/>
      </c:catAx>
      <c:valAx>
        <c:axId val="66514344"/>
        <c:scaling>
          <c:orientation val="minMax"/>
          <c:max val="90"/>
          <c:min val="1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0" sourceLinked="0"/>
        <c:majorTickMark val="out"/>
        <c:minorTickMark val="none"/>
        <c:tickLblPos val="nextTo"/>
        <c:crossAx val="66513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2.7871756561494314E-2"/>
          <c:w val="1"/>
          <c:h val="7.530041461803771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488332227241632"/>
          <c:y val="8.2123198491276264E-2"/>
          <c:w val="0.57511667772758368"/>
          <c:h val="0.880973663900444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My business makes sure to get the most out of the technology we're currently using</c:v>
                </c:pt>
                <c:pt idx="1">
                  <c:v>New technology is changing the way business is done in my industry</c:v>
                </c:pt>
                <c:pt idx="2">
                  <c:v>My business spends a sufficient amount of time to keep up with the latest technology</c:v>
                </c:pt>
                <c:pt idx="3">
                  <c:v>My business spends a sufficient amount of capital to keep up with the latest technology</c:v>
                </c:pt>
                <c:pt idx="4">
                  <c:v>My business looks to technology as a means of solving problems</c:v>
                </c:pt>
                <c:pt idx="5">
                  <c:v>My business is vulnerable to disruption if we don't keep up with the latest technology</c:v>
                </c:pt>
                <c:pt idx="6">
                  <c:v>Technology-related projects were among the first things to be cut at my business during the economic downturn</c:v>
                </c:pt>
              </c:strCache>
            </c:strRef>
          </c:cat>
          <c:val>
            <c:numRef>
              <c:f>Sheet1!$B$2:$B$8</c:f>
              <c:numCache>
                <c:formatCode>#,##0%</c:formatCode>
                <c:ptCount val="7"/>
                <c:pt idx="0">
                  <c:v>0.43</c:v>
                </c:pt>
                <c:pt idx="1">
                  <c:v>0.45</c:v>
                </c:pt>
                <c:pt idx="2" formatCode="0%">
                  <c:v>0.22</c:v>
                </c:pt>
                <c:pt idx="3" formatCode="0%">
                  <c:v>0.26</c:v>
                </c:pt>
                <c:pt idx="4" formatCode="0%">
                  <c:v>0.24</c:v>
                </c:pt>
                <c:pt idx="5" formatCode="0%">
                  <c:v>0.28999999999999998</c:v>
                </c:pt>
                <c:pt idx="6" formatCode="0%">
                  <c:v>0.09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agree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My business makes sure to get the most out of the technology we're currently using</c:v>
                </c:pt>
                <c:pt idx="1">
                  <c:v>New technology is changing the way business is done in my industry</c:v>
                </c:pt>
                <c:pt idx="2">
                  <c:v>My business spends a sufficient amount of time to keep up with the latest technology</c:v>
                </c:pt>
                <c:pt idx="3">
                  <c:v>My business spends a sufficient amount of capital to keep up with the latest technology</c:v>
                </c:pt>
                <c:pt idx="4">
                  <c:v>My business looks to technology as a means of solving problems</c:v>
                </c:pt>
                <c:pt idx="5">
                  <c:v>My business is vulnerable to disruption if we don't keep up with the latest technology</c:v>
                </c:pt>
                <c:pt idx="6">
                  <c:v>Technology-related projects were among the first things to be cut at my business during the economic downturn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0.41</c:v>
                </c:pt>
                <c:pt idx="1">
                  <c:v>0.37</c:v>
                </c:pt>
                <c:pt idx="2">
                  <c:v>0.47</c:v>
                </c:pt>
                <c:pt idx="3">
                  <c:v>0.38</c:v>
                </c:pt>
                <c:pt idx="4">
                  <c:v>0.39</c:v>
                </c:pt>
                <c:pt idx="5">
                  <c:v>0.31</c:v>
                </c:pt>
                <c:pt idx="6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Neither Agree nor Disagree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My business makes sure to get the most out of the technology we're currently using</c:v>
                </c:pt>
                <c:pt idx="1">
                  <c:v>New technology is changing the way business is done in my industry</c:v>
                </c:pt>
                <c:pt idx="2">
                  <c:v>My business spends a sufficient amount of time to keep up with the latest technology</c:v>
                </c:pt>
                <c:pt idx="3">
                  <c:v>My business spends a sufficient amount of capital to keep up with the latest technology</c:v>
                </c:pt>
                <c:pt idx="4">
                  <c:v>My business looks to technology as a means of solving problems</c:v>
                </c:pt>
                <c:pt idx="5">
                  <c:v>My business is vulnerable to disruption if we don't keep up with the latest technology</c:v>
                </c:pt>
                <c:pt idx="6">
                  <c:v>Technology-related projects were among the first things to be cut at my business during the economic downturn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Somewhat Disagree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My business makes sure to get the most out of the technology we're currently using</c:v>
                </c:pt>
                <c:pt idx="1">
                  <c:v>New technology is changing the way business is done in my industry</c:v>
                </c:pt>
                <c:pt idx="2">
                  <c:v>My business spends a sufficient amount of time to keep up with the latest technology</c:v>
                </c:pt>
                <c:pt idx="3">
                  <c:v>My business spends a sufficient amount of capital to keep up with the latest technology</c:v>
                </c:pt>
                <c:pt idx="4">
                  <c:v>My business looks to technology as a means of solving problems</c:v>
                </c:pt>
                <c:pt idx="5">
                  <c:v>My business is vulnerable to disruption if we don't keep up with the latest technology</c:v>
                </c:pt>
                <c:pt idx="6">
                  <c:v>Technology-related projects were among the first things to be cut at my business during the economic downturn</c:v>
                </c:pt>
              </c:strCache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0.11</c:v>
                </c:pt>
                <c:pt idx="1">
                  <c:v>0.1</c:v>
                </c:pt>
                <c:pt idx="2">
                  <c:v>0.2</c:v>
                </c:pt>
                <c:pt idx="3">
                  <c:v>0.22</c:v>
                </c:pt>
                <c:pt idx="4">
                  <c:v>0.2</c:v>
                </c:pt>
                <c:pt idx="5">
                  <c:v>0.26</c:v>
                </c:pt>
                <c:pt idx="6">
                  <c:v>0.35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Strongly Disagree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My business makes sure to get the most out of the technology we're currently using</c:v>
                </c:pt>
                <c:pt idx="1">
                  <c:v>New technology is changing the way business is done in my industry</c:v>
                </c:pt>
                <c:pt idx="2">
                  <c:v>My business spends a sufficient amount of time to keep up with the latest technology</c:v>
                </c:pt>
                <c:pt idx="3">
                  <c:v>My business spends a sufficient amount of capital to keep up with the latest technology</c:v>
                </c:pt>
                <c:pt idx="4">
                  <c:v>My business looks to technology as a means of solving problems</c:v>
                </c:pt>
                <c:pt idx="5">
                  <c:v>My business is vulnerable to disruption if we don't keep up with the latest technology</c:v>
                </c:pt>
                <c:pt idx="6">
                  <c:v>Technology-related projects were among the first things to be cut at my business during the economic downturn</c:v>
                </c:pt>
              </c:strCache>
            </c:strRef>
          </c:cat>
          <c:val>
            <c:numRef>
              <c:f>Sheet1!$F$2:$F$8</c:f>
              <c:numCache>
                <c:formatCode>0%</c:formatCode>
                <c:ptCount val="7"/>
                <c:pt idx="0">
                  <c:v>0.04</c:v>
                </c:pt>
                <c:pt idx="1">
                  <c:v>7.0000000000000007E-2</c:v>
                </c:pt>
                <c:pt idx="2">
                  <c:v>0.09</c:v>
                </c:pt>
                <c:pt idx="3">
                  <c:v>0.12</c:v>
                </c:pt>
                <c:pt idx="4">
                  <c:v>0.14000000000000001</c:v>
                </c:pt>
                <c:pt idx="5">
                  <c:v>0.11</c:v>
                </c:pt>
                <c:pt idx="6">
                  <c:v>0.43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56587328"/>
        <c:axId val="356587720"/>
      </c:barChart>
      <c:catAx>
        <c:axId val="3565873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587720"/>
        <c:crosses val="autoZero"/>
        <c:auto val="1"/>
        <c:lblAlgn val="ctr"/>
        <c:lblOffset val="100"/>
        <c:noMultiLvlLbl val="0"/>
      </c:catAx>
      <c:valAx>
        <c:axId val="356587720"/>
        <c:scaling>
          <c:orientation val="minMax"/>
        </c:scaling>
        <c:delete val="1"/>
        <c:axPos val="t"/>
        <c:numFmt formatCode="#,##0%" sourceLinked="1"/>
        <c:majorTickMark val="none"/>
        <c:minorTickMark val="none"/>
        <c:tickLblPos val="none"/>
        <c:crossAx val="35658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837632570856063E-3"/>
          <c:y val="1.2076940954599451E-2"/>
          <c:w val="0.93514547881813037"/>
          <c:h val="5.5358224891279006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488332227241632"/>
          <c:y val="8.2123198491276264E-2"/>
          <c:w val="0.57511667772758368"/>
          <c:h val="0.880973663900444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My business makes sure to get the most out of the technology we're currently using</c:v>
                </c:pt>
                <c:pt idx="1">
                  <c:v>New technology is changing the way business is done in my industry</c:v>
                </c:pt>
                <c:pt idx="2">
                  <c:v>My business spends a sufficient amount of time to keep up with the latest technology</c:v>
                </c:pt>
                <c:pt idx="3">
                  <c:v>My business spends a sufficient amount of capital to keep up with the latest technology</c:v>
                </c:pt>
                <c:pt idx="4">
                  <c:v>My business looks to technology as a means of solving problems</c:v>
                </c:pt>
                <c:pt idx="5">
                  <c:v>Technology-related projects were among the first things to be cut at my business during the economic downturn</c:v>
                </c:pt>
              </c:strCache>
            </c:strRef>
          </c:cat>
          <c:val>
            <c:numRef>
              <c:f>Sheet1!$B$2:$B$7</c:f>
              <c:numCache>
                <c:formatCode>#,##0%</c:formatCode>
                <c:ptCount val="6"/>
                <c:pt idx="0">
                  <c:v>0.43</c:v>
                </c:pt>
                <c:pt idx="1">
                  <c:v>0.45</c:v>
                </c:pt>
                <c:pt idx="2" formatCode="0%">
                  <c:v>0.22</c:v>
                </c:pt>
                <c:pt idx="3" formatCode="0%">
                  <c:v>0.26</c:v>
                </c:pt>
                <c:pt idx="4" formatCode="0%">
                  <c:v>0.24</c:v>
                </c:pt>
                <c:pt idx="5" formatCode="0%">
                  <c:v>0.09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agree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My business makes sure to get the most out of the technology we're currently using</c:v>
                </c:pt>
                <c:pt idx="1">
                  <c:v>New technology is changing the way business is done in my industry</c:v>
                </c:pt>
                <c:pt idx="2">
                  <c:v>My business spends a sufficient amount of time to keep up with the latest technology</c:v>
                </c:pt>
                <c:pt idx="3">
                  <c:v>My business spends a sufficient amount of capital to keep up with the latest technology</c:v>
                </c:pt>
                <c:pt idx="4">
                  <c:v>My business looks to technology as a means of solving problems</c:v>
                </c:pt>
                <c:pt idx="5">
                  <c:v>Technology-related projects were among the first things to be cut at my business during the economic downturn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0.41</c:v>
                </c:pt>
                <c:pt idx="1">
                  <c:v>0.37</c:v>
                </c:pt>
                <c:pt idx="2">
                  <c:v>0.47</c:v>
                </c:pt>
                <c:pt idx="3">
                  <c:v>0.38</c:v>
                </c:pt>
                <c:pt idx="4">
                  <c:v>0.39</c:v>
                </c:pt>
                <c:pt idx="5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Neither Agree nor Disagree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My business makes sure to get the most out of the technology we're currently using</c:v>
                </c:pt>
                <c:pt idx="1">
                  <c:v>New technology is changing the way business is done in my industry</c:v>
                </c:pt>
                <c:pt idx="2">
                  <c:v>My business spends a sufficient amount of time to keep up with the latest technology</c:v>
                </c:pt>
                <c:pt idx="3">
                  <c:v>My business spends a sufficient amount of capital to keep up with the latest technology</c:v>
                </c:pt>
                <c:pt idx="4">
                  <c:v>My business looks to technology as a means of solving problems</c:v>
                </c:pt>
                <c:pt idx="5">
                  <c:v>Technology-related projects were among the first things to be cut at my business during the economic downturn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0.02</c:v>
                </c:pt>
                <c:pt idx="4">
                  <c:v>0.02</c:v>
                </c:pt>
                <c:pt idx="5">
                  <c:v>0.01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Somewhat Disagree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My business makes sure to get the most out of the technology we're currently using</c:v>
                </c:pt>
                <c:pt idx="1">
                  <c:v>New technology is changing the way business is done in my industry</c:v>
                </c:pt>
                <c:pt idx="2">
                  <c:v>My business spends a sufficient amount of time to keep up with the latest technology</c:v>
                </c:pt>
                <c:pt idx="3">
                  <c:v>My business spends a sufficient amount of capital to keep up with the latest technology</c:v>
                </c:pt>
                <c:pt idx="4">
                  <c:v>My business looks to technology as a means of solving problems</c:v>
                </c:pt>
                <c:pt idx="5">
                  <c:v>Technology-related projects were among the first things to be cut at my business during the economic downturn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0.11</c:v>
                </c:pt>
                <c:pt idx="1">
                  <c:v>0.1</c:v>
                </c:pt>
                <c:pt idx="2">
                  <c:v>0.2</c:v>
                </c:pt>
                <c:pt idx="3">
                  <c:v>0.22</c:v>
                </c:pt>
                <c:pt idx="4">
                  <c:v>0.2</c:v>
                </c:pt>
                <c:pt idx="5">
                  <c:v>0.35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Strongly Disagree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My business makes sure to get the most out of the technology we're currently using</c:v>
                </c:pt>
                <c:pt idx="1">
                  <c:v>New technology is changing the way business is done in my industry</c:v>
                </c:pt>
                <c:pt idx="2">
                  <c:v>My business spends a sufficient amount of time to keep up with the latest technology</c:v>
                </c:pt>
                <c:pt idx="3">
                  <c:v>My business spends a sufficient amount of capital to keep up with the latest technology</c:v>
                </c:pt>
                <c:pt idx="4">
                  <c:v>My business looks to technology as a means of solving problems</c:v>
                </c:pt>
                <c:pt idx="5">
                  <c:v>Technology-related projects were among the first things to be cut at my business during the economic downturn</c:v>
                </c:pt>
              </c:strCache>
            </c:strRef>
          </c:cat>
          <c:val>
            <c:numRef>
              <c:f>Sheet1!$F$2:$F$7</c:f>
              <c:numCache>
                <c:formatCode>0%</c:formatCode>
                <c:ptCount val="6"/>
                <c:pt idx="0">
                  <c:v>0.04</c:v>
                </c:pt>
                <c:pt idx="1">
                  <c:v>7.0000000000000007E-2</c:v>
                </c:pt>
                <c:pt idx="2">
                  <c:v>0.09</c:v>
                </c:pt>
                <c:pt idx="3">
                  <c:v>0.12</c:v>
                </c:pt>
                <c:pt idx="4">
                  <c:v>0.14000000000000001</c:v>
                </c:pt>
                <c:pt idx="5">
                  <c:v>0.43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16544608"/>
        <c:axId val="316545000"/>
      </c:barChart>
      <c:catAx>
        <c:axId val="316544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545000"/>
        <c:crosses val="autoZero"/>
        <c:auto val="1"/>
        <c:lblAlgn val="ctr"/>
        <c:lblOffset val="100"/>
        <c:noMultiLvlLbl val="0"/>
      </c:catAx>
      <c:valAx>
        <c:axId val="316545000"/>
        <c:scaling>
          <c:orientation val="minMax"/>
        </c:scaling>
        <c:delete val="1"/>
        <c:axPos val="t"/>
        <c:numFmt formatCode="#,##0%" sourceLinked="1"/>
        <c:majorTickMark val="none"/>
        <c:minorTickMark val="none"/>
        <c:tickLblPos val="none"/>
        <c:crossAx val="31654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837632570856063E-3"/>
          <c:y val="1.2076940954599451E-2"/>
          <c:w val="0.93514547881813037"/>
          <c:h val="5.5358224891279006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180384752885466"/>
          <c:y val="0"/>
          <c:w val="0.61115787523598808"/>
          <c:h val="0.963096898227752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Advertising/social media</c:v>
                </c:pt>
                <c:pt idx="1">
                  <c:v>Business is constantly innovating</c:v>
                </c:pt>
                <c:pt idx="2">
                  <c:v>Used new equipment</c:v>
                </c:pt>
                <c:pt idx="3">
                  <c:v>Created a website/app</c:v>
                </c:pt>
                <c:pt idx="4">
                  <c:v>Implemented new software</c:v>
                </c:pt>
                <c:pt idx="5">
                  <c:v>Customer-oriented innovation</c:v>
                </c:pt>
                <c:pt idx="6">
                  <c:v>Created a new product/service</c:v>
                </c:pt>
                <c:pt idx="7">
                  <c:v>Implemented new systems</c:v>
                </c:pt>
                <c:pt idx="8">
                  <c:v>Industry-specific innovation</c:v>
                </c:pt>
                <c:pt idx="9">
                  <c:v>Switched to digital processes</c:v>
                </c:pt>
                <c:pt idx="10">
                  <c:v>Developed new systems</c:v>
                </c:pt>
                <c:pt idx="11">
                  <c:v>Other</c:v>
                </c:pt>
              </c:strCache>
            </c:strRef>
          </c:cat>
          <c:val>
            <c:numRef>
              <c:f>Sheet1!$B$2:$B$13</c:f>
              <c:numCache>
                <c:formatCode>#,##0%</c:formatCode>
                <c:ptCount val="12"/>
                <c:pt idx="0">
                  <c:v>0.08</c:v>
                </c:pt>
                <c:pt idx="1">
                  <c:v>7.0000000000000007E-2</c:v>
                </c:pt>
                <c:pt idx="2" formatCode="0%">
                  <c:v>0.06</c:v>
                </c:pt>
                <c:pt idx="3" formatCode="0%">
                  <c:v>0.06</c:v>
                </c:pt>
                <c:pt idx="4" formatCode="0%">
                  <c:v>0.06</c:v>
                </c:pt>
                <c:pt idx="5" formatCode="0%">
                  <c:v>0.06</c:v>
                </c:pt>
                <c:pt idx="6" formatCode="0%">
                  <c:v>0.05</c:v>
                </c:pt>
                <c:pt idx="7" formatCode="0%">
                  <c:v>0.05</c:v>
                </c:pt>
                <c:pt idx="8" formatCode="0%">
                  <c:v>0.04</c:v>
                </c:pt>
                <c:pt idx="9" formatCode="0%">
                  <c:v>0.03</c:v>
                </c:pt>
                <c:pt idx="10" formatCode="0%">
                  <c:v>0.03</c:v>
                </c:pt>
                <c:pt idx="11" formatCode="0%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6588112"/>
        <c:axId val="356588504"/>
      </c:barChart>
      <c:catAx>
        <c:axId val="3565881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588504"/>
        <c:crosses val="autoZero"/>
        <c:auto val="1"/>
        <c:lblAlgn val="ctr"/>
        <c:lblOffset val="100"/>
        <c:noMultiLvlLbl val="0"/>
      </c:catAx>
      <c:valAx>
        <c:axId val="356588504"/>
        <c:scaling>
          <c:orientation val="minMax"/>
        </c:scaling>
        <c:delete val="1"/>
        <c:axPos val="t"/>
        <c:numFmt formatCode="#,##0%" sourceLinked="1"/>
        <c:majorTickMark val="none"/>
        <c:minorTickMark val="none"/>
        <c:tickLblPos val="none"/>
        <c:crossAx val="35658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08161330726305"/>
          <c:y val="5.1652037887526175E-2"/>
          <c:w val="0.63754676701080126"/>
          <c:h val="0.911444943129650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Alberta Innovates</c:v>
                </c:pt>
                <c:pt idx="1">
                  <c:v>NRC </c:v>
                </c:pt>
                <c:pt idx="2">
                  <c:v>IRAP</c:v>
                </c:pt>
                <c:pt idx="3">
                  <c:v>MITACS </c:v>
                </c:pt>
              </c:strCache>
            </c:strRef>
          </c:cat>
          <c:val>
            <c:numRef>
              <c:f>Sheet1!$B$2:$B$5</c:f>
              <c:numCache>
                <c:formatCode>#,##0%</c:formatCode>
                <c:ptCount val="4"/>
                <c:pt idx="0">
                  <c:v>0.28000000000000003</c:v>
                </c:pt>
                <c:pt idx="1">
                  <c:v>0.27</c:v>
                </c:pt>
                <c:pt idx="2">
                  <c:v>0.13</c:v>
                </c:pt>
                <c:pt idx="3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6589288"/>
        <c:axId val="356589680"/>
      </c:barChart>
      <c:catAx>
        <c:axId val="3565892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589680"/>
        <c:crosses val="autoZero"/>
        <c:auto val="1"/>
        <c:lblAlgn val="ctr"/>
        <c:lblOffset val="100"/>
        <c:noMultiLvlLbl val="0"/>
      </c:catAx>
      <c:valAx>
        <c:axId val="356589680"/>
        <c:scaling>
          <c:orientation val="minMax"/>
          <c:max val="1"/>
        </c:scaling>
        <c:delete val="1"/>
        <c:axPos val="t"/>
        <c:numFmt formatCode="#,##0%" sourceLinked="1"/>
        <c:majorTickMark val="out"/>
        <c:minorTickMark val="none"/>
        <c:tickLblPos val="nextTo"/>
        <c:crossAx val="356589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08161330726305"/>
          <c:y val="8.0013959022474199E-2"/>
          <c:w val="0.72088010945757974"/>
          <c:h val="0.877949045088180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Yes; successful application</c:v>
                </c:pt>
              </c:strCache>
            </c:strRef>
          </c:tx>
          <c:spPr>
            <a:solidFill>
              <a:srgbClr val="DB843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IRAP
(38 aware)</c:v>
                </c:pt>
                <c:pt idx="1">
                  <c:v>MITACS
(18 aware)</c:v>
                </c:pt>
                <c:pt idx="2">
                  <c:v>NRC
(81 aware)</c:v>
                </c:pt>
                <c:pt idx="3">
                  <c:v>Alberta Innovates
(85 aware)</c:v>
                </c:pt>
              </c:strCache>
            </c:strRef>
          </c:cat>
          <c:val>
            <c:numRef>
              <c:f>Sheet1!$B$2:$B$5</c:f>
              <c:numCache>
                <c:formatCode>#,##0%</c:formatCode>
                <c:ptCount val="4"/>
                <c:pt idx="0">
                  <c:v>0.21</c:v>
                </c:pt>
                <c:pt idx="1">
                  <c:v>0.06</c:v>
                </c:pt>
                <c:pt idx="2">
                  <c:v>0.06</c:v>
                </c:pt>
                <c:pt idx="3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Yes; unsuccessful application</c:v>
                </c:pt>
              </c:strCache>
            </c:strRef>
          </c:tx>
          <c:spPr>
            <a:solidFill>
              <a:srgbClr val="F9B59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IRAP
(38 aware)</c:v>
                </c:pt>
                <c:pt idx="1">
                  <c:v>MITACS
(18 aware)</c:v>
                </c:pt>
                <c:pt idx="2">
                  <c:v>NRC
(81 aware)</c:v>
                </c:pt>
                <c:pt idx="3">
                  <c:v>Alberta Innovates
(85 aware)</c:v>
                </c:pt>
              </c:strCache>
            </c:strRef>
          </c:cat>
          <c:val>
            <c:numRef>
              <c:f>Sheet1!$C$2:$C$5</c:f>
              <c:numCache>
                <c:formatCode>#,##0%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0.03</c:v>
                </c:pt>
                <c:pt idx="3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6590464"/>
        <c:axId val="356590856"/>
      </c:barChart>
      <c:catAx>
        <c:axId val="3565904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590856"/>
        <c:crosses val="autoZero"/>
        <c:auto val="1"/>
        <c:lblAlgn val="ctr"/>
        <c:lblOffset val="100"/>
        <c:noMultiLvlLbl val="0"/>
      </c:catAx>
      <c:valAx>
        <c:axId val="356590856"/>
        <c:scaling>
          <c:orientation val="minMax"/>
          <c:max val="1"/>
        </c:scaling>
        <c:delete val="1"/>
        <c:axPos val="t"/>
        <c:numFmt formatCode="#,##0%" sourceLinked="1"/>
        <c:majorTickMark val="out"/>
        <c:minorTickMark val="none"/>
        <c:tickLblPos val="nextTo"/>
        <c:crossAx val="356590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838409103063114"/>
          <c:y val="3.2658415883979872E-4"/>
          <c:w val="0.75772700762543832"/>
          <c:h val="7.0210712878226805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180360608863686"/>
          <c:y val="0.10220028412040548"/>
          <c:w val="0.62959205485543213"/>
          <c:h val="0.877049398595521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DB843D"/>
            </a:solidFill>
          </c:spPr>
          <c:invertIfNegative val="0"/>
          <c:dLbls>
            <c:dLbl>
              <c:idx val="1"/>
              <c:layout>
                <c:manualLayout>
                  <c:x val="-1.5115665152584992E-2"/>
                  <c:y val="-9.18482457435517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2917382824870124E-2"/>
                  <c:y val="5.4729442630184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CA">
                    <a:latin typeface="Calibri" pitchFamily="34" charset="0"/>
                    <a:cs typeface="Calibri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0 to 4 
'Micro'</c:v>
                </c:pt>
                <c:pt idx="1">
                  <c:v>5 to 49 
'Small'</c:v>
                </c:pt>
                <c:pt idx="2">
                  <c:v>50 to 499 'Med'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</c:v>
                </c:pt>
                <c:pt idx="1">
                  <c:v>0.49</c:v>
                </c:pt>
                <c:pt idx="2">
                  <c:v>0.11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0 to 4 
'Micro'</c:v>
                </c:pt>
                <c:pt idx="1">
                  <c:v>5 to 49 
'Small'</c:v>
                </c:pt>
                <c:pt idx="2">
                  <c:v>50 to 499 'Med'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0.45</c:v>
                </c:pt>
                <c:pt idx="1">
                  <c:v>0.47</c:v>
                </c:pt>
                <c:pt idx="2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57528200"/>
        <c:axId val="357527808"/>
      </c:barChart>
      <c:valAx>
        <c:axId val="35752780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57528200"/>
        <c:crosses val="autoZero"/>
        <c:crossBetween val="between"/>
      </c:valAx>
      <c:catAx>
        <c:axId val="3575282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357527808"/>
        <c:crosses val="autoZero"/>
        <c:auto val="1"/>
        <c:lblAlgn val="ctr"/>
        <c:lblOffset val="100"/>
        <c:noMultiLvlLbl val="0"/>
      </c:catAx>
    </c:plotArea>
    <c:legend>
      <c:legendPos val="t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782603705149153"/>
          <c:y val="0.15492745730690946"/>
          <c:w val="0.59898464222584424"/>
          <c:h val="0.814208811185528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CA">
                    <a:latin typeface="Calibri" pitchFamily="34" charset="0"/>
                    <a:cs typeface="Calibri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&lt; $250k</c:v>
                </c:pt>
                <c:pt idx="1">
                  <c:v>$250-500k</c:v>
                </c:pt>
                <c:pt idx="2">
                  <c:v>$500k-&lt;$1MM</c:v>
                </c:pt>
                <c:pt idx="3">
                  <c:v>$1-&lt;$3MM</c:v>
                </c:pt>
                <c:pt idx="4">
                  <c:v>$3-&lt;$10MM</c:v>
                </c:pt>
                <c:pt idx="5">
                  <c:v>$10MM+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0.13</c:v>
                </c:pt>
                <c:pt idx="1">
                  <c:v>0.12</c:v>
                </c:pt>
                <c:pt idx="2">
                  <c:v>0.14000000000000001</c:v>
                </c:pt>
                <c:pt idx="3">
                  <c:v>0.2</c:v>
                </c:pt>
                <c:pt idx="4">
                  <c:v>0.16</c:v>
                </c:pt>
                <c:pt idx="5">
                  <c:v>0.14000000000000001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&lt; $250k</c:v>
                </c:pt>
                <c:pt idx="1">
                  <c:v>$250-500k</c:v>
                </c:pt>
                <c:pt idx="2">
                  <c:v>$500k-&lt;$1MM</c:v>
                </c:pt>
                <c:pt idx="3">
                  <c:v>$1-&lt;$3MM</c:v>
                </c:pt>
                <c:pt idx="4">
                  <c:v>$3-&lt;$10MM</c:v>
                </c:pt>
                <c:pt idx="5">
                  <c:v>$10MM+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0.18</c:v>
                </c:pt>
                <c:pt idx="1">
                  <c:v>0.15</c:v>
                </c:pt>
                <c:pt idx="2">
                  <c:v>0.18</c:v>
                </c:pt>
                <c:pt idx="3">
                  <c:v>0.18</c:v>
                </c:pt>
                <c:pt idx="4">
                  <c:v>0.21</c:v>
                </c:pt>
                <c:pt idx="5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57529376"/>
        <c:axId val="357528984"/>
      </c:barChart>
      <c:valAx>
        <c:axId val="35752898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57529376"/>
        <c:crosses val="autoZero"/>
        <c:crossBetween val="between"/>
      </c:valAx>
      <c:catAx>
        <c:axId val="3575293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35752898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t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315376796863656"/>
          <c:y val="0.12582667638928294"/>
          <c:w val="0.59684623203136344"/>
          <c:h val="0.834263546988607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CA"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Less than 6 years</c:v>
                </c:pt>
                <c:pt idx="1">
                  <c:v>6 to 10 years</c:v>
                </c:pt>
                <c:pt idx="2">
                  <c:v>11 to 15 years</c:v>
                </c:pt>
                <c:pt idx="3">
                  <c:v>16 to 20 years</c:v>
                </c:pt>
                <c:pt idx="4">
                  <c:v>Over 20 years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0.11</c:v>
                </c:pt>
                <c:pt idx="2">
                  <c:v>0.13</c:v>
                </c:pt>
                <c:pt idx="3">
                  <c:v>0.1</c:v>
                </c:pt>
                <c:pt idx="4">
                  <c:v>0.57999999999999996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Less than 6 years</c:v>
                </c:pt>
                <c:pt idx="1">
                  <c:v>6 to 10 years</c:v>
                </c:pt>
                <c:pt idx="2">
                  <c:v>11 to 15 years</c:v>
                </c:pt>
                <c:pt idx="3">
                  <c:v>16 to 20 years</c:v>
                </c:pt>
                <c:pt idx="4">
                  <c:v>Over 20 years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</c:v>
                </c:pt>
                <c:pt idx="1">
                  <c:v>0.13</c:v>
                </c:pt>
                <c:pt idx="2">
                  <c:v>0.15</c:v>
                </c:pt>
                <c:pt idx="3">
                  <c:v>0.12</c:v>
                </c:pt>
                <c:pt idx="4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57530160"/>
        <c:axId val="357530552"/>
      </c:barChart>
      <c:catAx>
        <c:axId val="3575301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CA" sz="1600"/>
            </a:pPr>
            <a:endParaRPr lang="en-US"/>
          </a:p>
        </c:txPr>
        <c:crossAx val="357530552"/>
        <c:crosses val="autoZero"/>
        <c:auto val="1"/>
        <c:lblAlgn val="ctr"/>
        <c:lblOffset val="100"/>
        <c:noMultiLvlLbl val="0"/>
      </c:catAx>
      <c:valAx>
        <c:axId val="357530552"/>
        <c:scaling>
          <c:orientation val="minMax"/>
          <c:max val="0.70000000000000062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5753016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675527944328062"/>
          <c:y val="0.11732186882512938"/>
          <c:w val="0.57324472055671938"/>
          <c:h val="0.862168689205744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CA"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No borrowing needs</c:v>
                </c:pt>
                <c:pt idx="1">
                  <c:v>Less than $1MM</c:v>
                </c:pt>
                <c:pt idx="2">
                  <c:v>$1 to &lt; $3MM</c:v>
                </c:pt>
                <c:pt idx="3">
                  <c:v>$3 to &lt; $10MM</c:v>
                </c:pt>
                <c:pt idx="4">
                  <c:v>$10MM+</c:v>
                </c:pt>
                <c:pt idx="5">
                  <c:v>Don't know/ Refused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0.31</c:v>
                </c:pt>
                <c:pt idx="1">
                  <c:v>0.53</c:v>
                </c:pt>
                <c:pt idx="2">
                  <c:v>0.04</c:v>
                </c:pt>
                <c:pt idx="3">
                  <c:v>0.03</c:v>
                </c:pt>
                <c:pt idx="4">
                  <c:v>0.02</c:v>
                </c:pt>
                <c:pt idx="5">
                  <c:v>7.0000000000000007E-2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No borrowing needs</c:v>
                </c:pt>
                <c:pt idx="1">
                  <c:v>Less than $1MM</c:v>
                </c:pt>
                <c:pt idx="2">
                  <c:v>$1 to &lt; $3MM</c:v>
                </c:pt>
                <c:pt idx="3">
                  <c:v>$3 to &lt; $10MM</c:v>
                </c:pt>
                <c:pt idx="4">
                  <c:v>$10MM+</c:v>
                </c:pt>
                <c:pt idx="5">
                  <c:v>Don't know/ Refused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0.5</c:v>
                </c:pt>
                <c:pt idx="1">
                  <c:v>0.39</c:v>
                </c:pt>
                <c:pt idx="2">
                  <c:v>0.05</c:v>
                </c:pt>
                <c:pt idx="3">
                  <c:v>0.02</c:v>
                </c:pt>
                <c:pt idx="4">
                  <c:v>0.02</c:v>
                </c:pt>
                <c:pt idx="5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57765408"/>
        <c:axId val="357765800"/>
      </c:barChart>
      <c:catAx>
        <c:axId val="357765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CA" sz="1600"/>
            </a:pPr>
            <a:endParaRPr lang="en-US"/>
          </a:p>
        </c:txPr>
        <c:crossAx val="357765800"/>
        <c:crosses val="autoZero"/>
        <c:auto val="1"/>
        <c:lblAlgn val="ctr"/>
        <c:lblOffset val="100"/>
        <c:noMultiLvlLbl val="0"/>
      </c:catAx>
      <c:valAx>
        <c:axId val="357765800"/>
        <c:scaling>
          <c:orientation val="minMax"/>
          <c:max val="0.70000000000000007"/>
        </c:scaling>
        <c:delete val="1"/>
        <c:axPos val="t"/>
        <c:numFmt formatCode="0%" sourceLinked="1"/>
        <c:majorTickMark val="out"/>
        <c:minorTickMark val="none"/>
        <c:tickLblPos val="nextTo"/>
        <c:crossAx val="3577654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3761048530030838"/>
          <c:y val="9.0787283013032145E-3"/>
          <c:w val="0.29331620209930731"/>
          <c:h val="7.8742219387692672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12212044596727"/>
          <c:y val="0.11732186882512938"/>
          <c:w val="0.62487787955403273"/>
          <c:h val="0.862168689205744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CA"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Energy/ Oil &amp; Gas</c:v>
                </c:pt>
                <c:pt idx="1">
                  <c:v>Construction</c:v>
                </c:pt>
                <c:pt idx="2">
                  <c:v>Retail Trade</c:v>
                </c:pt>
                <c:pt idx="3">
                  <c:v>Transportation &amp; Warehousing</c:v>
                </c:pt>
                <c:pt idx="4">
                  <c:v>Manufacturing</c:v>
                </c:pt>
                <c:pt idx="5">
                  <c:v>Health Care &amp; Social Asst</c:v>
                </c:pt>
                <c:pt idx="6">
                  <c:v>Accom/ Food Service</c:v>
                </c:pt>
                <c:pt idx="7">
                  <c:v>Prof, Sci &amp; Tech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0.17</c:v>
                </c:pt>
                <c:pt idx="1">
                  <c:v>0.16</c:v>
                </c:pt>
                <c:pt idx="2">
                  <c:v>0.09</c:v>
                </c:pt>
                <c:pt idx="3">
                  <c:v>7.0000000000000007E-2</c:v>
                </c:pt>
                <c:pt idx="4">
                  <c:v>0.06</c:v>
                </c:pt>
                <c:pt idx="5">
                  <c:v>0.06</c:v>
                </c:pt>
                <c:pt idx="6">
                  <c:v>0.05</c:v>
                </c:pt>
                <c:pt idx="7">
                  <c:v>0.04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Energy/ Oil &amp; Gas</c:v>
                </c:pt>
                <c:pt idx="1">
                  <c:v>Construction</c:v>
                </c:pt>
                <c:pt idx="2">
                  <c:v>Retail Trade</c:v>
                </c:pt>
                <c:pt idx="3">
                  <c:v>Transportation &amp; Warehousing</c:v>
                </c:pt>
                <c:pt idx="4">
                  <c:v>Manufacturing</c:v>
                </c:pt>
                <c:pt idx="5">
                  <c:v>Health Care &amp; Social Asst</c:v>
                </c:pt>
                <c:pt idx="6">
                  <c:v>Accom/ Food Service</c:v>
                </c:pt>
                <c:pt idx="7">
                  <c:v>Prof, Sci &amp; Tech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0.14000000000000001</c:v>
                </c:pt>
                <c:pt idx="1">
                  <c:v>0.15</c:v>
                </c:pt>
                <c:pt idx="2">
                  <c:v>0.2</c:v>
                </c:pt>
                <c:pt idx="3">
                  <c:v>0.05</c:v>
                </c:pt>
                <c:pt idx="4">
                  <c:v>0.05</c:v>
                </c:pt>
                <c:pt idx="5">
                  <c:v>0.03</c:v>
                </c:pt>
                <c:pt idx="6">
                  <c:v>0.03</c:v>
                </c:pt>
                <c:pt idx="7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57766584"/>
        <c:axId val="357766976"/>
      </c:barChart>
      <c:catAx>
        <c:axId val="3577665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CA" sz="1400"/>
            </a:pPr>
            <a:endParaRPr lang="en-US"/>
          </a:p>
        </c:txPr>
        <c:crossAx val="357766976"/>
        <c:crosses val="autoZero"/>
        <c:auto val="1"/>
        <c:lblAlgn val="ctr"/>
        <c:lblOffset val="100"/>
        <c:noMultiLvlLbl val="0"/>
      </c:catAx>
      <c:valAx>
        <c:axId val="357766976"/>
        <c:scaling>
          <c:orientation val="minMax"/>
          <c:max val="0.70000000000000007"/>
        </c:scaling>
        <c:delete val="1"/>
        <c:axPos val="t"/>
        <c:numFmt formatCode="0%" sourceLinked="1"/>
        <c:majorTickMark val="out"/>
        <c:minorTickMark val="none"/>
        <c:tickLblPos val="nextTo"/>
        <c:crossAx val="3577665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4162849135442536"/>
          <c:y val="2.3037739606868651E-2"/>
          <c:w val="0.29331620209930731"/>
          <c:h val="7.8742219387692672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695101452266734E-2"/>
          <c:y val="8.4963155224342002E-2"/>
          <c:w val="0.94022336931389161"/>
          <c:h val="0.79915159664369551"/>
        </c:manualLayout>
      </c:layout>
      <c:lineChart>
        <c:grouping val="standard"/>
        <c:varyColors val="0"/>
        <c:ser>
          <c:idx val="3"/>
          <c:order val="0"/>
          <c:tx>
            <c:strRef>
              <c:f>'Exclude DKs (Retail)'!$I$32</c:f>
              <c:strCache>
                <c:ptCount val="1"/>
                <c:pt idx="0">
                  <c:v>ATB Business Index</c:v>
                </c:pt>
              </c:strCache>
            </c:strRef>
          </c:tx>
          <c:spPr>
            <a:ln w="38100">
              <a:solidFill>
                <a:srgbClr val="376092"/>
              </a:solidFill>
            </a:ln>
          </c:spPr>
          <c:marker>
            <c:symbol val="circle"/>
            <c:size val="9"/>
            <c:spPr>
              <a:solidFill>
                <a:srgbClr val="376092"/>
              </a:solidFill>
              <a:ln>
                <a:solidFill>
                  <a:srgbClr val="376092"/>
                </a:solidFill>
              </a:ln>
            </c:spPr>
          </c:marker>
          <c:dLbls>
            <c:dLbl>
              <c:idx val="0"/>
              <c:layout>
                <c:manualLayout>
                  <c:x val="-5.0685742172564788E-2"/>
                  <c:y val="4.5182732132215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438874990441555E-2"/>
                  <c:y val="-5.6478415165269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0822890607077924E-3"/>
                  <c:y val="-4.5182732132215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0274296869025973E-2"/>
                  <c:y val="-3.388703905251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'Exclude DKs (Energy)'!$J$31:$U$31</c:f>
              <c:strCache>
                <c:ptCount val="12"/>
                <c:pt idx="0">
                  <c:v>Q3 
2014</c:v>
                </c:pt>
                <c:pt idx="1">
                  <c:v>Q4 
2014</c:v>
                </c:pt>
                <c:pt idx="2">
                  <c:v>Q1 
2015</c:v>
                </c:pt>
                <c:pt idx="3">
                  <c:v>Q2 
2015</c:v>
                </c:pt>
                <c:pt idx="4">
                  <c:v>Q3 
2015</c:v>
                </c:pt>
                <c:pt idx="5">
                  <c:v>Q4 
2015</c:v>
                </c:pt>
                <c:pt idx="6">
                  <c:v>Q1 
2016</c:v>
                </c:pt>
                <c:pt idx="7">
                  <c:v>Q2
2016</c:v>
                </c:pt>
                <c:pt idx="8">
                  <c:v>Q3
2016</c:v>
                </c:pt>
                <c:pt idx="9">
                  <c:v>Q4
2016</c:v>
                </c:pt>
                <c:pt idx="10">
                  <c:v>Q1 
2017</c:v>
                </c:pt>
                <c:pt idx="11">
                  <c:v>Q2
2017</c:v>
                </c:pt>
              </c:strCache>
            </c:strRef>
          </c:cat>
          <c:val>
            <c:numRef>
              <c:f>'Exclude DKs (Retail)'!$J$32:$U$32</c:f>
              <c:numCache>
                <c:formatCode>0.0</c:formatCode>
                <c:ptCount val="12"/>
                <c:pt idx="0">
                  <c:v>70.400000000000006</c:v>
                </c:pt>
                <c:pt idx="1">
                  <c:v>67.517006802721085</c:v>
                </c:pt>
                <c:pt idx="2">
                  <c:v>58.319604612850085</c:v>
                </c:pt>
                <c:pt idx="3">
                  <c:v>53.412969283276453</c:v>
                </c:pt>
                <c:pt idx="4">
                  <c:v>46.6</c:v>
                </c:pt>
                <c:pt idx="5">
                  <c:v>40.924657534246577</c:v>
                </c:pt>
                <c:pt idx="6">
                  <c:v>44.552845528455286</c:v>
                </c:pt>
                <c:pt idx="7">
                  <c:v>47.288135593220339</c:v>
                </c:pt>
                <c:pt idx="8">
                  <c:v>43.389830508474574</c:v>
                </c:pt>
                <c:pt idx="9">
                  <c:v>48.474576271186443</c:v>
                </c:pt>
                <c:pt idx="10">
                  <c:v>66.055045871559628</c:v>
                </c:pt>
                <c:pt idx="11">
                  <c:v>64.576271186440678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'Exclude DKs (Retail)'!$I$34</c:f>
              <c:strCache>
                <c:ptCount val="1"/>
                <c:pt idx="0">
                  <c:v>ATB Business Index (Retail)</c:v>
                </c:pt>
              </c:strCache>
            </c:strRef>
          </c:tx>
          <c:spPr>
            <a:ln w="38100">
              <a:solidFill>
                <a:schemeClr val="accent1">
                  <a:lumMod val="75000"/>
                </a:schemeClr>
              </a:solidFill>
              <a:prstDash val="sysDash"/>
            </a:ln>
          </c:spPr>
          <c:marker>
            <c:symbol val="circle"/>
            <c:size val="9"/>
            <c:spPr>
              <a:solidFill>
                <a:schemeClr val="bg1"/>
              </a:solidFill>
            </c:spPr>
          </c:marker>
          <c:dLbls>
            <c:dLbl>
              <c:idx val="0"/>
              <c:layout>
                <c:manualLayout>
                  <c:x val="-4.2849806252752767E-2"/>
                  <c:y val="-4.6406282890153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0822376565850201E-2"/>
                  <c:y val="-4.26410552124684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5603084502790432E-2"/>
                  <c:y val="5.78329905593615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6493220323019041E-2"/>
                  <c:y val="-4.26410425704816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2438360949213844E-2"/>
                  <c:y val="-5.01714956932627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'Exclude DKs (Energy)'!$J$31:$U$31</c:f>
              <c:strCache>
                <c:ptCount val="12"/>
                <c:pt idx="0">
                  <c:v>Q3 
2014</c:v>
                </c:pt>
                <c:pt idx="1">
                  <c:v>Q4 
2014</c:v>
                </c:pt>
                <c:pt idx="2">
                  <c:v>Q1 
2015</c:v>
                </c:pt>
                <c:pt idx="3">
                  <c:v>Q2 
2015</c:v>
                </c:pt>
                <c:pt idx="4">
                  <c:v>Q3 
2015</c:v>
                </c:pt>
                <c:pt idx="5">
                  <c:v>Q4 
2015</c:v>
                </c:pt>
                <c:pt idx="6">
                  <c:v>Q1 
2016</c:v>
                </c:pt>
                <c:pt idx="7">
                  <c:v>Q2
2016</c:v>
                </c:pt>
                <c:pt idx="8">
                  <c:v>Q3
2016</c:v>
                </c:pt>
                <c:pt idx="9">
                  <c:v>Q4
2016</c:v>
                </c:pt>
                <c:pt idx="10">
                  <c:v>Q1 
2017</c:v>
                </c:pt>
                <c:pt idx="11">
                  <c:v>Q2
2017</c:v>
                </c:pt>
              </c:strCache>
            </c:strRef>
          </c:cat>
          <c:val>
            <c:numRef>
              <c:f>'Exclude DKs (Retail)'!$J$34:$U$34</c:f>
              <c:numCache>
                <c:formatCode>0.0</c:formatCode>
                <c:ptCount val="12"/>
                <c:pt idx="0" formatCode="General">
                  <c:v>64.400000000000006</c:v>
                </c:pt>
                <c:pt idx="1">
                  <c:v>75</c:v>
                </c:pt>
                <c:pt idx="2" formatCode="General">
                  <c:v>62.5</c:v>
                </c:pt>
                <c:pt idx="3">
                  <c:v>57.142857142857146</c:v>
                </c:pt>
                <c:pt idx="4" formatCode="General">
                  <c:v>51.7</c:v>
                </c:pt>
                <c:pt idx="5">
                  <c:v>33.87096774193548</c:v>
                </c:pt>
                <c:pt idx="6">
                  <c:v>32.03125</c:v>
                </c:pt>
                <c:pt idx="7">
                  <c:v>47.297297297297298</c:v>
                </c:pt>
                <c:pt idx="8">
                  <c:v>41.935483870967744</c:v>
                </c:pt>
                <c:pt idx="9">
                  <c:v>46.296296296296298</c:v>
                </c:pt>
                <c:pt idx="10">
                  <c:v>71.428571428571416</c:v>
                </c:pt>
                <c:pt idx="11">
                  <c:v>73.91304347826086</c:v>
                </c:pt>
              </c:numCache>
            </c:numRef>
          </c:val>
          <c:smooth val="1"/>
        </c:ser>
        <c:ser>
          <c:idx val="0"/>
          <c:order val="2"/>
          <c:tx>
            <c:strRef>
              <c:f>'Exclude DKs (Retail)'!$I$33</c:f>
              <c:strCache>
                <c:ptCount val="1"/>
                <c:pt idx="0">
                  <c:v>ATB Economy Index</c:v>
                </c:pt>
              </c:strCache>
            </c:strRef>
          </c:tx>
          <c:spPr>
            <a:ln w="38100">
              <a:solidFill>
                <a:srgbClr val="77933C"/>
              </a:solidFill>
              <a:prstDash val="solid"/>
            </a:ln>
          </c:spPr>
          <c:marker>
            <c:symbol val="triangle"/>
            <c:size val="9"/>
            <c:spPr>
              <a:solidFill>
                <a:srgbClr val="77933C"/>
              </a:solidFill>
              <a:ln>
                <a:solidFill>
                  <a:srgbClr val="77933C"/>
                </a:solidFill>
              </a:ln>
            </c:spPr>
          </c:marker>
          <c:dLbls>
            <c:dLbl>
              <c:idx val="0"/>
              <c:layout>
                <c:manualLayout>
                  <c:x val="-4.2849806252752767E-2"/>
                  <c:y val="5.3937034720142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7316110930096993E-2"/>
                  <c:y val="-1.38373558503764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8731604867044566E-4"/>
                  <c:y val="2.06989624280790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3560718885059802E-3"/>
                  <c:y val="4.64065656064045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3286422016034585E-3"/>
                  <c:y val="4.989073431108660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'Exclude DKs (Energy)'!$J$31:$U$31</c:f>
              <c:strCache>
                <c:ptCount val="12"/>
                <c:pt idx="0">
                  <c:v>Q3 
2014</c:v>
                </c:pt>
                <c:pt idx="1">
                  <c:v>Q4 
2014</c:v>
                </c:pt>
                <c:pt idx="2">
                  <c:v>Q1 
2015</c:v>
                </c:pt>
                <c:pt idx="3">
                  <c:v>Q2 
2015</c:v>
                </c:pt>
                <c:pt idx="4">
                  <c:v>Q3 
2015</c:v>
                </c:pt>
                <c:pt idx="5">
                  <c:v>Q4 
2015</c:v>
                </c:pt>
                <c:pt idx="6">
                  <c:v>Q1 
2016</c:v>
                </c:pt>
                <c:pt idx="7">
                  <c:v>Q2
2016</c:v>
                </c:pt>
                <c:pt idx="8">
                  <c:v>Q3
2016</c:v>
                </c:pt>
                <c:pt idx="9">
                  <c:v>Q4
2016</c:v>
                </c:pt>
                <c:pt idx="10">
                  <c:v>Q1 
2017</c:v>
                </c:pt>
                <c:pt idx="11">
                  <c:v>Q2
2017</c:v>
                </c:pt>
              </c:strCache>
            </c:strRef>
          </c:cat>
          <c:val>
            <c:numRef>
              <c:f>'Exclude DKs (Retail)'!$J$33:$U$33</c:f>
              <c:numCache>
                <c:formatCode>0.0</c:formatCode>
                <c:ptCount val="12"/>
                <c:pt idx="0">
                  <c:v>68.599999999999994</c:v>
                </c:pt>
                <c:pt idx="1">
                  <c:v>44.501718213058417</c:v>
                </c:pt>
                <c:pt idx="2">
                  <c:v>22.697368421052634</c:v>
                </c:pt>
                <c:pt idx="3">
                  <c:v>38.96551724137931</c:v>
                </c:pt>
                <c:pt idx="4">
                  <c:v>25.2</c:v>
                </c:pt>
                <c:pt idx="5">
                  <c:v>23.11643835616438</c:v>
                </c:pt>
                <c:pt idx="6">
                  <c:v>19.186991869918696</c:v>
                </c:pt>
                <c:pt idx="7">
                  <c:v>32.323232323232318</c:v>
                </c:pt>
                <c:pt idx="8">
                  <c:v>29.629629629629626</c:v>
                </c:pt>
                <c:pt idx="9">
                  <c:v>36.130136986301366</c:v>
                </c:pt>
                <c:pt idx="10">
                  <c:v>58.411214953271028</c:v>
                </c:pt>
                <c:pt idx="11">
                  <c:v>54.067796610169495</c:v>
                </c:pt>
              </c:numCache>
            </c:numRef>
          </c:val>
          <c:smooth val="1"/>
        </c:ser>
        <c:ser>
          <c:idx val="2"/>
          <c:order val="3"/>
          <c:tx>
            <c:strRef>
              <c:f>'Exclude DKs (Retail)'!$I$35</c:f>
              <c:strCache>
                <c:ptCount val="1"/>
                <c:pt idx="0">
                  <c:v>ATB Economy Index (Retail)</c:v>
                </c:pt>
              </c:strCache>
            </c:strRef>
          </c:tx>
          <c:spPr>
            <a:ln w="41275">
              <a:solidFill>
                <a:srgbClr val="77933C"/>
              </a:solidFill>
              <a:prstDash val="sysDash"/>
            </a:ln>
          </c:spPr>
          <c:marker>
            <c:symbol val="triangle"/>
            <c:size val="9"/>
            <c:spPr>
              <a:solidFill>
                <a:schemeClr val="bg1"/>
              </a:solidFill>
              <a:ln>
                <a:solidFill>
                  <a:srgbClr val="77933C"/>
                </a:solidFill>
              </a:ln>
            </c:spPr>
          </c:marker>
          <c:dLbls>
            <c:dLbl>
              <c:idx val="0"/>
              <c:layout>
                <c:manualLayout>
                  <c:x val="-4.4877235939655431E-2"/>
                  <c:y val="-4.395887186696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4877235939655417E-2"/>
                  <c:y val="-4.01936453055777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864846747867088E-2"/>
                  <c:y val="-2.215850655104952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3560718885060539E-3"/>
                  <c:y val="-2.88979656214061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6493220323019041E-2"/>
                  <c:y val="5.7702245290576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3835015754086511E-3"/>
                  <c:y val="-6.30660625306291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'Exclude DKs (Energy)'!$J$31:$U$31</c:f>
              <c:strCache>
                <c:ptCount val="12"/>
                <c:pt idx="0">
                  <c:v>Q3 
2014</c:v>
                </c:pt>
                <c:pt idx="1">
                  <c:v>Q4 
2014</c:v>
                </c:pt>
                <c:pt idx="2">
                  <c:v>Q1 
2015</c:v>
                </c:pt>
                <c:pt idx="3">
                  <c:v>Q2 
2015</c:v>
                </c:pt>
                <c:pt idx="4">
                  <c:v>Q3 
2015</c:v>
                </c:pt>
                <c:pt idx="5">
                  <c:v>Q4 
2015</c:v>
                </c:pt>
                <c:pt idx="6">
                  <c:v>Q1 
2016</c:v>
                </c:pt>
                <c:pt idx="7">
                  <c:v>Q2
2016</c:v>
                </c:pt>
                <c:pt idx="8">
                  <c:v>Q3
2016</c:v>
                </c:pt>
                <c:pt idx="9">
                  <c:v>Q4
2016</c:v>
                </c:pt>
                <c:pt idx="10">
                  <c:v>Q1 
2017</c:v>
                </c:pt>
                <c:pt idx="11">
                  <c:v>Q2
2017</c:v>
                </c:pt>
              </c:strCache>
            </c:strRef>
          </c:cat>
          <c:val>
            <c:numRef>
              <c:f>'Exclude DKs (Retail)'!$J$35:$U$35</c:f>
              <c:numCache>
                <c:formatCode>0.0</c:formatCode>
                <c:ptCount val="12"/>
                <c:pt idx="0" formatCode="General">
                  <c:v>71</c:v>
                </c:pt>
                <c:pt idx="1">
                  <c:v>45.454545454545453</c:v>
                </c:pt>
                <c:pt idx="2">
                  <c:v>21.052631578947366</c:v>
                </c:pt>
                <c:pt idx="3">
                  <c:v>36</c:v>
                </c:pt>
                <c:pt idx="4" formatCode="General">
                  <c:v>22.2</c:v>
                </c:pt>
                <c:pt idx="5">
                  <c:v>17.741935483870968</c:v>
                </c:pt>
                <c:pt idx="6">
                  <c:v>16.40625</c:v>
                </c:pt>
                <c:pt idx="7">
                  <c:v>29.487179487179489</c:v>
                </c:pt>
                <c:pt idx="8">
                  <c:v>33.870967741935488</c:v>
                </c:pt>
                <c:pt idx="9">
                  <c:v>44.642857142857139</c:v>
                </c:pt>
                <c:pt idx="10">
                  <c:v>60.714285714285715</c:v>
                </c:pt>
                <c:pt idx="11">
                  <c:v>63.043478260869563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1501128"/>
        <c:axId val="311501520"/>
      </c:lineChart>
      <c:catAx>
        <c:axId val="311501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1501520"/>
        <c:crosses val="autoZero"/>
        <c:auto val="1"/>
        <c:lblAlgn val="ctr"/>
        <c:lblOffset val="100"/>
        <c:noMultiLvlLbl val="0"/>
      </c:catAx>
      <c:valAx>
        <c:axId val="311501520"/>
        <c:scaling>
          <c:orientation val="minMax"/>
          <c:max val="90"/>
          <c:min val="1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0" sourceLinked="0"/>
        <c:majorTickMark val="out"/>
        <c:minorTickMark val="none"/>
        <c:tickLblPos val="nextTo"/>
        <c:crossAx val="311501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"/>
          <c:w val="1"/>
          <c:h val="8.460439852907546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45709268239763"/>
          <c:y val="0.10867996084177041"/>
          <c:w val="0.56542907317602376"/>
          <c:h val="0.851410755269909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CA"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Start-up</c:v>
                </c:pt>
                <c:pt idx="1">
                  <c:v>Initial Growth</c:v>
                </c:pt>
                <c:pt idx="2">
                  <c:v>Established</c:v>
                </c:pt>
                <c:pt idx="3">
                  <c:v>Expansion</c:v>
                </c:pt>
                <c:pt idx="4">
                  <c:v>Mature</c:v>
                </c:pt>
                <c:pt idx="5">
                  <c:v>Winding Down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0.02</c:v>
                </c:pt>
                <c:pt idx="1">
                  <c:v>0.06</c:v>
                </c:pt>
                <c:pt idx="2">
                  <c:v>0.48</c:v>
                </c:pt>
                <c:pt idx="3">
                  <c:v>0.2</c:v>
                </c:pt>
                <c:pt idx="4">
                  <c:v>0.18</c:v>
                </c:pt>
                <c:pt idx="5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Start-up</c:v>
                </c:pt>
                <c:pt idx="1">
                  <c:v>Initial Growth</c:v>
                </c:pt>
                <c:pt idx="2">
                  <c:v>Established</c:v>
                </c:pt>
                <c:pt idx="3">
                  <c:v>Expansion</c:v>
                </c:pt>
                <c:pt idx="4">
                  <c:v>Mature</c:v>
                </c:pt>
                <c:pt idx="5">
                  <c:v>Winding Down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0.03</c:v>
                </c:pt>
                <c:pt idx="1">
                  <c:v>0.1</c:v>
                </c:pt>
                <c:pt idx="2">
                  <c:v>0.41</c:v>
                </c:pt>
                <c:pt idx="3">
                  <c:v>0.18</c:v>
                </c:pt>
                <c:pt idx="4">
                  <c:v>0.21</c:v>
                </c:pt>
                <c:pt idx="5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57767760"/>
        <c:axId val="357768152"/>
      </c:barChart>
      <c:catAx>
        <c:axId val="3577677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CA" sz="1600"/>
            </a:pPr>
            <a:endParaRPr lang="en-US"/>
          </a:p>
        </c:txPr>
        <c:crossAx val="357768152"/>
        <c:crosses val="autoZero"/>
        <c:auto val="1"/>
        <c:lblAlgn val="ctr"/>
        <c:lblOffset val="100"/>
        <c:noMultiLvlLbl val="0"/>
      </c:catAx>
      <c:valAx>
        <c:axId val="357768152"/>
        <c:scaling>
          <c:orientation val="minMax"/>
          <c:max val="0.65000000000000979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5776776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077067800154"/>
          <c:y val="0.17475060199518405"/>
          <c:w val="0.73814391563886506"/>
          <c:h val="0.8252493980048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0.73</c:v>
                </c:pt>
                <c:pt idx="1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58125448"/>
        <c:axId val="357768936"/>
      </c:barChart>
      <c:valAx>
        <c:axId val="35776893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58125448"/>
        <c:crosses val="autoZero"/>
        <c:crossBetween val="between"/>
      </c:valAx>
      <c:catAx>
        <c:axId val="3581254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357768936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308955062877425"/>
          <c:y val="0.11045508742688556"/>
          <c:w val="0.49691040420562843"/>
          <c:h val="0.885337527055619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CA"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18-34</c:v>
                </c:pt>
                <c:pt idx="1">
                  <c:v>35 to 44</c:v>
                </c:pt>
                <c:pt idx="2">
                  <c:v>45 to 54</c:v>
                </c:pt>
                <c:pt idx="3">
                  <c:v>55 to 64</c:v>
                </c:pt>
                <c:pt idx="4">
                  <c:v>65+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</c:v>
                </c:pt>
                <c:pt idx="1">
                  <c:v>0.2</c:v>
                </c:pt>
                <c:pt idx="2">
                  <c:v>0.31</c:v>
                </c:pt>
                <c:pt idx="3">
                  <c:v>0.26</c:v>
                </c:pt>
                <c:pt idx="4">
                  <c:v>0.12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18-34</c:v>
                </c:pt>
                <c:pt idx="1">
                  <c:v>35 to 44</c:v>
                </c:pt>
                <c:pt idx="2">
                  <c:v>45 to 54</c:v>
                </c:pt>
                <c:pt idx="3">
                  <c:v>55 to 64</c:v>
                </c:pt>
                <c:pt idx="4">
                  <c:v>65+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0.12</c:v>
                </c:pt>
                <c:pt idx="1">
                  <c:v>0.19</c:v>
                </c:pt>
                <c:pt idx="2">
                  <c:v>0.33</c:v>
                </c:pt>
                <c:pt idx="3">
                  <c:v>0.28000000000000003</c:v>
                </c:pt>
                <c:pt idx="4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8127408"/>
        <c:axId val="358127800"/>
      </c:barChart>
      <c:catAx>
        <c:axId val="358127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CA" sz="1400"/>
            </a:pPr>
            <a:endParaRPr lang="en-US"/>
          </a:p>
        </c:txPr>
        <c:crossAx val="358127800"/>
        <c:crosses val="autoZero"/>
        <c:auto val="1"/>
        <c:lblAlgn val="ctr"/>
        <c:lblOffset val="100"/>
        <c:noMultiLvlLbl val="0"/>
      </c:catAx>
      <c:valAx>
        <c:axId val="358127800"/>
        <c:scaling>
          <c:orientation val="minMax"/>
          <c:max val="0.5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5812740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45709268239763"/>
          <c:y val="0.10867996084177041"/>
          <c:w val="0.56542907317602376"/>
          <c:h val="0.851410755269909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CA"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Owner/ Operator</c:v>
                </c:pt>
                <c:pt idx="1">
                  <c:v>Chief Executive Officer (CEO) or President</c:v>
                </c:pt>
                <c:pt idx="2">
                  <c:v>General Manager (GM) or Office Manager</c:v>
                </c:pt>
                <c:pt idx="3">
                  <c:v>Managing Director, Senior Director or Director</c:v>
                </c:pt>
                <c:pt idx="4">
                  <c:v>Senior Manager or Manager</c:v>
                </c:pt>
                <c:pt idx="5">
                  <c:v>Chief Financial Officer (CFO)</c:v>
                </c:pt>
                <c:pt idx="6">
                  <c:v>Bookkeeper</c:v>
                </c:pt>
                <c:pt idx="7">
                  <c:v>Accountant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0.52</c:v>
                </c:pt>
                <c:pt idx="1">
                  <c:v>0.26</c:v>
                </c:pt>
                <c:pt idx="2">
                  <c:v>0.25</c:v>
                </c:pt>
                <c:pt idx="3">
                  <c:v>0.1</c:v>
                </c:pt>
                <c:pt idx="4">
                  <c:v>0.1</c:v>
                </c:pt>
                <c:pt idx="5">
                  <c:v>0.08</c:v>
                </c:pt>
                <c:pt idx="6">
                  <c:v>0.06</c:v>
                </c:pt>
                <c:pt idx="7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Owner/ Operator</c:v>
                </c:pt>
                <c:pt idx="1">
                  <c:v>Chief Executive Officer (CEO) or President</c:v>
                </c:pt>
                <c:pt idx="2">
                  <c:v>General Manager (GM) or Office Manager</c:v>
                </c:pt>
                <c:pt idx="3">
                  <c:v>Managing Director, Senior Director or Director</c:v>
                </c:pt>
                <c:pt idx="4">
                  <c:v>Senior Manager or Manager</c:v>
                </c:pt>
                <c:pt idx="5">
                  <c:v>Chief Financial Officer (CFO)</c:v>
                </c:pt>
                <c:pt idx="6">
                  <c:v>Bookkeeper</c:v>
                </c:pt>
                <c:pt idx="7">
                  <c:v>Accountant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0.51</c:v>
                </c:pt>
                <c:pt idx="1">
                  <c:v>0.15</c:v>
                </c:pt>
                <c:pt idx="2">
                  <c:v>0.19</c:v>
                </c:pt>
                <c:pt idx="3">
                  <c:v>7.0000000000000007E-2</c:v>
                </c:pt>
                <c:pt idx="4">
                  <c:v>0.04</c:v>
                </c:pt>
                <c:pt idx="5">
                  <c:v>0.04</c:v>
                </c:pt>
                <c:pt idx="6">
                  <c:v>0.02</c:v>
                </c:pt>
                <c:pt idx="7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58128976"/>
        <c:axId val="317205760"/>
      </c:barChart>
      <c:catAx>
        <c:axId val="3581289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CA" sz="1400"/>
            </a:pPr>
            <a:endParaRPr lang="en-US"/>
          </a:p>
        </c:txPr>
        <c:crossAx val="317205760"/>
        <c:crosses val="autoZero"/>
        <c:auto val="1"/>
        <c:lblAlgn val="ctr"/>
        <c:lblOffset val="100"/>
        <c:noMultiLvlLbl val="0"/>
      </c:catAx>
      <c:valAx>
        <c:axId val="317205760"/>
        <c:scaling>
          <c:orientation val="minMax"/>
          <c:max val="0.65000000000000979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5812897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077067800154"/>
          <c:y val="0.17475060199518405"/>
          <c:w val="0.73814391563886472"/>
          <c:h val="0.825249398004816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0.68</c:v>
                </c:pt>
                <c:pt idx="1">
                  <c:v>0.32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effectLst/>
            </c:spPr>
          </c:dPt>
          <c:dPt>
            <c:idx val="1"/>
            <c:invertIfNegative val="0"/>
            <c:bubble3D val="0"/>
            <c:spPr>
              <a:effectLst/>
            </c:spPr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0.64</c:v>
                </c:pt>
                <c:pt idx="1">
                  <c:v>0.36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16619256"/>
        <c:axId val="317203408"/>
      </c:barChart>
      <c:valAx>
        <c:axId val="31720340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16619256"/>
        <c:crosses val="autoZero"/>
        <c:crossBetween val="between"/>
      </c:valAx>
      <c:catAx>
        <c:axId val="3166192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317203408"/>
        <c:crosses val="autoZero"/>
        <c:auto val="1"/>
        <c:lblAlgn val="ctr"/>
        <c:lblOffset val="100"/>
        <c:noMultiLvlLbl val="0"/>
      </c:catAx>
    </c:plotArea>
    <c:legend>
      <c:legendPos val="t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08288577167851"/>
          <c:y val="0.10924316568383755"/>
          <c:w val="0.92894847320900531"/>
          <c:h val="0.887361705743253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CA"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Sole decision-maker</c:v>
                </c:pt>
                <c:pt idx="1">
                  <c:v>Shares responsibility</c:v>
                </c:pt>
                <c:pt idx="2">
                  <c:v>Influences decisions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0.38</c:v>
                </c:pt>
                <c:pt idx="1">
                  <c:v>0.43</c:v>
                </c:pt>
                <c:pt idx="2">
                  <c:v>0.19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effectLst/>
          </c:spPr>
          <c:invertIfNegative val="0"/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Sole decision-maker</c:v>
                </c:pt>
                <c:pt idx="1">
                  <c:v>Shares responsibility</c:v>
                </c:pt>
                <c:pt idx="2">
                  <c:v>Influences decisions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0.37</c:v>
                </c:pt>
                <c:pt idx="1">
                  <c:v>0.51</c:v>
                </c:pt>
                <c:pt idx="2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16620432"/>
        <c:axId val="316620040"/>
      </c:barChart>
      <c:valAx>
        <c:axId val="316620040"/>
        <c:scaling>
          <c:orientation val="minMax"/>
          <c:max val="0.60000000000000064"/>
        </c:scaling>
        <c:delete val="1"/>
        <c:axPos val="t"/>
        <c:numFmt formatCode="0%" sourceLinked="1"/>
        <c:majorTickMark val="out"/>
        <c:minorTickMark val="none"/>
        <c:tickLblPos val="none"/>
        <c:crossAx val="316620432"/>
        <c:crosses val="autoZero"/>
        <c:crossBetween val="between"/>
      </c:valAx>
      <c:catAx>
        <c:axId val="3166204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16620040"/>
        <c:crosses val="autoZero"/>
        <c:auto val="1"/>
        <c:lblAlgn val="ctr"/>
        <c:lblOffset val="100"/>
        <c:noMultiLvlLbl val="0"/>
      </c:catAx>
    </c:plotArea>
    <c:legend>
      <c:legendPos val="t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695101452266734E-2"/>
          <c:y val="8.9333617465602616E-2"/>
          <c:w val="0.94218582935578987"/>
          <c:h val="0.79478108293067407"/>
        </c:manualLayout>
      </c:layout>
      <c:lineChart>
        <c:grouping val="standard"/>
        <c:varyColors val="0"/>
        <c:ser>
          <c:idx val="3"/>
          <c:order val="0"/>
          <c:tx>
            <c:strRef>
              <c:f>'Exclude DKs (Const)'!$I$33</c:f>
              <c:strCache>
                <c:ptCount val="1"/>
                <c:pt idx="0">
                  <c:v>ATB Business Index</c:v>
                </c:pt>
              </c:strCache>
            </c:strRef>
          </c:tx>
          <c:spPr>
            <a:ln w="38100">
              <a:solidFill>
                <a:srgbClr val="376092"/>
              </a:solidFill>
            </a:ln>
          </c:spPr>
          <c:marker>
            <c:symbol val="circle"/>
            <c:size val="9"/>
            <c:spPr>
              <a:solidFill>
                <a:srgbClr val="376092"/>
              </a:solidFill>
              <a:ln>
                <a:solidFill>
                  <a:srgbClr val="376092"/>
                </a:solidFill>
              </a:ln>
            </c:spPr>
          </c:marker>
          <c:dLbls>
            <c:dLbl>
              <c:idx val="0"/>
              <c:layout>
                <c:manualLayout>
                  <c:x val="-5.0685742172564753E-2"/>
                  <c:y val="4.5182732132215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2576023424954507E-2"/>
                  <c:y val="3.7652276776846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2576023424954521E-2"/>
                  <c:y val="-7.530453122781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1.1295679684171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'Exclude DKs (Energy)'!$J$31:$U$31</c:f>
              <c:strCache>
                <c:ptCount val="12"/>
                <c:pt idx="0">
                  <c:v>Q3 
2014</c:v>
                </c:pt>
                <c:pt idx="1">
                  <c:v>Q4 
2014</c:v>
                </c:pt>
                <c:pt idx="2">
                  <c:v>Q1 
2015</c:v>
                </c:pt>
                <c:pt idx="3">
                  <c:v>Q2 
2015</c:v>
                </c:pt>
                <c:pt idx="4">
                  <c:v>Q3 
2015</c:v>
                </c:pt>
                <c:pt idx="5">
                  <c:v>Q4 
2015</c:v>
                </c:pt>
                <c:pt idx="6">
                  <c:v>Q1 
2016</c:v>
                </c:pt>
                <c:pt idx="7">
                  <c:v>Q2
2016</c:v>
                </c:pt>
                <c:pt idx="8">
                  <c:v>Q3
2016</c:v>
                </c:pt>
                <c:pt idx="9">
                  <c:v>Q4
2016</c:v>
                </c:pt>
                <c:pt idx="10">
                  <c:v>Q1 
2017</c:v>
                </c:pt>
                <c:pt idx="11">
                  <c:v>Q2
2017</c:v>
                </c:pt>
              </c:strCache>
            </c:strRef>
          </c:cat>
          <c:val>
            <c:numRef>
              <c:f>'Exclude DKs (Const)'!$J$33:$U$33</c:f>
              <c:numCache>
                <c:formatCode>0.0</c:formatCode>
                <c:ptCount val="12"/>
                <c:pt idx="0">
                  <c:v>70.400000000000006</c:v>
                </c:pt>
                <c:pt idx="1">
                  <c:v>67.517006802721085</c:v>
                </c:pt>
                <c:pt idx="2">
                  <c:v>58.319604612850085</c:v>
                </c:pt>
                <c:pt idx="3">
                  <c:v>53.412969283276453</c:v>
                </c:pt>
                <c:pt idx="4">
                  <c:v>46.6</c:v>
                </c:pt>
                <c:pt idx="5">
                  <c:v>40.924657534246577</c:v>
                </c:pt>
                <c:pt idx="6">
                  <c:v>44.552845528455286</c:v>
                </c:pt>
                <c:pt idx="7">
                  <c:v>47.288135593220339</c:v>
                </c:pt>
                <c:pt idx="8">
                  <c:v>43.389830508474574</c:v>
                </c:pt>
                <c:pt idx="9">
                  <c:v>48.474576271186443</c:v>
                </c:pt>
                <c:pt idx="10">
                  <c:v>66.055045871559628</c:v>
                </c:pt>
                <c:pt idx="11">
                  <c:v>64.576271186440678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'Exclude DKs (Const)'!$I$35</c:f>
              <c:strCache>
                <c:ptCount val="1"/>
                <c:pt idx="0">
                  <c:v>ATB Business Index (Construction)</c:v>
                </c:pt>
              </c:strCache>
            </c:strRef>
          </c:tx>
          <c:spPr>
            <a:ln w="38100">
              <a:solidFill>
                <a:schemeClr val="accent1">
                  <a:lumMod val="75000"/>
                </a:schemeClr>
              </a:solidFill>
              <a:prstDash val="sysDash"/>
            </a:ln>
          </c:spPr>
          <c:marker>
            <c:symbol val="circle"/>
            <c:size val="9"/>
            <c:spPr>
              <a:solidFill>
                <a:schemeClr val="bg1"/>
              </a:solidFill>
            </c:spPr>
          </c:marker>
          <c:dLbls>
            <c:dLbl>
              <c:idx val="0"/>
              <c:layout>
                <c:manualLayout>
                  <c:x val="-5.0959525000363173E-2"/>
                  <c:y val="-3.51105894477005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0822376565850201E-2"/>
                  <c:y val="-4.2641055212468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3562173206670606E-3"/>
                  <c:y val="-4.7593353159573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6767517192045004E-2"/>
                  <c:y val="-4.26410425704816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3560718885060539E-3"/>
                  <c:y val="-3.13453628863100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7409776902887238E-2"/>
                  <c:y val="-2.56974485473836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4631999125109359E-2"/>
                  <c:y val="-5.87666908537940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'Exclude DKs (Energy)'!$J$31:$U$31</c:f>
              <c:strCache>
                <c:ptCount val="12"/>
                <c:pt idx="0">
                  <c:v>Q3 
2014</c:v>
                </c:pt>
                <c:pt idx="1">
                  <c:v>Q4 
2014</c:v>
                </c:pt>
                <c:pt idx="2">
                  <c:v>Q1 
2015</c:v>
                </c:pt>
                <c:pt idx="3">
                  <c:v>Q2 
2015</c:v>
                </c:pt>
                <c:pt idx="4">
                  <c:v>Q3 
2015</c:v>
                </c:pt>
                <c:pt idx="5">
                  <c:v>Q4 
2015</c:v>
                </c:pt>
                <c:pt idx="6">
                  <c:v>Q1 
2016</c:v>
                </c:pt>
                <c:pt idx="7">
                  <c:v>Q2
2016</c:v>
                </c:pt>
                <c:pt idx="8">
                  <c:v>Q3
2016</c:v>
                </c:pt>
                <c:pt idx="9">
                  <c:v>Q4
2016</c:v>
                </c:pt>
                <c:pt idx="10">
                  <c:v>Q1 
2017</c:v>
                </c:pt>
                <c:pt idx="11">
                  <c:v>Q2
2017</c:v>
                </c:pt>
              </c:strCache>
            </c:strRef>
          </c:cat>
          <c:val>
            <c:numRef>
              <c:f>'Exclude DKs (Const)'!$J$35:$U$35</c:f>
              <c:numCache>
                <c:formatCode>0.0</c:formatCode>
                <c:ptCount val="12"/>
                <c:pt idx="0" formatCode="General">
                  <c:v>73.3</c:v>
                </c:pt>
                <c:pt idx="1">
                  <c:v>66.279069767441854</c:v>
                </c:pt>
                <c:pt idx="2">
                  <c:v>64.189189189189193</c:v>
                </c:pt>
                <c:pt idx="3">
                  <c:v>54.901960784313729</c:v>
                </c:pt>
                <c:pt idx="4" formatCode="General">
                  <c:v>50</c:v>
                </c:pt>
                <c:pt idx="5" formatCode="General">
                  <c:v>48.75</c:v>
                </c:pt>
                <c:pt idx="6">
                  <c:v>52.027027027027032</c:v>
                </c:pt>
                <c:pt idx="7">
                  <c:v>34</c:v>
                </c:pt>
                <c:pt idx="8">
                  <c:v>38.571428571428569</c:v>
                </c:pt>
                <c:pt idx="9">
                  <c:v>47.222222222222221</c:v>
                </c:pt>
                <c:pt idx="10">
                  <c:v>62.903225806451616</c:v>
                </c:pt>
                <c:pt idx="11">
                  <c:v>67.857142857142861</c:v>
                </c:pt>
              </c:numCache>
            </c:numRef>
          </c:val>
          <c:smooth val="1"/>
        </c:ser>
        <c:ser>
          <c:idx val="0"/>
          <c:order val="2"/>
          <c:tx>
            <c:strRef>
              <c:f>'Exclude DKs (Const)'!$I$34</c:f>
              <c:strCache>
                <c:ptCount val="1"/>
                <c:pt idx="0">
                  <c:v>ATB Economy Index</c:v>
                </c:pt>
              </c:strCache>
            </c:strRef>
          </c:tx>
          <c:spPr>
            <a:ln w="38100">
              <a:solidFill>
                <a:srgbClr val="77933C"/>
              </a:solidFill>
              <a:prstDash val="solid"/>
            </a:ln>
          </c:spPr>
          <c:marker>
            <c:symbol val="triangle"/>
            <c:size val="9"/>
            <c:spPr>
              <a:solidFill>
                <a:srgbClr val="77933C"/>
              </a:solidFill>
              <a:ln>
                <a:solidFill>
                  <a:srgbClr val="77933C"/>
                </a:solidFill>
              </a:ln>
            </c:spPr>
          </c:marker>
          <c:dLbls>
            <c:dLbl>
              <c:idx val="0"/>
              <c:layout>
                <c:manualLayout>
                  <c:x val="-6.1096673434876313E-2"/>
                  <c:y val="-2.88979741889196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767517192045004E-2"/>
                  <c:y val="5.39367382455225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5498323858425396E-3"/>
                  <c:y val="-1.31880766244358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2438360949213769E-2"/>
                  <c:y val="4.64065656064046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3835015754086563E-3"/>
                  <c:y val="1.6284753115280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8.2131999125109365E-2"/>
                  <c:y val="4.49880568825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8520888013998247E-2"/>
                  <c:y val="1.19188145761582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018755468066502E-2"/>
                  <c:y val="-7.371576769247861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5.3838582677165356E-3"/>
                  <c:y val="2.29418953449616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'Exclude DKs (Energy)'!$J$31:$U$31</c:f>
              <c:strCache>
                <c:ptCount val="12"/>
                <c:pt idx="0">
                  <c:v>Q3 
2014</c:v>
                </c:pt>
                <c:pt idx="1">
                  <c:v>Q4 
2014</c:v>
                </c:pt>
                <c:pt idx="2">
                  <c:v>Q1 
2015</c:v>
                </c:pt>
                <c:pt idx="3">
                  <c:v>Q2 
2015</c:v>
                </c:pt>
                <c:pt idx="4">
                  <c:v>Q3 
2015</c:v>
                </c:pt>
                <c:pt idx="5">
                  <c:v>Q4 
2015</c:v>
                </c:pt>
                <c:pt idx="6">
                  <c:v>Q1 
2016</c:v>
                </c:pt>
                <c:pt idx="7">
                  <c:v>Q2
2016</c:v>
                </c:pt>
                <c:pt idx="8">
                  <c:v>Q3
2016</c:v>
                </c:pt>
                <c:pt idx="9">
                  <c:v>Q4
2016</c:v>
                </c:pt>
                <c:pt idx="10">
                  <c:v>Q1 
2017</c:v>
                </c:pt>
                <c:pt idx="11">
                  <c:v>Q2
2017</c:v>
                </c:pt>
              </c:strCache>
            </c:strRef>
          </c:cat>
          <c:val>
            <c:numRef>
              <c:f>'Exclude DKs (Const)'!$J$34:$U$34</c:f>
              <c:numCache>
                <c:formatCode>0.0</c:formatCode>
                <c:ptCount val="12"/>
                <c:pt idx="0">
                  <c:v>68.599999999999994</c:v>
                </c:pt>
                <c:pt idx="1">
                  <c:v>44.501718213058417</c:v>
                </c:pt>
                <c:pt idx="2">
                  <c:v>22.697368421052634</c:v>
                </c:pt>
                <c:pt idx="3">
                  <c:v>38.96551724137931</c:v>
                </c:pt>
                <c:pt idx="4">
                  <c:v>25.2</c:v>
                </c:pt>
                <c:pt idx="5">
                  <c:v>23.11643835616438</c:v>
                </c:pt>
                <c:pt idx="6">
                  <c:v>19.186991869918696</c:v>
                </c:pt>
                <c:pt idx="7">
                  <c:v>32.323232323232318</c:v>
                </c:pt>
                <c:pt idx="8">
                  <c:v>29.629629629629626</c:v>
                </c:pt>
                <c:pt idx="9">
                  <c:v>36.130136986301366</c:v>
                </c:pt>
                <c:pt idx="10">
                  <c:v>58.411214953271028</c:v>
                </c:pt>
                <c:pt idx="11">
                  <c:v>54.067796610169495</c:v>
                </c:pt>
              </c:numCache>
            </c:numRef>
          </c:val>
          <c:smooth val="1"/>
        </c:ser>
        <c:ser>
          <c:idx val="2"/>
          <c:order val="3"/>
          <c:tx>
            <c:strRef>
              <c:f>'Exclude DKs (Const)'!$I$36</c:f>
              <c:strCache>
                <c:ptCount val="1"/>
                <c:pt idx="0">
                  <c:v>ATB Economy Index (Construction)</c:v>
                </c:pt>
              </c:strCache>
            </c:strRef>
          </c:tx>
          <c:spPr>
            <a:ln w="41275">
              <a:solidFill>
                <a:srgbClr val="77933C"/>
              </a:solidFill>
              <a:prstDash val="sysDash"/>
            </a:ln>
          </c:spPr>
          <c:marker>
            <c:symbol val="triangle"/>
            <c:size val="9"/>
            <c:spPr>
              <a:solidFill>
                <a:schemeClr val="bg1"/>
              </a:solidFill>
              <a:ln>
                <a:solidFill>
                  <a:srgbClr val="77933C"/>
                </a:solidFill>
              </a:ln>
            </c:spPr>
          </c:marker>
          <c:dLbls>
            <c:dLbl>
              <c:idx val="0"/>
              <c:layout>
                <c:manualLayout>
                  <c:x val="-6.1096673434876313E-2"/>
                  <c:y val="3.13456686540348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712657818239808E-2"/>
                  <c:y val="5.39370347201428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2017584679911185E-2"/>
                  <c:y val="4.6732094642972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012125147007863E-3"/>
                  <c:y val="4.98907343110866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7378282779826416E-4"/>
                  <c:y val="-2.541379691672381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129866579177613E-2"/>
                  <c:y val="-2.66619681146540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2.5902230971127592E-3"/>
                  <c:y val="3.6720746305966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2171916010500724E-3"/>
                  <c:y val="-7.371576769247861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'Exclude DKs (Energy)'!$J$31:$U$31</c:f>
              <c:strCache>
                <c:ptCount val="12"/>
                <c:pt idx="0">
                  <c:v>Q3 
2014</c:v>
                </c:pt>
                <c:pt idx="1">
                  <c:v>Q4 
2014</c:v>
                </c:pt>
                <c:pt idx="2">
                  <c:v>Q1 
2015</c:v>
                </c:pt>
                <c:pt idx="3">
                  <c:v>Q2 
2015</c:v>
                </c:pt>
                <c:pt idx="4">
                  <c:v>Q3 
2015</c:v>
                </c:pt>
                <c:pt idx="5">
                  <c:v>Q4 
2015</c:v>
                </c:pt>
                <c:pt idx="6">
                  <c:v>Q1 
2016</c:v>
                </c:pt>
                <c:pt idx="7">
                  <c:v>Q2
2016</c:v>
                </c:pt>
                <c:pt idx="8">
                  <c:v>Q3
2016</c:v>
                </c:pt>
                <c:pt idx="9">
                  <c:v>Q4
2016</c:v>
                </c:pt>
                <c:pt idx="10">
                  <c:v>Q1 
2017</c:v>
                </c:pt>
                <c:pt idx="11">
                  <c:v>Q2
2017</c:v>
                </c:pt>
              </c:strCache>
            </c:strRef>
          </c:cat>
          <c:val>
            <c:numRef>
              <c:f>'Exclude DKs (Const)'!$J$36:$U$36</c:f>
              <c:numCache>
                <c:formatCode>0.0</c:formatCode>
                <c:ptCount val="12"/>
                <c:pt idx="0" formatCode="General">
                  <c:v>68.3</c:v>
                </c:pt>
                <c:pt idx="1">
                  <c:v>53.409090909090907</c:v>
                </c:pt>
                <c:pt idx="2">
                  <c:v>30.82191780821918</c:v>
                </c:pt>
                <c:pt idx="3" formatCode="General">
                  <c:v>37.5</c:v>
                </c:pt>
                <c:pt idx="4" formatCode="General">
                  <c:v>21.6</c:v>
                </c:pt>
                <c:pt idx="5" formatCode="General">
                  <c:v>27.5</c:v>
                </c:pt>
                <c:pt idx="6">
                  <c:v>17.361111111111107</c:v>
                </c:pt>
                <c:pt idx="7">
                  <c:v>28</c:v>
                </c:pt>
                <c:pt idx="8">
                  <c:v>30.882352941176467</c:v>
                </c:pt>
                <c:pt idx="9">
                  <c:v>34.285714285714292</c:v>
                </c:pt>
                <c:pt idx="10">
                  <c:v>50.806451612903224</c:v>
                </c:pt>
                <c:pt idx="11">
                  <c:v>56.25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1502304"/>
        <c:axId val="311502696"/>
      </c:lineChart>
      <c:catAx>
        <c:axId val="311502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1502696"/>
        <c:crosses val="autoZero"/>
        <c:auto val="1"/>
        <c:lblAlgn val="ctr"/>
        <c:lblOffset val="100"/>
        <c:noMultiLvlLbl val="0"/>
      </c:catAx>
      <c:valAx>
        <c:axId val="311502696"/>
        <c:scaling>
          <c:orientation val="minMax"/>
          <c:min val="1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0" sourceLinked="0"/>
        <c:majorTickMark val="out"/>
        <c:minorTickMark val="none"/>
        <c:tickLblPos val="nextTo"/>
        <c:crossAx val="311502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1.1452337841773529E-3"/>
          <c:w val="1"/>
          <c:h val="8.745479615735693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569274669660777"/>
          <c:y val="0.11346232749203362"/>
          <c:w val="0.54032453415622628"/>
          <c:h val="0.849634497193259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DB843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Positive impact</c:v>
                </c:pt>
                <c:pt idx="1">
                  <c:v>Negative impact</c:v>
                </c:pt>
                <c:pt idx="2">
                  <c:v>Some positive and some negative</c:v>
                </c:pt>
                <c:pt idx="3">
                  <c:v>No impact</c:v>
                </c:pt>
              </c:strCache>
            </c:strRef>
          </c:cat>
          <c:val>
            <c:numRef>
              <c:f>Sheet1!$B$2:$B$5</c:f>
              <c:numCache>
                <c:formatCode>#,##0%</c:formatCode>
                <c:ptCount val="4"/>
                <c:pt idx="0">
                  <c:v>0.88</c:v>
                </c:pt>
                <c:pt idx="1">
                  <c:v>0.02</c:v>
                </c:pt>
                <c:pt idx="2">
                  <c:v>0.04</c:v>
                </c:pt>
                <c:pt idx="3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9B59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Positive impact</c:v>
                </c:pt>
                <c:pt idx="1">
                  <c:v>Negative impact</c:v>
                </c:pt>
                <c:pt idx="2">
                  <c:v>Some positive and some negative</c:v>
                </c:pt>
                <c:pt idx="3">
                  <c:v>No impact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0.82</c:v>
                </c:pt>
                <c:pt idx="1">
                  <c:v>0.08</c:v>
                </c:pt>
                <c:pt idx="2">
                  <c:v>0.05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6409664"/>
        <c:axId val="316410056"/>
      </c:barChart>
      <c:catAx>
        <c:axId val="316409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410056"/>
        <c:crosses val="autoZero"/>
        <c:auto val="1"/>
        <c:lblAlgn val="ctr"/>
        <c:lblOffset val="100"/>
        <c:noMultiLvlLbl val="0"/>
      </c:catAx>
      <c:valAx>
        <c:axId val="316410056"/>
        <c:scaling>
          <c:orientation val="minMax"/>
        </c:scaling>
        <c:delete val="1"/>
        <c:axPos val="t"/>
        <c:numFmt formatCode="#,##0%" sourceLinked="1"/>
        <c:majorTickMark val="none"/>
        <c:minorTickMark val="none"/>
        <c:tickLblPos val="none"/>
        <c:crossAx val="316409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013718177353263"/>
          <c:y val="6.0002762961872451E-2"/>
          <c:w val="0.60976898619520847"/>
          <c:h val="0.939997237038127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DB843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Increase productivity/efficiency</c:v>
                </c:pt>
                <c:pt idx="1">
                  <c:v>Ability to do work faster/easier (general)</c:v>
                </c:pt>
                <c:pt idx="2">
                  <c:v>Easier to communicate</c:v>
                </c:pt>
                <c:pt idx="3">
                  <c:v>Easier access to information</c:v>
                </c:pt>
                <c:pt idx="4">
                  <c:v>Better reporting/info management</c:v>
                </c:pt>
                <c:pt idx="5">
                  <c:v>Better tools to manage the business/cash flow</c:v>
                </c:pt>
                <c:pt idx="6">
                  <c:v>Ability to advertise online</c:v>
                </c:pt>
                <c:pt idx="7">
                  <c:v>Access to new markets/business</c:v>
                </c:pt>
                <c:pt idx="8">
                  <c:v>More connected to customers</c:v>
                </c:pt>
                <c:pt idx="9">
                  <c:v>Ability to streamline business processes</c:v>
                </c:pt>
                <c:pt idx="10">
                  <c:v>Reduces manual labor</c:v>
                </c:pt>
              </c:strCache>
            </c:strRef>
          </c:cat>
          <c:val>
            <c:numRef>
              <c:f>Sheet1!$B$2:$B$12</c:f>
              <c:numCache>
                <c:formatCode>#,##0%</c:formatCode>
                <c:ptCount val="11"/>
                <c:pt idx="0">
                  <c:v>0.28999999999999998</c:v>
                </c:pt>
                <c:pt idx="1">
                  <c:v>0.21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0.09</c:v>
                </c:pt>
                <c:pt idx="5" formatCode="0%">
                  <c:v>0.08</c:v>
                </c:pt>
                <c:pt idx="6" formatCode="0%">
                  <c:v>7.0000000000000007E-2</c:v>
                </c:pt>
                <c:pt idx="7" formatCode="0%">
                  <c:v>0.06</c:v>
                </c:pt>
                <c:pt idx="8" formatCode="0%">
                  <c:v>0.06</c:v>
                </c:pt>
                <c:pt idx="9" formatCode="0%">
                  <c:v>0.05</c:v>
                </c:pt>
                <c:pt idx="10" formatCode="0%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9B59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Increase productivity/efficiency</c:v>
                </c:pt>
                <c:pt idx="1">
                  <c:v>Ability to do work faster/easier (general)</c:v>
                </c:pt>
                <c:pt idx="2">
                  <c:v>Easier to communicate</c:v>
                </c:pt>
                <c:pt idx="3">
                  <c:v>Easier access to information</c:v>
                </c:pt>
                <c:pt idx="4">
                  <c:v>Better reporting/info management</c:v>
                </c:pt>
                <c:pt idx="5">
                  <c:v>Better tools to manage the business/cash flow</c:v>
                </c:pt>
                <c:pt idx="6">
                  <c:v>Ability to advertise online</c:v>
                </c:pt>
                <c:pt idx="7">
                  <c:v>Access to new markets/business</c:v>
                </c:pt>
                <c:pt idx="8">
                  <c:v>More connected to customers</c:v>
                </c:pt>
                <c:pt idx="9">
                  <c:v>Ability to streamline business processes</c:v>
                </c:pt>
                <c:pt idx="10">
                  <c:v>Reduces manual labor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0">
                  <c:v>0.05</c:v>
                </c:pt>
                <c:pt idx="1">
                  <c:v>0.13</c:v>
                </c:pt>
                <c:pt idx="2">
                  <c:v>0.18</c:v>
                </c:pt>
                <c:pt idx="3">
                  <c:v>0.12</c:v>
                </c:pt>
                <c:pt idx="4">
                  <c:v>0.03</c:v>
                </c:pt>
                <c:pt idx="5">
                  <c:v>0.08</c:v>
                </c:pt>
                <c:pt idx="6">
                  <c:v>0.06</c:v>
                </c:pt>
                <c:pt idx="7">
                  <c:v>0.05</c:v>
                </c:pt>
                <c:pt idx="8">
                  <c:v>0.04</c:v>
                </c:pt>
                <c:pt idx="9">
                  <c:v>0.17</c:v>
                </c:pt>
                <c:pt idx="10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6410840"/>
        <c:axId val="316411232"/>
      </c:barChart>
      <c:catAx>
        <c:axId val="3164108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411232"/>
        <c:crosses val="autoZero"/>
        <c:auto val="1"/>
        <c:lblAlgn val="ctr"/>
        <c:lblOffset val="100"/>
        <c:noMultiLvlLbl val="0"/>
      </c:catAx>
      <c:valAx>
        <c:axId val="316411232"/>
        <c:scaling>
          <c:orientation val="minMax"/>
        </c:scaling>
        <c:delete val="1"/>
        <c:axPos val="t"/>
        <c:numFmt formatCode="#,##0%" sourceLinked="1"/>
        <c:majorTickMark val="none"/>
        <c:minorTickMark val="none"/>
        <c:tickLblPos val="none"/>
        <c:crossAx val="316410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599813310276565"/>
          <c:y val="9.0830293228728959E-2"/>
          <c:w val="0.46324827606054653"/>
          <c:h val="0.835644931766985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 (n = 20)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Not always an efficient solution</c:v>
                </c:pt>
                <c:pt idx="1">
                  <c:v>More complex/Difficult to work with</c:v>
                </c:pt>
                <c:pt idx="2">
                  <c:v>No control over negative reviews online</c:v>
                </c:pt>
                <c:pt idx="3">
                  <c:v>Changing systems distract from core business</c:v>
                </c:pt>
                <c:pt idx="4">
                  <c:v>High cost of technology upgrades</c:v>
                </c:pt>
                <c:pt idx="5">
                  <c:v>Time and money required to keep up with changing environment</c:v>
                </c:pt>
              </c:strCache>
            </c:strRef>
          </c:cat>
          <c:val>
            <c:numRef>
              <c:f>Sheet1!$B$2:$B$7</c:f>
              <c:numCache>
                <c:formatCode>#,##0%</c:formatCode>
                <c:ptCount val="6"/>
                <c:pt idx="0">
                  <c:v>0.25</c:v>
                </c:pt>
                <c:pt idx="1">
                  <c:v>0.15</c:v>
                </c:pt>
                <c:pt idx="2">
                  <c:v>0.1</c:v>
                </c:pt>
                <c:pt idx="3">
                  <c:v>0.05</c:v>
                </c:pt>
                <c:pt idx="4" formatCode="0%">
                  <c:v>0.05</c:v>
                </c:pt>
                <c:pt idx="5" formatCode="0%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6412016"/>
        <c:axId val="316412408"/>
      </c:barChart>
      <c:catAx>
        <c:axId val="3164120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412408"/>
        <c:crosses val="autoZero"/>
        <c:auto val="1"/>
        <c:lblAlgn val="ctr"/>
        <c:lblOffset val="100"/>
        <c:noMultiLvlLbl val="0"/>
      </c:catAx>
      <c:valAx>
        <c:axId val="316412408"/>
        <c:scaling>
          <c:orientation val="minMax"/>
        </c:scaling>
        <c:delete val="1"/>
        <c:axPos val="t"/>
        <c:numFmt formatCode="#,##0%" sourceLinked="1"/>
        <c:majorTickMark val="none"/>
        <c:minorTickMark val="none"/>
        <c:tickLblPos val="none"/>
        <c:crossAx val="31641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8211031961231"/>
          <c:y val="9.1639141209740094E-2"/>
          <c:w val="0.46324827606054653"/>
          <c:h val="0.880590501724258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 (n = 37)</c:v>
                </c:pt>
              </c:strCache>
            </c:strRef>
          </c:tx>
          <c:spPr>
            <a:solidFill>
              <a:srgbClr val="F9B59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Technology not always reliable</c:v>
                </c:pt>
                <c:pt idx="1">
                  <c:v>Systems not compatible/ don't work together</c:v>
                </c:pt>
                <c:pt idx="2">
                  <c:v>More complex/ difficult to work with</c:v>
                </c:pt>
                <c:pt idx="3">
                  <c:v>Time and money required to keep up with changing environment</c:v>
                </c:pt>
                <c:pt idx="4">
                  <c:v>Suppliers/ customers demanding electronic interactions</c:v>
                </c:pt>
                <c:pt idx="5">
                  <c:v>Higher cost of technology upgrades</c:v>
                </c:pt>
              </c:strCache>
            </c:strRef>
          </c:cat>
          <c:val>
            <c:numRef>
              <c:f>Sheet1!$B$2:$B$7</c:f>
              <c:numCache>
                <c:formatCode>#,##0%</c:formatCode>
                <c:ptCount val="6"/>
                <c:pt idx="0">
                  <c:v>0.05</c:v>
                </c:pt>
                <c:pt idx="1">
                  <c:v>0.05</c:v>
                </c:pt>
                <c:pt idx="2">
                  <c:v>0.08</c:v>
                </c:pt>
                <c:pt idx="3">
                  <c:v>0.08</c:v>
                </c:pt>
                <c:pt idx="4" formatCode="0%">
                  <c:v>0.11</c:v>
                </c:pt>
                <c:pt idx="5" formatCode="0%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3959464"/>
        <c:axId val="313959072"/>
      </c:barChart>
      <c:catAx>
        <c:axId val="313959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959072"/>
        <c:crosses val="autoZero"/>
        <c:auto val="1"/>
        <c:lblAlgn val="ctr"/>
        <c:lblOffset val="100"/>
        <c:noMultiLvlLbl val="0"/>
      </c:catAx>
      <c:valAx>
        <c:axId val="313959072"/>
        <c:scaling>
          <c:orientation val="minMax"/>
        </c:scaling>
        <c:delete val="1"/>
        <c:axPos val="b"/>
        <c:numFmt formatCode="#,##0%" sourceLinked="1"/>
        <c:majorTickMark val="none"/>
        <c:minorTickMark val="none"/>
        <c:tickLblPos val="none"/>
        <c:crossAx val="313959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569274669660777"/>
          <c:y val="8.5487108754426416E-2"/>
          <c:w val="0.64726902887139104"/>
          <c:h val="0.877609922825466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DB843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Hardware</c:v>
                </c:pt>
                <c:pt idx="1">
                  <c:v>Website</c:v>
                </c:pt>
                <c:pt idx="2">
                  <c:v>Software</c:v>
                </c:pt>
                <c:pt idx="3">
                  <c:v>Social media</c:v>
                </c:pt>
                <c:pt idx="4">
                  <c:v>External help in IT</c:v>
                </c:pt>
                <c:pt idx="5">
                  <c:v>Internal personnel or training in IT</c:v>
                </c:pt>
                <c:pt idx="6">
                  <c:v>We do not plan to invest in any technology in the next 12 months</c:v>
                </c:pt>
              </c:strCache>
            </c:strRef>
          </c:cat>
          <c:val>
            <c:numRef>
              <c:f>Sheet1!$B$2:$B$8</c:f>
              <c:numCache>
                <c:formatCode>#,##0%</c:formatCode>
                <c:ptCount val="7"/>
                <c:pt idx="0">
                  <c:v>0.42</c:v>
                </c:pt>
                <c:pt idx="1">
                  <c:v>0.42</c:v>
                </c:pt>
                <c:pt idx="2" formatCode="0%">
                  <c:v>0.38</c:v>
                </c:pt>
                <c:pt idx="3" formatCode="0%">
                  <c:v>0.35</c:v>
                </c:pt>
                <c:pt idx="4" formatCode="0%">
                  <c:v>0.28999999999999998</c:v>
                </c:pt>
                <c:pt idx="5" formatCode="0%">
                  <c:v>0.25</c:v>
                </c:pt>
                <c:pt idx="6" formatCode="0%">
                  <c:v>0.26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9B59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CA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Hardware</c:v>
                </c:pt>
                <c:pt idx="1">
                  <c:v>Website</c:v>
                </c:pt>
                <c:pt idx="2">
                  <c:v>Software</c:v>
                </c:pt>
                <c:pt idx="3">
                  <c:v>Social media</c:v>
                </c:pt>
                <c:pt idx="4">
                  <c:v>External help in IT</c:v>
                </c:pt>
                <c:pt idx="5">
                  <c:v>Internal personnel or training in IT</c:v>
                </c:pt>
                <c:pt idx="6">
                  <c:v>We do not plan to invest in any technology in the next 12 months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0.43</c:v>
                </c:pt>
                <c:pt idx="1">
                  <c:v>0.4</c:v>
                </c:pt>
                <c:pt idx="2">
                  <c:v>0.45</c:v>
                </c:pt>
                <c:pt idx="3">
                  <c:v>0.3</c:v>
                </c:pt>
                <c:pt idx="4">
                  <c:v>0.31</c:v>
                </c:pt>
                <c:pt idx="5">
                  <c:v>0.31</c:v>
                </c:pt>
                <c:pt idx="6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1503480"/>
        <c:axId val="311503872"/>
      </c:barChart>
      <c:catAx>
        <c:axId val="311503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503872"/>
        <c:crosses val="autoZero"/>
        <c:auto val="1"/>
        <c:lblAlgn val="ctr"/>
        <c:lblOffset val="100"/>
        <c:noMultiLvlLbl val="0"/>
      </c:catAx>
      <c:valAx>
        <c:axId val="311503872"/>
        <c:scaling>
          <c:orientation val="minMax"/>
        </c:scaling>
        <c:delete val="1"/>
        <c:axPos val="t"/>
        <c:numFmt formatCode="#,##0%" sourceLinked="1"/>
        <c:majorTickMark val="none"/>
        <c:minorTickMark val="none"/>
        <c:tickLblPos val="none"/>
        <c:crossAx val="311503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0.0026</cdr:x>
      <cdr:y>0.05581</cdr:y>
    </cdr:from>
    <cdr:to>
      <cdr:x>0.2231</cdr:x>
      <cdr:y>0.23901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3761" y="285163"/>
          <a:ext cx="2016251" cy="936104"/>
        </a:xfrm>
        <a:prstGeom xmlns:a="http://schemas.openxmlformats.org/drawingml/2006/main" prst="rect">
          <a:avLst/>
        </a:prstGeom>
        <a:effectLst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400" dirty="0" smtClean="0"/>
            <a:t>Total planning to invest in technology:</a:t>
          </a:r>
        </a:p>
        <a:p xmlns:a="http://schemas.openxmlformats.org/drawingml/2006/main">
          <a:pPr algn="ctr"/>
          <a:r>
            <a:rPr lang="en-CA" sz="1400" dirty="0" smtClean="0"/>
            <a:t> 2017: 74%</a:t>
          </a:r>
        </a:p>
        <a:p xmlns:a="http://schemas.openxmlformats.org/drawingml/2006/main">
          <a:pPr algn="ctr"/>
          <a:r>
            <a:rPr lang="en-CA" sz="1400" dirty="0" smtClean="0"/>
            <a:t>2013: 73%</a:t>
          </a:r>
          <a:endParaRPr lang="en-CA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0.72837</cdr:x>
      <cdr:y>0.0412</cdr:y>
    </cdr:from>
    <cdr:to>
      <cdr:x>0.94887</cdr:x>
      <cdr:y>0.20855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6660231" y="194970"/>
          <a:ext cx="2016224" cy="792088"/>
        </a:xfrm>
        <a:prstGeom xmlns:a="http://schemas.openxmlformats.org/drawingml/2006/main" prst="rect">
          <a:avLst/>
        </a:prstGeom>
        <a:effectLst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dirty="0" smtClean="0"/>
            <a:t>Total increased: 2017: 30%</a:t>
          </a:r>
        </a:p>
        <a:p xmlns:a="http://schemas.openxmlformats.org/drawingml/2006/main">
          <a:pPr algn="ctr"/>
          <a:r>
            <a:rPr lang="en-CA" dirty="0" smtClean="0"/>
            <a:t>2013: 36%</a:t>
          </a:r>
          <a:endParaRPr lang="en-CA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0.73393</cdr:x>
      <cdr:y>0.05357</cdr:y>
    </cdr:from>
    <cdr:to>
      <cdr:x>0.95442</cdr:x>
      <cdr:y>0.22624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6711031" y="245770"/>
          <a:ext cx="2016224" cy="792088"/>
        </a:xfrm>
        <a:prstGeom xmlns:a="http://schemas.openxmlformats.org/drawingml/2006/main" prst="rect">
          <a:avLst/>
        </a:prstGeom>
        <a:effectLst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800" dirty="0" smtClean="0"/>
            <a:t>Total increased: 2017: 34%</a:t>
          </a:r>
        </a:p>
        <a:p xmlns:a="http://schemas.openxmlformats.org/drawingml/2006/main">
          <a:pPr algn="ctr"/>
          <a:r>
            <a:rPr lang="en-CA" sz="1800" dirty="0" smtClean="0"/>
            <a:t>2013: 51%</a:t>
          </a:r>
          <a:endParaRPr lang="en-CA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7CB5F-5399-BC4E-B018-D1DF41BD3217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6A686-1896-E744-AD71-DE5BB4AE2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883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30B90-DEF0-3843-B13D-16729C7FA2A8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A2CAF-110D-3442-96A4-11348E93B0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680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Results from our eighteenth quarterly survey with small and mid-size businesses in Alberta.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CAF-110D-3442-96A4-11348E93B03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8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2.4a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Compared to a year ago, would you say the amount of TIME your business spends on technology-related projects has increased, decreased or remained the same? [IF INCREASED ASK, ‘Is that significantly or somewhat increased?’; CLARIFY AS NEEDED ‘this includes time spent discussing, implementing and/or managing technology solutions’]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significantly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somewhat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Decreased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Remained the same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[DO NOT READ] Don’t know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[DO NOT READ] Prefer not to say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CAF-110D-3442-96A4-11348E93B03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22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3.1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I’m going to read you a list of statements about technology. For each statement please indicate if you agree or disagree. [IF AGREE OR DISAGREE: Is that strongly or somewhat &lt;insert response&gt;?]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[ROWS; RANDOMIZE]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is vulnerable to disruption if we don’t keep up with the latest technology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technology is changing the way business is done in my industry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makes sure to get the most out of the technology we’re currently using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spends a sufficient amount of time to keep up with the latest technology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spends a sufficient amount of capital to keep up with the latest technology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looks to technology as a means of solving problems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Technology-related projects were among the first things to be cut at my business during the economic downturn 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[COLUMNS]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Strongly 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Somewhat 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Neither agree nor disagree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Somewhat disagree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Strongly disagree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Applicable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know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Prefer not to answer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CAF-110D-3442-96A4-11348E93B03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56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3.1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I’m going to read you a list of statements about technology. For each statement please indicate if you agree or disagree. [IF AGREE OR DISAGREE: Is that strongly or somewhat &lt;insert response&gt;?]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[ROWS; RANDOMIZE]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is vulnerable to disruption if we don’t keep up with the latest technology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technology is changing the way business is done in my industry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makes sure to get the most out of the technology we’re currently using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spends a sufficient amount of time to keep up with the latest technology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spends a sufficient amount of capital to keep up with the latest technology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looks to technology as a means of solving problems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Technology-related projects were among the first things to be cut at my business during the economic downturn 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[COLUMNS]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Strongly 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Somewhat 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Neither agree nor disagree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Somewhat disagree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Strongly disagree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Applicable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know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Prefer not to answer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CAF-110D-3442-96A4-11348E93B03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93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3.1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I’m going to read you a list of statements about technology. For each statement please indicate if you agree or disagree. [IF AGREE OR DISAGREE: Is that strongly or somewhat &lt;insert response&gt;?]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[ROWS; RANDOMIZE]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is vulnerable to disruption if we don’t keep up with the latest technology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technology is changing the way business is done in my industry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makes sure to get the most out of the technology we’re currently using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spends a sufficient amount of time to keep up with the latest technology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spends a sufficient amount of capital to keep up with the latest technology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looks to technology as a means of solving problems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Technology-related projects were among the first things to be cut at my business during the economic downturn 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[COLUMNS]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Strongly 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Somewhat 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Neither agree nor disagree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Somewhat disagree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Strongly disagree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Applicable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know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Prefer not to answer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CAF-110D-3442-96A4-11348E93B03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3.1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I’m going to read you a list of statements about technology. For each statement please indicate if you agree or disagree. [IF AGREE OR DISAGREE: Is that strongly or somewhat &lt;insert response&gt;?]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[ROWS; RANDOMIZE]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is vulnerable to disruption if we don’t keep up with the latest technology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technology is changing the way business is done in my industry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makes sure to get the most out of the technology we’re currently using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spends a sufficient amount of time to keep up with the latest technology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spends a sufficient amount of capital to keep up with the latest technology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looks to technology as a means of solving problems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Technology-related projects were among the first things to be cut at my business during the economic downturn 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[COLUMNS]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Strongly 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Somewhat 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Neither agree nor disagree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Somewhat disagree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Strongly disagree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Applicable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know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Prefer not to answer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CAF-110D-3442-96A4-11348E93B03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83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3.1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I’m going to read you a list of statements about technology. For each statement please indicate if you agree or disagree. [IF AGREE OR DISAGREE: Is that strongly or somewhat &lt;insert response&gt;?]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[ROWS; RANDOMIZE]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is vulnerable to disruption if we don’t keep up with the latest technology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technology is changing the way business is done in my industry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makes sure to get the most out of the technology we’re currently using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spends a sufficient amount of time to keep up with the latest technology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spends a sufficient amount of capital to keep up with the latest technology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looks to technology as a means of solving problems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Technology-related projects were among the first things to be cut at my business during the economic downturn 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[COLUMNS]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Strongly 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Somewhat 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Neither agree nor disagree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Somewhat disagree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Strongly disagree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Applicable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know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Prefer not to answer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CAF-110D-3442-96A4-11348E93B03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53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3.1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I’m going to read you a list of statements about technology. For each statement please indicate if you agree or disagree. [IF AGREE OR DISAGREE: Is that strongly or somewhat &lt;insert response&gt;?]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[ROWS; RANDOMIZE]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is vulnerable to disruption if we don’t keep up with the latest technology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technology is changing the way business is done in my industry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makes sure to get the most out of the technology we’re currently using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spends a sufficient amount of time to keep up with the latest technology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spends a sufficient amount of capital to keep up with the latest technology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looks to technology as a means of solving problems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Technology-related projects were among the first things to be cut at my business during the economic downturn 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[COLUMNS]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Strongly 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Somewhat 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Neither agree nor disagree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Somewhat disagree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Strongly disagree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Applicable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know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Prefer not to answer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CAF-110D-3442-96A4-11348E93B03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19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3.1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I’m going to read you a list of statements about technology. For each statement please indicate if you agree or disagree. [IF AGREE OR DISAGREE: Is that strongly or somewhat &lt;insert response&gt;?]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[ROWS; RANDOMIZE]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is vulnerable to disruption if we don’t keep up with the latest technology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technology is changing the way business is done in my industry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makes sure to get the most out of the technology we’re currently using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spends a sufficient amount of time to keep up with the latest technology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spends a sufficient amount of capital to keep up with the latest technology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looks to technology as a means of solving problems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Technology-related projects were among the first things to be cut at my business during the economic downturn 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[COLUMNS]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Strongly 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Somewhat 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Neither agree nor disagree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Somewhat disagree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Strongly disagree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Applicable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know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Prefer not to answer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CAF-110D-3442-96A4-11348E93B03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4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3.1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I’m going to read you a list of statements about technology. For each statement please indicate if you agree or disagree. [IF AGREE OR DISAGREE: Is that strongly or somewhat &lt;insert response&gt;?]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[ROWS; RANDOMIZE]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is vulnerable to disruption if we don’t keep up with the latest technology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technology is changing the way business is done in my industry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makes sure to get the most out of the technology we’re currently using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spends a sufficient amount of time to keep up with the latest technology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spends a sufficient amount of capital to keep up with the latest technology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looks to technology as a means of solving problems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Technology-related projects were among the first things to be cut at my business during the economic downturn 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[COLUMNS]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Strongly 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Somewhat 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Neither agree nor disagree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Somewhat disagree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Strongly disagree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Applicable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know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Prefer not to answer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CAF-110D-3442-96A4-11348E93B03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78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3.1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I’m going to read you a list of statements about technology. For each statement please indicate if you agree or disagree. [IF AGREE OR DISAGREE: Is that strongly or somewhat &lt;insert response&gt;?]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[ROWS; RANDOMIZE]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is vulnerable to disruption if we don’t keep up with the latest technology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technology is changing the way business is done in my industry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makes sure to get the most out of the technology we’re currently using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spends a sufficient amount of time to keep up with the latest technology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spends a sufficient amount of capital to keep up with the latest technology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business looks to technology as a means of solving problems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Technology-related projects were among the first things to be cut at my business during the economic downturn 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[COLUMNS]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Strongly 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Somewhat 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Neither agree nor disagree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Somewhat disagree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Strongly disagree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Applicable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know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Prefer not to answer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CAF-110D-3442-96A4-11348E93B03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41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CAF-110D-3442-96A4-11348E93B03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507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3.3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next set of questions is about innovation.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you describe an example of a time your business was innovative? (INTERVIEWER PROMPT IF NEEDED: This would be a time that your business tried something new or different to create a new product or service or improve an existing product or service.)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[Record Verbatim]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know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Prefer not to answer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CAF-110D-3442-96A4-11348E93B03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41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3.4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you aware of any of the following programs that support business innovation?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[Read List]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Alberta Innovates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MITACS (READ FULL NAME IF NECESSARY: Mathematics of information technology and complex systems)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IRAP (IF NECESSARY: Industrial Research Assistance Program) 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NRC (IF NECESSARY: National Research Council of Canada)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[Columns]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[DO NOT READ] I don’t know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[DO NOT READ] Prefer not to say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CAF-110D-3442-96A4-11348E93B03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90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3.5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your business applied to any of the following programs to get grant funding for innovation? [IF yes: was your business’ application successful?]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[Insert all programs selected in Q3.4]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 – Application was successful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 – Application was not successful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 – Application is still pending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[DO NOT READ] I don’t know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[DO NOT READ] Prefer not to say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CAF-110D-3442-96A4-11348E93B03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512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CAF-110D-3442-96A4-11348E93B03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95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CAF-110D-3442-96A4-11348E93B03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43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CAF-110D-3442-96A4-11348E93B03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07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2.1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next set of questions are about the changing world of technology and how this has impacted the running of your business. Would you say technology has had a positive impact or a negative impact on your business operations over the last five years? [DO NOT READ LIST; CLARIFY CATEGORY AS NEEDED] [INTERVIEWER NOTE: For the purposes of this survey the term technology refers to the practical use of scientific knowledge, including such things as computer hardware and software, automation, and equipment.]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Positive impact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Negative impact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positive and some negative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impact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[DO NOT READ] Don’t know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[DO NOT READ] Prefer not to answer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[IF POSITIVE OR SOME POSITIVE IN 2.1, ASK 2.2A]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CAF-110D-3442-96A4-11348E93B03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57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2.2a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Why do you think technology has had a POSITIVE impact on your business? [DO NOT READ; ENTER VERBATIM] </a:t>
            </a:r>
            <a:r>
              <a:rPr lang="en-CA" sz="1200" dirty="0" smtClean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(multiple response)</a:t>
            </a:r>
          </a:p>
          <a:p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[USE THE FOLLOWING LIST AS CODES POST-FIELD FOR RESPONSES]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to new markets/ business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 reporting/ info management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 tools to manage the business/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cashflow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Enhanced security/ risk management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 management/ document storage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Greater market presence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productivity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connected to customers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connected to suppliers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Remote access to information – mobile workforce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(specify)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CAF-110D-3442-96A4-11348E93B03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37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2.2b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Why do you think technology has had a NEGATIVE impact on your business? [DO NOT READ; ENTER VERBATIM] </a:t>
            </a:r>
            <a:r>
              <a:rPr lang="en-CA" sz="1200" dirty="0" smtClean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(multiple response)</a:t>
            </a:r>
          </a:p>
          <a:p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[USE THE FOLLOWING LIST AS CODES POST-FIELD FOR RESPONSES]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Changing systems distract from core business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Greater competition 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Greater security risks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cost of technology upgrades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Suppliers/ customers demanding electronic interactions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Systems are not compatible/ don’t work together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and money required to keep up with changing environment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and money required to maintain online presence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(specify)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CAF-110D-3442-96A4-11348E93B03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63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2.3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Does your company plan to invest in any of the following technology-related areas in the next 12 months? (Multiple response)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[ROWS; RANDOMIZE]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Software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Hardware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Website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media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External help in IT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Internal personnel or training in IT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[READ IF NONE OF THE ABOVE SELECTED OTHERWISE DO NOT READ] Other (specify)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[COLUMNS]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[DO NOT READ] We do not plan to invest in any technology in the next 12 months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[DO NOT READ] Don’t know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[DO NOT READ] Prefer not to answer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CAF-110D-3442-96A4-11348E93B03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85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2.3a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Compared to a year ago, would you say the amount of CAPITAL your business spends on technology-related projects has increased, decreased or remained the same? [IF INCREASED ASK, ‘Is that significantly or somewhat increased?’]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significantly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somewhat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Decreased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Remained the same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[DO NOT READ] Don’t know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[DO NOT READ] Prefer not to say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2CAF-110D-3442-96A4-11348E93B03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1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ink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7545" y="1844337"/>
            <a:ext cx="7488831" cy="2190591"/>
          </a:xfrm>
        </p:spPr>
        <p:txBody>
          <a:bodyPr anchor="b"/>
          <a:lstStyle>
            <a:lvl1pPr>
              <a:lnSpc>
                <a:spcPct val="9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7545" y="4048438"/>
            <a:ext cx="4104455" cy="17526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Sentinel Book Italic"/>
                <a:cs typeface="Sentinel Book Ital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29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WorkForYou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56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ink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154" y="2924944"/>
            <a:ext cx="7479092" cy="24701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4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Orang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154" y="2924944"/>
            <a:ext cx="7479092" cy="24701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762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u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154" y="2924944"/>
            <a:ext cx="7479092" cy="24701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198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2924944"/>
            <a:ext cx="7480044" cy="24701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77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ink_Plain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6672"/>
            <a:ext cx="7480044" cy="17281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2276872"/>
            <a:ext cx="7480044" cy="30963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819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Title and Content_Orange_Plain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6672"/>
            <a:ext cx="7480044" cy="17281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2276872"/>
            <a:ext cx="7480044" cy="30963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67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ue_Plain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6672"/>
            <a:ext cx="7480044" cy="17281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2276872"/>
            <a:ext cx="7480044" cy="30963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67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_Plain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53" y="476672"/>
            <a:ext cx="7468932" cy="1728192"/>
          </a:xfrm>
        </p:spPr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154" y="2276872"/>
            <a:ext cx="7479092" cy="30963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88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ink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5" y="1052737"/>
            <a:ext cx="7560839" cy="2736738"/>
          </a:xfrm>
        </p:spPr>
        <p:txBody>
          <a:bodyPr anchor="b">
            <a:noAutofit/>
          </a:bodyPr>
          <a:lstStyle>
            <a:lvl1pPr algn="l">
              <a:defRPr sz="7200" b="0" cap="none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5" y="3945037"/>
            <a:ext cx="3888431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 goes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76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rang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7545" y="1844337"/>
            <a:ext cx="7488831" cy="2190591"/>
          </a:xfrm>
        </p:spPr>
        <p:txBody>
          <a:bodyPr anchor="b"/>
          <a:lstStyle>
            <a:lvl1pPr>
              <a:lnSpc>
                <a:spcPct val="9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7545" y="4058330"/>
            <a:ext cx="4104455" cy="17526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Sentinel Book Italic"/>
                <a:cs typeface="Sentinel Book Ital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130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Orang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5" y="1052737"/>
            <a:ext cx="7560839" cy="2736738"/>
          </a:xfrm>
        </p:spPr>
        <p:txBody>
          <a:bodyPr anchor="b">
            <a:noAutofit/>
          </a:bodyPr>
          <a:lstStyle>
            <a:lvl1pPr algn="l">
              <a:defRPr sz="7200" b="0" cap="none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5" y="3793921"/>
            <a:ext cx="3888431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 goes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49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Blu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5" y="1052737"/>
            <a:ext cx="7560839" cy="2736738"/>
          </a:xfrm>
        </p:spPr>
        <p:txBody>
          <a:bodyPr anchor="b">
            <a:noAutofit/>
          </a:bodyPr>
          <a:lstStyle>
            <a:lvl1pPr algn="l">
              <a:defRPr sz="7200" b="0" cap="none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5" y="3945037"/>
            <a:ext cx="3888431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 goes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88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599" cy="17281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24945"/>
            <a:ext cx="4038600" cy="27072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24945"/>
            <a:ext cx="4038600" cy="27072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723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Orang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599" cy="17281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24945"/>
            <a:ext cx="4038600" cy="27072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24945"/>
            <a:ext cx="4038600" cy="27072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262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Blu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599" cy="17281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24945"/>
            <a:ext cx="4038600" cy="27072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24945"/>
            <a:ext cx="4038600" cy="27072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262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599" cy="1728192"/>
          </a:xfrm>
        </p:spPr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24945"/>
            <a:ext cx="4038600" cy="2707258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24945"/>
            <a:ext cx="4038600" cy="2707258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2626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24744"/>
            <a:ext cx="8229599" cy="151216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08920"/>
            <a:ext cx="4040188" cy="783778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entinel Semibold"/>
                <a:cs typeface="Sentinel 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492699"/>
            <a:ext cx="4040188" cy="2168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708920"/>
            <a:ext cx="4041775" cy="783778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entinel Semibold"/>
                <a:cs typeface="Sentinel 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92699"/>
            <a:ext cx="4041775" cy="2168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841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Orang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24744"/>
            <a:ext cx="8229599" cy="151216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08920"/>
            <a:ext cx="4040188" cy="783778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entinel Semibold"/>
                <a:cs typeface="Sentinel 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492699"/>
            <a:ext cx="4040188" cy="2168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708920"/>
            <a:ext cx="4041775" cy="783778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entinel Semibold"/>
                <a:cs typeface="Sentinel 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92699"/>
            <a:ext cx="4041775" cy="2168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62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Blu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24744"/>
            <a:ext cx="8229599" cy="151216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08920"/>
            <a:ext cx="4040188" cy="783778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entinel Semibold"/>
                <a:cs typeface="Sentinel 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492699"/>
            <a:ext cx="4040188" cy="2168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708920"/>
            <a:ext cx="4041775" cy="783778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entinel Semibold"/>
                <a:cs typeface="Sentinel 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92699"/>
            <a:ext cx="4041775" cy="2168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62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24744"/>
            <a:ext cx="8229599" cy="1512168"/>
          </a:xfrm>
        </p:spPr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08920"/>
            <a:ext cx="4040188" cy="783778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Sentinel Semibold"/>
                <a:cs typeface="Sentinel 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492699"/>
            <a:ext cx="4040188" cy="216855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708920"/>
            <a:ext cx="4041775" cy="783778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Sentinel Semibold"/>
                <a:cs typeface="Sentinel 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92699"/>
            <a:ext cx="4041775" cy="216855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107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urpl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7545" y="1844337"/>
            <a:ext cx="7488831" cy="2190591"/>
          </a:xfrm>
        </p:spPr>
        <p:txBody>
          <a:bodyPr anchor="b"/>
          <a:lstStyle>
            <a:lvl1pPr>
              <a:lnSpc>
                <a:spcPct val="9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7545" y="4052664"/>
            <a:ext cx="4104455" cy="17526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Sentinel Book Italic"/>
                <a:cs typeface="Sentinel Book Ital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130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_Girl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92696"/>
            <a:ext cx="4114799" cy="259228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Presentation title goes here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7545" y="3573016"/>
            <a:ext cx="4104455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5212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_Skipping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92696"/>
            <a:ext cx="4114799" cy="259228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Presentation title goes here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7545" y="3573016"/>
            <a:ext cx="4104455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91918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_Worker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92696"/>
            <a:ext cx="4114799" cy="259228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Presentation title goes here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7545" y="3573016"/>
            <a:ext cx="4104455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9191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_Hockey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92696"/>
            <a:ext cx="4114799" cy="259228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Presentation title goes here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7545" y="3573016"/>
            <a:ext cx="4104455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91918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_Bik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92696"/>
            <a:ext cx="4114799" cy="259228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Presentation title goes here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7545" y="3573016"/>
            <a:ext cx="4104455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919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u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7545" y="1844337"/>
            <a:ext cx="7488831" cy="2190591"/>
          </a:xfrm>
        </p:spPr>
        <p:txBody>
          <a:bodyPr anchor="b"/>
          <a:lstStyle>
            <a:lvl1pPr>
              <a:lnSpc>
                <a:spcPct val="9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7545" y="4052664"/>
            <a:ext cx="4104455" cy="17526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Sentinel Book Italic"/>
                <a:cs typeface="Sentinel Book Ital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13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ransform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78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nventiv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565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Happines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56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ank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56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GreaterGood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56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8153" y="1124744"/>
            <a:ext cx="7468932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153" y="3085148"/>
            <a:ext cx="7479092" cy="2309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1" y="5949280"/>
            <a:ext cx="715773" cy="458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b="0" i="0">
                <a:solidFill>
                  <a:srgbClr val="FFFFFF"/>
                </a:solidFill>
                <a:latin typeface="Sentinel Medium"/>
                <a:cs typeface="Sentinel Medium"/>
              </a:defRPr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187625" y="5951612"/>
            <a:ext cx="2895600" cy="458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00" b="0" i="0">
                <a:solidFill>
                  <a:schemeClr val="bg1"/>
                </a:solidFill>
                <a:latin typeface="Sentinel Semibold"/>
                <a:cs typeface="Sentinel Semibold"/>
              </a:defRPr>
            </a:lvl1pPr>
          </a:lstStyle>
          <a:p>
            <a:r>
              <a:rPr lang="en-US" dirty="0" smtClean="0"/>
              <a:t>Presentation title goes here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66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77" r:id="rId2"/>
    <p:sldLayoutId id="2147483978" r:id="rId3"/>
    <p:sldLayoutId id="2147483979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19" r:id="rId11"/>
    <p:sldLayoutId id="2147483980" r:id="rId12"/>
    <p:sldLayoutId id="2147483981" r:id="rId13"/>
    <p:sldLayoutId id="2147483982" r:id="rId14"/>
    <p:sldLayoutId id="2147484006" r:id="rId15"/>
    <p:sldLayoutId id="2147484007" r:id="rId16"/>
    <p:sldLayoutId id="2147484008" r:id="rId17"/>
    <p:sldLayoutId id="2147484009" r:id="rId18"/>
    <p:sldLayoutId id="2147483920" r:id="rId19"/>
    <p:sldLayoutId id="2147483983" r:id="rId20"/>
    <p:sldLayoutId id="2147483984" r:id="rId21"/>
    <p:sldLayoutId id="2147483921" r:id="rId22"/>
    <p:sldLayoutId id="2147483991" r:id="rId23"/>
    <p:sldLayoutId id="2147483992" r:id="rId24"/>
    <p:sldLayoutId id="2147483993" r:id="rId25"/>
    <p:sldLayoutId id="2147483922" r:id="rId26"/>
    <p:sldLayoutId id="2147483994" r:id="rId27"/>
    <p:sldLayoutId id="2147483995" r:id="rId28"/>
    <p:sldLayoutId id="2147484001" r:id="rId29"/>
    <p:sldLayoutId id="2147483996" r:id="rId30"/>
    <p:sldLayoutId id="2147484002" r:id="rId31"/>
    <p:sldLayoutId id="2147484003" r:id="rId32"/>
    <p:sldLayoutId id="2147484004" r:id="rId33"/>
    <p:sldLayoutId id="2147484005" r:id="rId34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5400" b="0" i="0" kern="1200">
          <a:solidFill>
            <a:srgbClr val="FFFFFF"/>
          </a:solidFill>
          <a:latin typeface="Sentinel Semibold"/>
          <a:ea typeface="+mj-ea"/>
          <a:cs typeface="Sentinel Semi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FFFFFF"/>
          </a:solidFill>
          <a:latin typeface="Sentinel Book"/>
          <a:ea typeface="+mn-ea"/>
          <a:cs typeface="Sentinel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FFFFFF"/>
          </a:solidFill>
          <a:latin typeface="Sentinel Book"/>
          <a:ea typeface="+mn-ea"/>
          <a:cs typeface="Sentinel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FFFFFF"/>
          </a:solidFill>
          <a:latin typeface="Sentinel Book"/>
          <a:ea typeface="+mn-ea"/>
          <a:cs typeface="Sentinel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FFFFFF"/>
          </a:solidFill>
          <a:latin typeface="Sentinel Book"/>
          <a:ea typeface="+mn-ea"/>
          <a:cs typeface="Sentinel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FFFFFF"/>
          </a:solidFill>
          <a:latin typeface="Sentinel Book"/>
          <a:ea typeface="+mn-ea"/>
          <a:cs typeface="Sentinel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7488831" cy="720080"/>
          </a:xfrm>
        </p:spPr>
        <p:txBody>
          <a:bodyPr/>
          <a:lstStyle/>
          <a:p>
            <a:r>
              <a:rPr lang="en-CA" sz="3600" dirty="0"/>
              <a:t>Alberta Business Beat</a:t>
            </a:r>
            <a:endParaRPr lang="en-US" sz="36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39552" y="2852936"/>
            <a:ext cx="4104455" cy="1752600"/>
          </a:xfrm>
        </p:spPr>
        <p:txBody>
          <a:bodyPr/>
          <a:lstStyle/>
          <a:p>
            <a:pPr lvl="0" fontAlgn="base">
              <a:spcAft>
                <a:spcPct val="0"/>
              </a:spcAft>
              <a:defRPr/>
            </a:pPr>
            <a:r>
              <a:rPr lang="en-CA" dirty="0">
                <a:solidFill>
                  <a:schemeClr val="bg1"/>
                </a:solidFill>
                <a:ea typeface="ＭＳ Ｐゴシック" charset="0"/>
                <a:cs typeface="Myriad Pro"/>
              </a:rPr>
              <a:t>Volume </a:t>
            </a:r>
            <a:r>
              <a:rPr lang="en-CA" dirty="0" smtClean="0">
                <a:solidFill>
                  <a:schemeClr val="bg1"/>
                </a:solidFill>
                <a:ea typeface="ＭＳ Ｐゴシック" charset="0"/>
                <a:cs typeface="Myriad Pro"/>
              </a:rPr>
              <a:t>18 </a:t>
            </a:r>
          </a:p>
          <a:p>
            <a:pPr lvl="0" fontAlgn="base">
              <a:spcAft>
                <a:spcPct val="0"/>
              </a:spcAft>
              <a:defRPr/>
            </a:pPr>
            <a:r>
              <a:rPr lang="en-CA" dirty="0" smtClean="0">
                <a:solidFill>
                  <a:schemeClr val="bg1"/>
                </a:solidFill>
                <a:ea typeface="ＭＳ Ｐゴシック" charset="0"/>
                <a:cs typeface="Myriad Pro"/>
              </a:rPr>
              <a:t>July, </a:t>
            </a:r>
            <a:r>
              <a:rPr lang="en-CA" dirty="0">
                <a:solidFill>
                  <a:schemeClr val="bg1"/>
                </a:solidFill>
                <a:ea typeface="ＭＳ Ｐゴシック" charset="0"/>
                <a:cs typeface="Myriad Pro"/>
              </a:rPr>
              <a:t>2017</a:t>
            </a:r>
            <a:endParaRPr lang="en-US" dirty="0">
              <a:solidFill>
                <a:schemeClr val="bg1"/>
              </a:solidFill>
              <a:ea typeface="ＭＳ Ｐゴシック" charset="0"/>
              <a:cs typeface="Myriad Pro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899592" y="5951613"/>
            <a:ext cx="6840759" cy="45596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</a:rPr>
              <a:t>ATB Business &amp; Agriculture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14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681027"/>
              </p:ext>
            </p:extLst>
          </p:nvPr>
        </p:nvGraphicFramePr>
        <p:xfrm>
          <a:off x="8164" y="980728"/>
          <a:ext cx="9135836" cy="4712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0280" y="329249"/>
            <a:ext cx="8193319" cy="792088"/>
          </a:xfrm>
        </p:spPr>
        <p:txBody>
          <a:bodyPr/>
          <a:lstStyle/>
          <a:p>
            <a:r>
              <a:rPr lang="en-CA" sz="2400" dirty="0"/>
              <a:t>The ATB Business Beat Index - </a:t>
            </a:r>
            <a:r>
              <a:rPr lang="en-CA" sz="2400" dirty="0" smtClean="0"/>
              <a:t>Energy</a:t>
            </a:r>
            <a:endParaRPr lang="en-CA" sz="24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99592" y="5951613"/>
            <a:ext cx="6840759" cy="455964"/>
          </a:xfrm>
        </p:spPr>
        <p:txBody>
          <a:bodyPr anchor="ctr"/>
          <a:lstStyle/>
          <a:p>
            <a:r>
              <a:rPr lang="en-US" sz="1200" dirty="0"/>
              <a:t>ATB Business &amp; </a:t>
            </a:r>
            <a:r>
              <a:rPr lang="en-US" sz="1200" dirty="0" smtClean="0"/>
              <a:t>Agriculture</a:t>
            </a:r>
            <a:endParaRPr lang="en-US" sz="12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57201" y="3337481"/>
            <a:ext cx="8686799" cy="19511"/>
          </a:xfrm>
          <a:prstGeom prst="line">
            <a:avLst/>
          </a:prstGeom>
          <a:ln w="444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56600" y="2676956"/>
            <a:ext cx="208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More optimistic about future performance</a:t>
            </a:r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3682" y="4428401"/>
            <a:ext cx="208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Less optimistic about future performance</a:t>
            </a:r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Footer Placeholder 2"/>
          <p:cNvSpPr txBox="1">
            <a:spLocks/>
          </p:cNvSpPr>
          <p:nvPr/>
        </p:nvSpPr>
        <p:spPr>
          <a:xfrm>
            <a:off x="238584" y="958577"/>
            <a:ext cx="1153006" cy="252000"/>
          </a:xfrm>
          <a:prstGeom prst="rect">
            <a:avLst/>
          </a:prstGeom>
        </p:spPr>
        <p:txBody>
          <a:bodyPr anchor="t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yriad Pro" pitchFamily="34" charset="0"/>
                <a:ea typeface="ＭＳ Ｐゴシック" charset="0"/>
                <a:cs typeface="ＭＳ Ｐゴシック" charset="0"/>
              </a:rPr>
              <a:t>Index (0-100)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64" y="6576933"/>
            <a:ext cx="7332436" cy="276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CA" sz="1200" dirty="0" smtClean="0">
                <a:solidFill>
                  <a:srgbClr val="505150"/>
                </a:solidFill>
                <a:latin typeface="+mn-lt"/>
              </a:rPr>
              <a:t>Source:  ATB Financial, Survey on Alberta SMEs 2013-17.</a:t>
            </a:r>
            <a:endParaRPr lang="en-CA" sz="1200" dirty="0">
              <a:solidFill>
                <a:srgbClr val="505150"/>
              </a:solidFill>
              <a:latin typeface="+mn-lt"/>
            </a:endParaRPr>
          </a:p>
        </p:txBody>
      </p:sp>
      <p:sp>
        <p:nvSpPr>
          <p:cNvPr id="17" name="Footer Placeholder 2"/>
          <p:cNvSpPr txBox="1">
            <a:spLocks/>
          </p:cNvSpPr>
          <p:nvPr/>
        </p:nvSpPr>
        <p:spPr>
          <a:xfrm>
            <a:off x="8164" y="5526022"/>
            <a:ext cx="9135836" cy="495266"/>
          </a:xfrm>
          <a:prstGeom prst="rect">
            <a:avLst/>
          </a:prstGeom>
        </p:spPr>
        <p:txBody>
          <a:bodyPr anchor="t"/>
          <a:lstStyle/>
          <a:p>
            <a:pPr lvl="0">
              <a:spcBef>
                <a:spcPct val="20000"/>
              </a:spcBef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Data time periods: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Q3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2014 = Aug, 2014; Q4 2014 = Dec 2014; Q1 2015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= March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2015; Q2 2015 = June 2015; Q3 2015 = August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2015;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Q4 2015 = November,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2015; 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Q1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2016 = March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2016;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Q2 2016 = June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2016;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Q3 2016 =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September 2016; Q4 2016 = November 2016; Q1 2017 = January 2017, Q2 2017 = May 2017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5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2929219"/>
              </p:ext>
            </p:extLst>
          </p:nvPr>
        </p:nvGraphicFramePr>
        <p:xfrm>
          <a:off x="16808" y="1052736"/>
          <a:ext cx="9110383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485294" y="3284984"/>
            <a:ext cx="8641897" cy="0"/>
          </a:xfrm>
          <a:prstGeom prst="line">
            <a:avLst/>
          </a:prstGeom>
          <a:ln w="444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75888" y="3212976"/>
            <a:ext cx="208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Less optimistic about future performance</a:t>
            </a:r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4192" y="402827"/>
            <a:ext cx="8193319" cy="792088"/>
          </a:xfrm>
        </p:spPr>
        <p:txBody>
          <a:bodyPr/>
          <a:lstStyle/>
          <a:p>
            <a:r>
              <a:rPr lang="en-CA" sz="2400" dirty="0"/>
              <a:t>The ATB Business Beat Index – </a:t>
            </a:r>
            <a:r>
              <a:rPr lang="en-CA" sz="2400" dirty="0" smtClean="0"/>
              <a:t>Retail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99592" y="5951613"/>
            <a:ext cx="6840759" cy="455964"/>
          </a:xfrm>
        </p:spPr>
        <p:txBody>
          <a:bodyPr anchor="ctr"/>
          <a:lstStyle/>
          <a:p>
            <a:r>
              <a:rPr lang="en-US" sz="1200" dirty="0"/>
              <a:t>ATB Business &amp; </a:t>
            </a:r>
            <a:r>
              <a:rPr lang="en-US" sz="1200" dirty="0" smtClean="0"/>
              <a:t>Agriculture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211960" y="2530853"/>
            <a:ext cx="208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More optimistic about future performance</a:t>
            </a:r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238584" y="942915"/>
            <a:ext cx="1153006" cy="252000"/>
          </a:xfrm>
          <a:prstGeom prst="rect">
            <a:avLst/>
          </a:prstGeom>
        </p:spPr>
        <p:txBody>
          <a:bodyPr anchor="t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yriad Pro" pitchFamily="34" charset="0"/>
                <a:ea typeface="ＭＳ Ｐゴシック" charset="0"/>
                <a:cs typeface="ＭＳ Ｐゴシック" charset="0"/>
              </a:rPr>
              <a:t>Index (0-100)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4" y="6576933"/>
            <a:ext cx="7332436" cy="276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CA" sz="1200" dirty="0" smtClean="0">
                <a:solidFill>
                  <a:srgbClr val="505150"/>
                </a:solidFill>
                <a:latin typeface="+mn-lt"/>
              </a:rPr>
              <a:t>Source:  ATB Financial, Survey on Alberta SMEs 2013-17.</a:t>
            </a:r>
            <a:endParaRPr lang="en-CA" sz="1200" dirty="0">
              <a:solidFill>
                <a:srgbClr val="505150"/>
              </a:solidFill>
              <a:latin typeface="+mn-lt"/>
            </a:endParaRPr>
          </a:p>
        </p:txBody>
      </p:sp>
      <p:sp>
        <p:nvSpPr>
          <p:cNvPr id="18" name="Footer Placeholder 2"/>
          <p:cNvSpPr txBox="1">
            <a:spLocks/>
          </p:cNvSpPr>
          <p:nvPr/>
        </p:nvSpPr>
        <p:spPr>
          <a:xfrm>
            <a:off x="8164" y="5526022"/>
            <a:ext cx="9135836" cy="495266"/>
          </a:xfrm>
          <a:prstGeom prst="rect">
            <a:avLst/>
          </a:prstGeom>
        </p:spPr>
        <p:txBody>
          <a:bodyPr anchor="t"/>
          <a:lstStyle/>
          <a:p>
            <a:pPr lvl="0">
              <a:spcBef>
                <a:spcPct val="20000"/>
              </a:spcBef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Data time periods: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Q3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2014 = Aug, 2014; Q4 2014 = Dec 2014; Q1 2015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= March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2015; Q2 2015 = June 2015; Q3 2015 = August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2015;Q4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2015 = November,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2015; 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Q1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2016 = March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2016;Q2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2016 = June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2016; Q3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2016 =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September 2016; Q4 2016 = November 2016; Q1 2017 = January 2017, Q2 2017 = May 2017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34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5211634"/>
              </p:ext>
            </p:extLst>
          </p:nvPr>
        </p:nvGraphicFramePr>
        <p:xfrm>
          <a:off x="0" y="1010763"/>
          <a:ext cx="91440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0280" y="284837"/>
            <a:ext cx="8193319" cy="792088"/>
          </a:xfrm>
        </p:spPr>
        <p:txBody>
          <a:bodyPr/>
          <a:lstStyle/>
          <a:p>
            <a:r>
              <a:rPr lang="en-CA" sz="2400" dirty="0"/>
              <a:t>The ATB Business Beat Index - </a:t>
            </a:r>
            <a:r>
              <a:rPr lang="en-CA" sz="2400" dirty="0" smtClean="0"/>
              <a:t>Construction</a:t>
            </a:r>
            <a:endParaRPr lang="en-CA" sz="24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99592" y="5951613"/>
            <a:ext cx="6840759" cy="455964"/>
          </a:xfrm>
        </p:spPr>
        <p:txBody>
          <a:bodyPr anchor="ctr"/>
          <a:lstStyle/>
          <a:p>
            <a:r>
              <a:rPr lang="en-US" sz="1200" dirty="0"/>
              <a:t>ATB Business &amp; </a:t>
            </a:r>
            <a:r>
              <a:rPr lang="en-US" sz="1200" dirty="0" smtClean="0"/>
              <a:t>Agriculture</a:t>
            </a:r>
            <a:endParaRPr lang="en-US" sz="1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0280" y="2996952"/>
            <a:ext cx="8639356" cy="0"/>
          </a:xfrm>
          <a:prstGeom prst="line">
            <a:avLst/>
          </a:prstGeom>
          <a:ln w="444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64088" y="2148919"/>
            <a:ext cx="208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More optimistic about future performance</a:t>
            </a:r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2648" y="2976005"/>
            <a:ext cx="208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Less optimistic about future performance</a:t>
            </a:r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107504" y="918178"/>
            <a:ext cx="1153006" cy="252000"/>
          </a:xfrm>
          <a:prstGeom prst="rect">
            <a:avLst/>
          </a:prstGeom>
        </p:spPr>
        <p:txBody>
          <a:bodyPr anchor="t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yriad Pro" pitchFamily="34" charset="0"/>
                <a:ea typeface="ＭＳ Ｐゴシック" charset="0"/>
                <a:cs typeface="ＭＳ Ｐゴシック" charset="0"/>
              </a:rPr>
              <a:t>Index (0-100)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4" y="6576933"/>
            <a:ext cx="7332436" cy="276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CA" sz="1200" dirty="0" smtClean="0">
                <a:solidFill>
                  <a:srgbClr val="505150"/>
                </a:solidFill>
                <a:latin typeface="+mn-lt"/>
              </a:rPr>
              <a:t>Source:  ATB Financial, Survey on Alberta SMEs 2013-17.</a:t>
            </a:r>
            <a:endParaRPr lang="en-CA" sz="1200" dirty="0">
              <a:solidFill>
                <a:srgbClr val="505150"/>
              </a:solidFill>
              <a:latin typeface="+mn-lt"/>
            </a:endParaRPr>
          </a:p>
        </p:txBody>
      </p:sp>
      <p:sp>
        <p:nvSpPr>
          <p:cNvPr id="18" name="Footer Placeholder 2"/>
          <p:cNvSpPr txBox="1">
            <a:spLocks/>
          </p:cNvSpPr>
          <p:nvPr/>
        </p:nvSpPr>
        <p:spPr>
          <a:xfrm>
            <a:off x="8164" y="5526022"/>
            <a:ext cx="9135836" cy="495266"/>
          </a:xfrm>
          <a:prstGeom prst="rect">
            <a:avLst/>
          </a:prstGeom>
        </p:spPr>
        <p:txBody>
          <a:bodyPr anchor="t"/>
          <a:lstStyle/>
          <a:p>
            <a:pPr lvl="0">
              <a:spcBef>
                <a:spcPct val="20000"/>
              </a:spcBef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Data time periods: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Q3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2014 = Aug, 2014; Q4 2014 = Dec 2014; Q1 2015 =March 2015; Q2 2015 = June 2015; Q3 2015 = August 2015, Q4 2015 = November, 2015, </a:t>
            </a:r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Q1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2016 = March 2016, Q2 2016 = June 2016, Q3 2016 =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September 2016, Q4 2016 = November 2016, Q1 2017 = January 2017, Q2 2017 = May 2017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99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92696"/>
            <a:ext cx="8686799" cy="259228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Myriad Pro"/>
                <a:cs typeface="Myriad Pro"/>
              </a:rPr>
              <a:t>Technology</a:t>
            </a:r>
            <a:r>
              <a:rPr lang="en-US" dirty="0">
                <a:solidFill>
                  <a:schemeClr val="bg1"/>
                </a:solidFill>
                <a:latin typeface="Myriad Pro"/>
                <a:cs typeface="Myriad Pro"/>
              </a:rPr>
              <a:t/>
            </a:r>
            <a:br>
              <a:rPr lang="en-US" dirty="0">
                <a:solidFill>
                  <a:schemeClr val="bg1"/>
                </a:solidFill>
                <a:latin typeface="Myriad Pro"/>
                <a:cs typeface="Myriad Pro"/>
              </a:rPr>
            </a:b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99592" y="5951613"/>
            <a:ext cx="6840759" cy="455964"/>
          </a:xfrm>
        </p:spPr>
        <p:txBody>
          <a:bodyPr anchor="ctr"/>
          <a:lstStyle/>
          <a:p>
            <a:r>
              <a:rPr lang="en-US" sz="1200" dirty="0"/>
              <a:t>ATB Business &amp; </a:t>
            </a:r>
            <a:r>
              <a:rPr lang="en-US" sz="1200" dirty="0" smtClean="0"/>
              <a:t>Agriculture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68275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0" y="382450"/>
            <a:ext cx="9144000" cy="511804"/>
          </a:xfrm>
          <a:prstGeom prst="wedgeRoundRectCallout">
            <a:avLst>
              <a:gd name="adj1" fmla="val -15419"/>
              <a:gd name="adj2" fmla="val 38858"/>
              <a:gd name="adj3" fmla="val 16667"/>
            </a:avLst>
          </a:prstGeom>
          <a:noFill/>
          <a:ln w="28575"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“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Would you say technology has had a positive impact or a negative impact on your business operations over the last five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years</a:t>
            </a:r>
            <a:r>
              <a:rPr lang="en-CA" sz="1600" dirty="0" smtClean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?”</a:t>
            </a:r>
            <a:endParaRPr lang="en-CA" sz="1600" dirty="0">
              <a:solidFill>
                <a:schemeClr val="accent6">
                  <a:lumMod val="75000"/>
                </a:schemeClr>
              </a:solidFill>
              <a:latin typeface="Sentinel Medium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62" y="6538833"/>
            <a:ext cx="9135838" cy="3077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505150"/>
                </a:solidFill>
                <a:latin typeface="+mn-lt"/>
              </a:rPr>
              <a:t>Source: ATB Financial, Survey on Alberta SMEs, May</a:t>
            </a:r>
            <a:r>
              <a:rPr lang="en-CA" sz="1400" dirty="0" smtClean="0">
                <a:solidFill>
                  <a:srgbClr val="505150"/>
                </a:solidFill>
              </a:rPr>
              <a:t> 2017 </a:t>
            </a:r>
            <a:r>
              <a:rPr lang="en-CA" sz="1400" dirty="0">
                <a:solidFill>
                  <a:srgbClr val="505150"/>
                </a:solidFill>
              </a:rPr>
              <a:t>and December 2013</a:t>
            </a:r>
            <a:r>
              <a:rPr lang="en-CA" sz="1400" dirty="0" smtClean="0">
                <a:solidFill>
                  <a:srgbClr val="505150"/>
                </a:solidFill>
                <a:latin typeface="+mn-lt"/>
              </a:rPr>
              <a:t>, n = 300.</a:t>
            </a:r>
            <a:endParaRPr lang="en-CA" sz="1400" dirty="0">
              <a:solidFill>
                <a:srgbClr val="505150"/>
              </a:solidFill>
              <a:latin typeface="+mn-lt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938127454"/>
              </p:ext>
            </p:extLst>
          </p:nvPr>
        </p:nvGraphicFramePr>
        <p:xfrm>
          <a:off x="1" y="1268759"/>
          <a:ext cx="9143999" cy="4549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99592" y="5951613"/>
            <a:ext cx="6840759" cy="455964"/>
          </a:xfrm>
        </p:spPr>
        <p:txBody>
          <a:bodyPr anchor="ctr"/>
          <a:lstStyle/>
          <a:p>
            <a:r>
              <a:rPr lang="en-US" sz="1200" dirty="0"/>
              <a:t>ATB Business &amp; </a:t>
            </a:r>
            <a:r>
              <a:rPr lang="en-US" sz="1200" dirty="0" smtClean="0"/>
              <a:t>Agriculture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3104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0" y="290069"/>
            <a:ext cx="9144000" cy="511804"/>
          </a:xfrm>
          <a:prstGeom prst="wedgeRoundRectCallout">
            <a:avLst>
              <a:gd name="adj1" fmla="val -15419"/>
              <a:gd name="adj2" fmla="val 38858"/>
              <a:gd name="adj3" fmla="val 16667"/>
            </a:avLst>
          </a:prstGeom>
          <a:noFill/>
          <a:ln w="28575"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“Why do you think technology has had a </a:t>
            </a:r>
            <a:r>
              <a:rPr lang="en-CA" sz="1600" i="1" dirty="0" smtClean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POSITIVE</a:t>
            </a:r>
            <a:r>
              <a:rPr lang="en-CA" sz="1600" dirty="0" smtClean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 impact on your business?”</a:t>
            </a:r>
          </a:p>
          <a:p>
            <a:pPr algn="ctr"/>
            <a:r>
              <a:rPr lang="en-CA" sz="1600" dirty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(multiple response)</a:t>
            </a:r>
          </a:p>
          <a:p>
            <a:pPr algn="ctr"/>
            <a:endParaRPr lang="en-CA" sz="1600" dirty="0">
              <a:solidFill>
                <a:schemeClr val="accent6">
                  <a:lumMod val="75000"/>
                </a:schemeClr>
              </a:solidFill>
              <a:latin typeface="Sentinel Medium" pitchFamily="50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070877149"/>
              </p:ext>
            </p:extLst>
          </p:nvPr>
        </p:nvGraphicFramePr>
        <p:xfrm>
          <a:off x="1" y="620688"/>
          <a:ext cx="9143999" cy="533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99592" y="5951613"/>
            <a:ext cx="6840759" cy="455964"/>
          </a:xfrm>
        </p:spPr>
        <p:txBody>
          <a:bodyPr anchor="ctr"/>
          <a:lstStyle/>
          <a:p>
            <a:r>
              <a:rPr lang="en-US" sz="1200" dirty="0"/>
              <a:t>ATB Business &amp; </a:t>
            </a:r>
            <a:r>
              <a:rPr lang="en-US" sz="1200" dirty="0" smtClean="0"/>
              <a:t>Agriculture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162" y="6453336"/>
            <a:ext cx="9135838" cy="4924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CA" sz="1300" dirty="0" smtClean="0">
                <a:solidFill>
                  <a:srgbClr val="505150"/>
                </a:solidFill>
              </a:rPr>
              <a:t>Source: ATB Financial, Survey on Alberta SMEs, May 2017 (n=277) and December 2013 (n = 259) who think technology has had a positive impact on their business. Results </a:t>
            </a:r>
            <a:r>
              <a:rPr lang="en-CA" sz="1300" dirty="0">
                <a:solidFill>
                  <a:srgbClr val="505150"/>
                </a:solidFill>
              </a:rPr>
              <a:t>of </a:t>
            </a:r>
            <a:r>
              <a:rPr lang="en-CA" sz="1300" dirty="0" smtClean="0">
                <a:solidFill>
                  <a:srgbClr val="505150"/>
                </a:solidFill>
              </a:rPr>
              <a:t>4% </a:t>
            </a:r>
            <a:r>
              <a:rPr lang="en-CA" sz="1300" dirty="0">
                <a:solidFill>
                  <a:srgbClr val="505150"/>
                </a:solidFill>
              </a:rPr>
              <a:t>or less are not </a:t>
            </a:r>
            <a:r>
              <a:rPr lang="en-CA" sz="1300" dirty="0" smtClean="0">
                <a:solidFill>
                  <a:srgbClr val="505150"/>
                </a:solidFill>
              </a:rPr>
              <a:t>shown.</a:t>
            </a:r>
            <a:endParaRPr lang="en-CA" sz="1300" dirty="0">
              <a:solidFill>
                <a:srgbClr val="5051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6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0" y="290069"/>
            <a:ext cx="9144000" cy="511804"/>
          </a:xfrm>
          <a:prstGeom prst="wedgeRoundRectCallout">
            <a:avLst>
              <a:gd name="adj1" fmla="val -15419"/>
              <a:gd name="adj2" fmla="val 38858"/>
              <a:gd name="adj3" fmla="val 16667"/>
            </a:avLst>
          </a:prstGeom>
          <a:noFill/>
          <a:ln w="28575"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“Why do you think technology has had a </a:t>
            </a:r>
            <a:r>
              <a:rPr lang="en-CA" sz="1600" i="1" dirty="0" smtClean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NEGATIVE</a:t>
            </a:r>
            <a:r>
              <a:rPr lang="en-CA" sz="1600" dirty="0" smtClean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 impact on your business</a:t>
            </a:r>
            <a:r>
              <a:rPr lang="en-CA" sz="1600" dirty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?” </a:t>
            </a:r>
            <a:endParaRPr lang="en-CA" sz="1600" dirty="0" smtClean="0">
              <a:solidFill>
                <a:schemeClr val="accent6">
                  <a:lumMod val="75000"/>
                </a:schemeClr>
              </a:solidFill>
              <a:latin typeface="Sentinel Medium" pitchFamily="50" charset="0"/>
            </a:endParaRPr>
          </a:p>
          <a:p>
            <a:pPr algn="ctr"/>
            <a:r>
              <a:rPr lang="en-CA" sz="1600" dirty="0" smtClean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(</a:t>
            </a:r>
            <a:r>
              <a:rPr lang="en-CA" sz="1600" dirty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multiple response)</a:t>
            </a:r>
          </a:p>
          <a:p>
            <a:pPr algn="ctr"/>
            <a:endParaRPr lang="en-CA" sz="1600" dirty="0">
              <a:solidFill>
                <a:schemeClr val="accent6">
                  <a:lumMod val="75000"/>
                </a:schemeClr>
              </a:solidFill>
              <a:latin typeface="Sentinel Medium" pitchFamily="50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187214319"/>
              </p:ext>
            </p:extLst>
          </p:nvPr>
        </p:nvGraphicFramePr>
        <p:xfrm>
          <a:off x="1" y="944519"/>
          <a:ext cx="4499991" cy="5004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99592" y="5951613"/>
            <a:ext cx="6840759" cy="455964"/>
          </a:xfrm>
        </p:spPr>
        <p:txBody>
          <a:bodyPr anchor="ctr"/>
          <a:lstStyle/>
          <a:p>
            <a:r>
              <a:rPr lang="en-US" sz="1200" dirty="0"/>
              <a:t>ATB Business &amp; </a:t>
            </a:r>
            <a:r>
              <a:rPr lang="en-US" sz="1200" dirty="0" smtClean="0"/>
              <a:t>Agriculture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162" y="6423146"/>
            <a:ext cx="9135838" cy="4924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CA" sz="1300" dirty="0" smtClean="0">
                <a:solidFill>
                  <a:srgbClr val="505150"/>
                </a:solidFill>
              </a:rPr>
              <a:t>Source: ATB Financial, Survey on Alberta SMEs, May 2017 (n = 20) and December 2013 (n = 37) who think technology has had a negative impact on their business</a:t>
            </a:r>
            <a:r>
              <a:rPr lang="en-CA" sz="1300" dirty="0">
                <a:solidFill>
                  <a:srgbClr val="505150"/>
                </a:solidFill>
              </a:rPr>
              <a:t>. Results of 4% or less are not shown</a:t>
            </a:r>
            <a:r>
              <a:rPr lang="en-CA" sz="1300" dirty="0" smtClean="0">
                <a:solidFill>
                  <a:srgbClr val="505150"/>
                </a:solidFill>
              </a:rPr>
              <a:t>.</a:t>
            </a:r>
            <a:endParaRPr lang="en-CA" sz="1300" dirty="0">
              <a:solidFill>
                <a:srgbClr val="505150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495710947"/>
              </p:ext>
            </p:extLst>
          </p:nvPr>
        </p:nvGraphicFramePr>
        <p:xfrm>
          <a:off x="4716016" y="944519"/>
          <a:ext cx="3995935" cy="5004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558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8162" y="471793"/>
            <a:ext cx="9144000" cy="511804"/>
          </a:xfrm>
          <a:prstGeom prst="wedgeRoundRectCallout">
            <a:avLst>
              <a:gd name="adj1" fmla="val -15419"/>
              <a:gd name="adj2" fmla="val 38858"/>
              <a:gd name="adj3" fmla="val 16667"/>
            </a:avLst>
          </a:prstGeom>
          <a:noFill/>
          <a:ln w="28575"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“Does your company plan to invest in any of the following technology-related areas in the next 12 months?” (multiple response)</a:t>
            </a:r>
            <a:endParaRPr lang="en-CA" sz="1600" dirty="0">
              <a:solidFill>
                <a:schemeClr val="accent6">
                  <a:lumMod val="75000"/>
                </a:schemeClr>
              </a:solidFill>
              <a:latin typeface="Sentinel Medium" pitchFamily="50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99592" y="5951613"/>
            <a:ext cx="6840759" cy="455964"/>
          </a:xfrm>
        </p:spPr>
        <p:txBody>
          <a:bodyPr anchor="ctr"/>
          <a:lstStyle/>
          <a:p>
            <a:r>
              <a:rPr lang="en-US" sz="1200" dirty="0"/>
              <a:t>ATB Business &amp; </a:t>
            </a:r>
            <a:r>
              <a:rPr lang="en-US" sz="1200" dirty="0" smtClean="0"/>
              <a:t>Agriculture</a:t>
            </a:r>
            <a:endParaRPr lang="en-US" sz="1200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079631046"/>
              </p:ext>
            </p:extLst>
          </p:nvPr>
        </p:nvGraphicFramePr>
        <p:xfrm>
          <a:off x="1" y="983597"/>
          <a:ext cx="9143999" cy="5109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162" y="6550223"/>
            <a:ext cx="9135838" cy="3077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505150"/>
                </a:solidFill>
                <a:latin typeface="+mn-lt"/>
              </a:rPr>
              <a:t>Source: ATB Financial, Survey on Alberta SMEs, May</a:t>
            </a:r>
            <a:r>
              <a:rPr lang="en-CA" sz="1400" dirty="0" smtClean="0">
                <a:solidFill>
                  <a:srgbClr val="505150"/>
                </a:solidFill>
              </a:rPr>
              <a:t> 2017</a:t>
            </a:r>
            <a:r>
              <a:rPr lang="en-CA" sz="1400" dirty="0">
                <a:solidFill>
                  <a:srgbClr val="505150"/>
                </a:solidFill>
              </a:rPr>
              <a:t> and December 2013</a:t>
            </a:r>
            <a:r>
              <a:rPr lang="en-CA" sz="1400" dirty="0" smtClean="0">
                <a:solidFill>
                  <a:srgbClr val="505150"/>
                </a:solidFill>
              </a:rPr>
              <a:t>, </a:t>
            </a:r>
            <a:r>
              <a:rPr lang="en-CA" sz="1400" dirty="0" smtClean="0">
                <a:solidFill>
                  <a:srgbClr val="505150"/>
                </a:solidFill>
                <a:latin typeface="+mn-lt"/>
              </a:rPr>
              <a:t>n = 300.</a:t>
            </a:r>
            <a:endParaRPr lang="en-CA" sz="1400" dirty="0">
              <a:solidFill>
                <a:srgbClr val="5051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255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0" y="419340"/>
            <a:ext cx="9144000" cy="511804"/>
          </a:xfrm>
          <a:prstGeom prst="wedgeRoundRectCallout">
            <a:avLst>
              <a:gd name="adj1" fmla="val -15419"/>
              <a:gd name="adj2" fmla="val 38858"/>
              <a:gd name="adj3" fmla="val 16667"/>
            </a:avLst>
          </a:prstGeom>
          <a:noFill/>
          <a:ln w="28575"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“Compared to a year ago, would you say the amount of CAPITAL your business spends on technology-related projects has increased, decreased or remained the same?”</a:t>
            </a:r>
            <a:endParaRPr lang="en-CA" sz="1600" dirty="0">
              <a:solidFill>
                <a:schemeClr val="accent6">
                  <a:lumMod val="75000"/>
                </a:schemeClr>
              </a:solidFill>
              <a:latin typeface="Sentinel Medium" pitchFamily="50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99592" y="5951613"/>
            <a:ext cx="6840759" cy="455964"/>
          </a:xfrm>
        </p:spPr>
        <p:txBody>
          <a:bodyPr anchor="ctr"/>
          <a:lstStyle/>
          <a:p>
            <a:r>
              <a:rPr lang="en-US" sz="1200" dirty="0"/>
              <a:t>ATB Business &amp; </a:t>
            </a:r>
            <a:r>
              <a:rPr lang="en-US" sz="1200" dirty="0" smtClean="0"/>
              <a:t>Agriculture</a:t>
            </a:r>
            <a:endParaRPr lang="en-US" sz="1200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583758978"/>
              </p:ext>
            </p:extLst>
          </p:nvPr>
        </p:nvGraphicFramePr>
        <p:xfrm>
          <a:off x="1" y="1073790"/>
          <a:ext cx="9143999" cy="4732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162" y="6550223"/>
            <a:ext cx="9135838" cy="3077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505150"/>
                </a:solidFill>
                <a:latin typeface="+mn-lt"/>
              </a:rPr>
              <a:t>Source: ATB Financial, Survey on Alberta SMEs, May</a:t>
            </a:r>
            <a:r>
              <a:rPr lang="en-CA" sz="1400" dirty="0" smtClean="0">
                <a:solidFill>
                  <a:srgbClr val="505150"/>
                </a:solidFill>
              </a:rPr>
              <a:t> 2017 </a:t>
            </a:r>
            <a:r>
              <a:rPr lang="en-CA" sz="1400" dirty="0">
                <a:solidFill>
                  <a:srgbClr val="505150"/>
                </a:solidFill>
              </a:rPr>
              <a:t>and December 2013</a:t>
            </a:r>
            <a:r>
              <a:rPr lang="en-CA" sz="1400" dirty="0" smtClean="0">
                <a:solidFill>
                  <a:srgbClr val="505150"/>
                </a:solidFill>
                <a:latin typeface="+mn-lt"/>
              </a:rPr>
              <a:t>, n = 300.</a:t>
            </a:r>
            <a:endParaRPr lang="en-CA" sz="1400" dirty="0">
              <a:solidFill>
                <a:srgbClr val="5051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893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0" y="419340"/>
            <a:ext cx="9144000" cy="511804"/>
          </a:xfrm>
          <a:prstGeom prst="wedgeRoundRectCallout">
            <a:avLst>
              <a:gd name="adj1" fmla="val -15419"/>
              <a:gd name="adj2" fmla="val 38858"/>
              <a:gd name="adj3" fmla="val 16667"/>
            </a:avLst>
          </a:prstGeom>
          <a:noFill/>
          <a:ln w="28575"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“Compared to a year ago, would you say the amount of TIME your business spends on technology-related projects has increased, decreased or remained the same?”</a:t>
            </a:r>
            <a:endParaRPr lang="en-CA" sz="1600" dirty="0">
              <a:solidFill>
                <a:schemeClr val="accent6">
                  <a:lumMod val="75000"/>
                </a:schemeClr>
              </a:solidFill>
              <a:latin typeface="Sentinel Medium" pitchFamily="50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99592" y="5951613"/>
            <a:ext cx="6840759" cy="455964"/>
          </a:xfrm>
        </p:spPr>
        <p:txBody>
          <a:bodyPr anchor="ctr"/>
          <a:lstStyle/>
          <a:p>
            <a:r>
              <a:rPr lang="en-US" sz="1200" dirty="0"/>
              <a:t>ATB Business &amp; </a:t>
            </a:r>
            <a:r>
              <a:rPr lang="en-US" sz="1200" dirty="0" smtClean="0"/>
              <a:t>Agriculture</a:t>
            </a:r>
            <a:endParaRPr lang="en-US" sz="1200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906300931"/>
              </p:ext>
            </p:extLst>
          </p:nvPr>
        </p:nvGraphicFramePr>
        <p:xfrm>
          <a:off x="1" y="1073790"/>
          <a:ext cx="9143999" cy="458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162" y="6550223"/>
            <a:ext cx="9135838" cy="3077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505150"/>
                </a:solidFill>
                <a:latin typeface="+mn-lt"/>
              </a:rPr>
              <a:t>Source: ATB Financial, Survey on Alberta SMEs, May</a:t>
            </a:r>
            <a:r>
              <a:rPr lang="en-CA" sz="1400" dirty="0" smtClean="0">
                <a:solidFill>
                  <a:srgbClr val="505150"/>
                </a:solidFill>
              </a:rPr>
              <a:t> 2017 and December 2013</a:t>
            </a:r>
            <a:r>
              <a:rPr lang="en-CA" sz="1400" dirty="0" smtClean="0">
                <a:solidFill>
                  <a:srgbClr val="505150"/>
                </a:solidFill>
                <a:latin typeface="+mn-lt"/>
              </a:rPr>
              <a:t>, n = 300.</a:t>
            </a:r>
            <a:endParaRPr lang="en-CA" sz="1400" dirty="0">
              <a:solidFill>
                <a:srgbClr val="5051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18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92696"/>
            <a:ext cx="8686799" cy="2592288"/>
          </a:xfrm>
        </p:spPr>
        <p:txBody>
          <a:bodyPr/>
          <a:lstStyle/>
          <a:p>
            <a:r>
              <a:rPr lang="en-CA" dirty="0"/>
              <a:t>Background and Methodology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15086" y="5951613"/>
            <a:ext cx="6925265" cy="455964"/>
          </a:xfrm>
        </p:spPr>
        <p:txBody>
          <a:bodyPr anchor="ctr"/>
          <a:lstStyle/>
          <a:p>
            <a:r>
              <a:rPr lang="en-US" sz="1200" dirty="0" smtClean="0"/>
              <a:t>ATB Business &amp; Agriculture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80857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0" y="419340"/>
            <a:ext cx="9144000" cy="511804"/>
          </a:xfrm>
          <a:prstGeom prst="wedgeRoundRectCallout">
            <a:avLst>
              <a:gd name="adj1" fmla="val -15419"/>
              <a:gd name="adj2" fmla="val 38858"/>
              <a:gd name="adj3" fmla="val 16667"/>
            </a:avLst>
          </a:prstGeom>
          <a:noFill/>
          <a:ln w="28575"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“My business is vulnerable to disruption if we don’t keep up with the latest technology”</a:t>
            </a:r>
            <a:endParaRPr lang="en-CA" sz="1600" dirty="0">
              <a:solidFill>
                <a:schemeClr val="accent6">
                  <a:lumMod val="75000"/>
                </a:schemeClr>
              </a:solidFill>
              <a:latin typeface="Sentinel Medium" pitchFamily="50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99592" y="5951613"/>
            <a:ext cx="6840759" cy="455964"/>
          </a:xfrm>
        </p:spPr>
        <p:txBody>
          <a:bodyPr anchor="ctr"/>
          <a:lstStyle/>
          <a:p>
            <a:r>
              <a:rPr lang="en-US" sz="1200" dirty="0"/>
              <a:t>ATB Business &amp; </a:t>
            </a:r>
            <a:r>
              <a:rPr lang="en-US" sz="1200" dirty="0" smtClean="0"/>
              <a:t>Agriculture</a:t>
            </a:r>
            <a:endParaRPr lang="en-US" sz="1200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283207793"/>
              </p:ext>
            </p:extLst>
          </p:nvPr>
        </p:nvGraphicFramePr>
        <p:xfrm>
          <a:off x="323529" y="1556792"/>
          <a:ext cx="849445" cy="504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162" y="6550223"/>
            <a:ext cx="9135838" cy="3077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505150"/>
                </a:solidFill>
                <a:latin typeface="+mn-lt"/>
              </a:rPr>
              <a:t>Source: ATB Financial, Survey on Alberta SMEs, May</a:t>
            </a:r>
            <a:r>
              <a:rPr lang="en-CA" sz="1400" dirty="0" smtClean="0">
                <a:solidFill>
                  <a:srgbClr val="505150"/>
                </a:solidFill>
              </a:rPr>
              <a:t> 2017</a:t>
            </a:r>
            <a:r>
              <a:rPr lang="en-CA" sz="1400" dirty="0" smtClean="0">
                <a:solidFill>
                  <a:srgbClr val="505150"/>
                </a:solidFill>
                <a:latin typeface="+mn-lt"/>
              </a:rPr>
              <a:t>, n = 300.</a:t>
            </a:r>
            <a:endParaRPr lang="en-CA" sz="1400" dirty="0">
              <a:solidFill>
                <a:srgbClr val="505150"/>
              </a:solidFill>
              <a:latin typeface="+mn-lt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722058057"/>
              </p:ext>
            </p:extLst>
          </p:nvPr>
        </p:nvGraphicFramePr>
        <p:xfrm>
          <a:off x="1" y="1526811"/>
          <a:ext cx="8820471" cy="427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994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0" y="419340"/>
            <a:ext cx="9144000" cy="511804"/>
          </a:xfrm>
          <a:prstGeom prst="wedgeRoundRectCallout">
            <a:avLst>
              <a:gd name="adj1" fmla="val -15419"/>
              <a:gd name="adj2" fmla="val 38858"/>
              <a:gd name="adj3" fmla="val 16667"/>
            </a:avLst>
          </a:prstGeom>
          <a:noFill/>
          <a:ln w="28575"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“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New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technology is changing the way business is done in my industry</a:t>
            </a:r>
            <a:r>
              <a:rPr lang="en-CA" sz="1600" dirty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”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99592" y="5951613"/>
            <a:ext cx="6840759" cy="455964"/>
          </a:xfrm>
        </p:spPr>
        <p:txBody>
          <a:bodyPr anchor="ctr"/>
          <a:lstStyle/>
          <a:p>
            <a:r>
              <a:rPr lang="en-US" sz="1200" dirty="0"/>
              <a:t>ATB Business &amp; </a:t>
            </a:r>
            <a:r>
              <a:rPr lang="en-US" sz="1200" dirty="0" smtClean="0"/>
              <a:t>Agriculture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162" y="6550223"/>
            <a:ext cx="9135838" cy="3077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505150"/>
                </a:solidFill>
                <a:latin typeface="+mn-lt"/>
              </a:rPr>
              <a:t>Source: ATB Financial, Survey on Alberta SMEs, May</a:t>
            </a:r>
            <a:r>
              <a:rPr lang="en-CA" sz="1400" dirty="0" smtClean="0">
                <a:solidFill>
                  <a:srgbClr val="505150"/>
                </a:solidFill>
              </a:rPr>
              <a:t> 2017</a:t>
            </a:r>
            <a:r>
              <a:rPr lang="en-CA" sz="1400" dirty="0" smtClean="0">
                <a:solidFill>
                  <a:srgbClr val="505150"/>
                </a:solidFill>
                <a:latin typeface="+mn-lt"/>
              </a:rPr>
              <a:t>, n = 300.</a:t>
            </a:r>
            <a:endParaRPr lang="en-CA" sz="1400" dirty="0">
              <a:solidFill>
                <a:srgbClr val="505150"/>
              </a:solidFill>
              <a:latin typeface="+mn-lt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57332822"/>
              </p:ext>
            </p:extLst>
          </p:nvPr>
        </p:nvGraphicFramePr>
        <p:xfrm>
          <a:off x="1" y="1526811"/>
          <a:ext cx="8820471" cy="427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310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0" y="419340"/>
            <a:ext cx="9144000" cy="511804"/>
          </a:xfrm>
          <a:prstGeom prst="wedgeRoundRectCallout">
            <a:avLst>
              <a:gd name="adj1" fmla="val -15419"/>
              <a:gd name="adj2" fmla="val 38858"/>
              <a:gd name="adj3" fmla="val 16667"/>
            </a:avLst>
          </a:prstGeom>
          <a:noFill/>
          <a:ln w="28575"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“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My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business makes sure to get the most out of the technology we’re currently using</a:t>
            </a:r>
            <a:r>
              <a:rPr lang="en-CA" sz="1600" dirty="0" smtClean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”</a:t>
            </a:r>
            <a:endParaRPr lang="en-CA" sz="1600" dirty="0">
              <a:solidFill>
                <a:schemeClr val="accent6">
                  <a:lumMod val="75000"/>
                </a:schemeClr>
              </a:solidFill>
              <a:latin typeface="Sentinel Medium" pitchFamily="50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99592" y="5951613"/>
            <a:ext cx="6840759" cy="455964"/>
          </a:xfrm>
        </p:spPr>
        <p:txBody>
          <a:bodyPr anchor="ctr"/>
          <a:lstStyle/>
          <a:p>
            <a:r>
              <a:rPr lang="en-US" sz="1200" dirty="0"/>
              <a:t>ATB Business &amp; </a:t>
            </a:r>
            <a:r>
              <a:rPr lang="en-US" sz="1200" dirty="0" smtClean="0"/>
              <a:t>Agriculture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162" y="6550223"/>
            <a:ext cx="9135838" cy="3077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505150"/>
                </a:solidFill>
                <a:latin typeface="+mn-lt"/>
              </a:rPr>
              <a:t>Source: ATB Financial, Survey on Alberta SMEs, May</a:t>
            </a:r>
            <a:r>
              <a:rPr lang="en-CA" sz="1400" dirty="0" smtClean="0">
                <a:solidFill>
                  <a:srgbClr val="505150"/>
                </a:solidFill>
              </a:rPr>
              <a:t> 2017</a:t>
            </a:r>
            <a:r>
              <a:rPr lang="en-CA" sz="1400" dirty="0" smtClean="0">
                <a:solidFill>
                  <a:srgbClr val="505150"/>
                </a:solidFill>
                <a:latin typeface="+mn-lt"/>
              </a:rPr>
              <a:t>, n = 300.</a:t>
            </a:r>
            <a:endParaRPr lang="en-CA" sz="1400" dirty="0">
              <a:solidFill>
                <a:srgbClr val="505150"/>
              </a:solidFill>
              <a:latin typeface="+mn-lt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220802838"/>
              </p:ext>
            </p:extLst>
          </p:nvPr>
        </p:nvGraphicFramePr>
        <p:xfrm>
          <a:off x="1" y="1526811"/>
          <a:ext cx="8820471" cy="427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284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0" y="419340"/>
            <a:ext cx="9144000" cy="511804"/>
          </a:xfrm>
          <a:prstGeom prst="wedgeRoundRectCallout">
            <a:avLst>
              <a:gd name="adj1" fmla="val -15419"/>
              <a:gd name="adj2" fmla="val 38858"/>
              <a:gd name="adj3" fmla="val 16667"/>
            </a:avLst>
          </a:prstGeom>
          <a:noFill/>
          <a:ln w="28575"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“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My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business spends a sufficient amount of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TIME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to keep up with the latest technology</a:t>
            </a:r>
            <a:r>
              <a:rPr lang="en-CA" sz="1600" dirty="0" smtClean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”</a:t>
            </a:r>
            <a:endParaRPr lang="en-CA" sz="1600" dirty="0">
              <a:solidFill>
                <a:schemeClr val="accent6">
                  <a:lumMod val="75000"/>
                </a:schemeClr>
              </a:solidFill>
              <a:latin typeface="Sentinel Medium" pitchFamily="50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99592" y="5951613"/>
            <a:ext cx="6840759" cy="455964"/>
          </a:xfrm>
        </p:spPr>
        <p:txBody>
          <a:bodyPr anchor="ctr"/>
          <a:lstStyle/>
          <a:p>
            <a:r>
              <a:rPr lang="en-US" sz="1200" dirty="0"/>
              <a:t>ATB Business &amp; </a:t>
            </a:r>
            <a:r>
              <a:rPr lang="en-US" sz="1200" dirty="0" smtClean="0"/>
              <a:t>Agriculture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162" y="6550223"/>
            <a:ext cx="9135838" cy="3077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505150"/>
                </a:solidFill>
                <a:latin typeface="+mn-lt"/>
              </a:rPr>
              <a:t>Source: ATB Financial, Survey on Alberta SMEs, May</a:t>
            </a:r>
            <a:r>
              <a:rPr lang="en-CA" sz="1400" dirty="0" smtClean="0">
                <a:solidFill>
                  <a:srgbClr val="505150"/>
                </a:solidFill>
              </a:rPr>
              <a:t> 2017</a:t>
            </a:r>
            <a:r>
              <a:rPr lang="en-CA" sz="1400" dirty="0" smtClean="0">
                <a:solidFill>
                  <a:srgbClr val="505150"/>
                </a:solidFill>
                <a:latin typeface="+mn-lt"/>
              </a:rPr>
              <a:t>, n = 300.</a:t>
            </a:r>
            <a:endParaRPr lang="en-CA" sz="1400" dirty="0">
              <a:solidFill>
                <a:srgbClr val="505150"/>
              </a:solidFill>
              <a:latin typeface="+mn-lt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254628983"/>
              </p:ext>
            </p:extLst>
          </p:nvPr>
        </p:nvGraphicFramePr>
        <p:xfrm>
          <a:off x="1" y="1526811"/>
          <a:ext cx="8820471" cy="427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391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0" y="419340"/>
            <a:ext cx="9144000" cy="511804"/>
          </a:xfrm>
          <a:prstGeom prst="wedgeRoundRectCallout">
            <a:avLst>
              <a:gd name="adj1" fmla="val -15419"/>
              <a:gd name="adj2" fmla="val 38858"/>
              <a:gd name="adj3" fmla="val 16667"/>
            </a:avLst>
          </a:prstGeom>
          <a:noFill/>
          <a:ln w="28575"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“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My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business spends a sufficient amount of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CAPITAL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to keep up with the latest technology</a:t>
            </a:r>
            <a:r>
              <a:rPr lang="en-CA" sz="1600" dirty="0" smtClean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”</a:t>
            </a:r>
            <a:endParaRPr lang="en-CA" sz="1600" dirty="0">
              <a:solidFill>
                <a:schemeClr val="accent6">
                  <a:lumMod val="75000"/>
                </a:schemeClr>
              </a:solidFill>
              <a:latin typeface="Sentinel Medium" pitchFamily="50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99592" y="5951613"/>
            <a:ext cx="6840759" cy="455964"/>
          </a:xfrm>
        </p:spPr>
        <p:txBody>
          <a:bodyPr anchor="ctr"/>
          <a:lstStyle/>
          <a:p>
            <a:r>
              <a:rPr lang="en-US" sz="1200" dirty="0"/>
              <a:t>ATB Business &amp; </a:t>
            </a:r>
            <a:r>
              <a:rPr lang="en-US" sz="1200" dirty="0" smtClean="0"/>
              <a:t>Agriculture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162" y="6550223"/>
            <a:ext cx="9135838" cy="3077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505150"/>
                </a:solidFill>
                <a:latin typeface="+mn-lt"/>
              </a:rPr>
              <a:t>Source: ATB Financial, Survey on Alberta SMEs, May</a:t>
            </a:r>
            <a:r>
              <a:rPr lang="en-CA" sz="1400" dirty="0" smtClean="0">
                <a:solidFill>
                  <a:srgbClr val="505150"/>
                </a:solidFill>
              </a:rPr>
              <a:t> 2017</a:t>
            </a:r>
            <a:r>
              <a:rPr lang="en-CA" sz="1400" dirty="0" smtClean="0">
                <a:solidFill>
                  <a:srgbClr val="505150"/>
                </a:solidFill>
                <a:latin typeface="+mn-lt"/>
              </a:rPr>
              <a:t>, n = 300.</a:t>
            </a:r>
            <a:endParaRPr lang="en-CA" sz="1400" dirty="0">
              <a:solidFill>
                <a:srgbClr val="505150"/>
              </a:solidFill>
              <a:latin typeface="+mn-lt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294954495"/>
              </p:ext>
            </p:extLst>
          </p:nvPr>
        </p:nvGraphicFramePr>
        <p:xfrm>
          <a:off x="1" y="1526811"/>
          <a:ext cx="8820471" cy="427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973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0" y="419340"/>
            <a:ext cx="9144000" cy="511804"/>
          </a:xfrm>
          <a:prstGeom prst="wedgeRoundRectCallout">
            <a:avLst>
              <a:gd name="adj1" fmla="val -15419"/>
              <a:gd name="adj2" fmla="val 38858"/>
              <a:gd name="adj3" fmla="val 16667"/>
            </a:avLst>
          </a:prstGeom>
          <a:noFill/>
          <a:ln w="28575"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“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My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business looks to technology as a means of solving problems</a:t>
            </a:r>
            <a:r>
              <a:rPr lang="en-CA" sz="1600" dirty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”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99592" y="5951613"/>
            <a:ext cx="6840759" cy="455964"/>
          </a:xfrm>
        </p:spPr>
        <p:txBody>
          <a:bodyPr anchor="ctr"/>
          <a:lstStyle/>
          <a:p>
            <a:r>
              <a:rPr lang="en-US" sz="1200" dirty="0"/>
              <a:t>ATB Business &amp; </a:t>
            </a:r>
            <a:r>
              <a:rPr lang="en-US" sz="1200" dirty="0" smtClean="0"/>
              <a:t>Agriculture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162" y="6550223"/>
            <a:ext cx="9135838" cy="3077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505150"/>
                </a:solidFill>
                <a:latin typeface="+mn-lt"/>
              </a:rPr>
              <a:t>Source: ATB Financial, Survey on Alberta SMEs, May</a:t>
            </a:r>
            <a:r>
              <a:rPr lang="en-CA" sz="1400" dirty="0" smtClean="0">
                <a:solidFill>
                  <a:srgbClr val="505150"/>
                </a:solidFill>
              </a:rPr>
              <a:t> 2017</a:t>
            </a:r>
            <a:r>
              <a:rPr lang="en-CA" sz="1400" dirty="0" smtClean="0">
                <a:solidFill>
                  <a:srgbClr val="505150"/>
                </a:solidFill>
                <a:latin typeface="+mn-lt"/>
              </a:rPr>
              <a:t>, n = 300.</a:t>
            </a:r>
            <a:endParaRPr lang="en-CA" sz="1400" dirty="0">
              <a:solidFill>
                <a:srgbClr val="505150"/>
              </a:solidFill>
              <a:latin typeface="+mn-lt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864678975"/>
              </p:ext>
            </p:extLst>
          </p:nvPr>
        </p:nvGraphicFramePr>
        <p:xfrm>
          <a:off x="1" y="1526811"/>
          <a:ext cx="8820471" cy="427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951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0" y="419340"/>
            <a:ext cx="9144000" cy="511804"/>
          </a:xfrm>
          <a:prstGeom prst="wedgeRoundRectCallout">
            <a:avLst>
              <a:gd name="adj1" fmla="val -15419"/>
              <a:gd name="adj2" fmla="val 38858"/>
              <a:gd name="adj3" fmla="val 16667"/>
            </a:avLst>
          </a:prstGeom>
          <a:noFill/>
          <a:ln w="28575"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“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Technology-related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projects were among the first things to be cut at my business during the economic downturn</a:t>
            </a:r>
            <a:r>
              <a:rPr lang="en-CA" sz="1600" dirty="0" smtClean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”</a:t>
            </a:r>
            <a:endParaRPr lang="en-CA" sz="1600" dirty="0">
              <a:solidFill>
                <a:schemeClr val="accent6">
                  <a:lumMod val="75000"/>
                </a:schemeClr>
              </a:solidFill>
              <a:latin typeface="Sentinel Medium" pitchFamily="50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99592" y="5951613"/>
            <a:ext cx="6840759" cy="455964"/>
          </a:xfrm>
        </p:spPr>
        <p:txBody>
          <a:bodyPr anchor="ctr"/>
          <a:lstStyle/>
          <a:p>
            <a:r>
              <a:rPr lang="en-US" sz="1200" dirty="0"/>
              <a:t>ATB Business &amp; </a:t>
            </a:r>
            <a:r>
              <a:rPr lang="en-US" sz="1200" dirty="0" smtClean="0"/>
              <a:t>Agriculture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162" y="6550223"/>
            <a:ext cx="9135838" cy="3077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505150"/>
                </a:solidFill>
                <a:latin typeface="+mn-lt"/>
              </a:rPr>
              <a:t>Source: ATB Financial, Survey on Alberta SMEs, May</a:t>
            </a:r>
            <a:r>
              <a:rPr lang="en-CA" sz="1400" dirty="0" smtClean="0">
                <a:solidFill>
                  <a:srgbClr val="505150"/>
                </a:solidFill>
              </a:rPr>
              <a:t> 2017</a:t>
            </a:r>
            <a:r>
              <a:rPr lang="en-CA" sz="1400" dirty="0" smtClean="0">
                <a:solidFill>
                  <a:srgbClr val="505150"/>
                </a:solidFill>
                <a:latin typeface="+mn-lt"/>
              </a:rPr>
              <a:t>, n = 300.</a:t>
            </a:r>
            <a:endParaRPr lang="en-CA" sz="1400" dirty="0">
              <a:solidFill>
                <a:srgbClr val="505150"/>
              </a:solidFill>
              <a:latin typeface="+mn-lt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470123777"/>
              </p:ext>
            </p:extLst>
          </p:nvPr>
        </p:nvGraphicFramePr>
        <p:xfrm>
          <a:off x="1" y="1526811"/>
          <a:ext cx="8820471" cy="427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27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99592" y="5951613"/>
            <a:ext cx="6840759" cy="455964"/>
          </a:xfrm>
        </p:spPr>
        <p:txBody>
          <a:bodyPr anchor="ctr"/>
          <a:lstStyle/>
          <a:p>
            <a:r>
              <a:rPr lang="en-US" sz="1200" dirty="0"/>
              <a:t>ATB Business &amp; </a:t>
            </a:r>
            <a:r>
              <a:rPr lang="en-US" sz="1200" dirty="0" smtClean="0"/>
              <a:t>Agriculture</a:t>
            </a:r>
            <a:endParaRPr lang="en-US" sz="1200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134949480"/>
              </p:ext>
            </p:extLst>
          </p:nvPr>
        </p:nvGraphicFramePr>
        <p:xfrm>
          <a:off x="179512" y="749960"/>
          <a:ext cx="9577064" cy="527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162" y="6550223"/>
            <a:ext cx="9135838" cy="3077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505150"/>
                </a:solidFill>
                <a:latin typeface="+mn-lt"/>
              </a:rPr>
              <a:t>Source: ATB Financial, Survey on Alberta SMEs, May</a:t>
            </a:r>
            <a:r>
              <a:rPr lang="en-CA" sz="1400" dirty="0" smtClean="0">
                <a:solidFill>
                  <a:srgbClr val="505150"/>
                </a:solidFill>
              </a:rPr>
              <a:t> 2017</a:t>
            </a:r>
            <a:r>
              <a:rPr lang="en-CA" sz="1400" dirty="0" smtClean="0">
                <a:solidFill>
                  <a:srgbClr val="505150"/>
                </a:solidFill>
                <a:latin typeface="+mn-lt"/>
              </a:rPr>
              <a:t>, n = 300.</a:t>
            </a:r>
            <a:endParaRPr lang="en-CA" sz="1400" dirty="0">
              <a:solidFill>
                <a:srgbClr val="5051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161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99592" y="5951613"/>
            <a:ext cx="6840759" cy="455964"/>
          </a:xfrm>
        </p:spPr>
        <p:txBody>
          <a:bodyPr anchor="ctr"/>
          <a:lstStyle/>
          <a:p>
            <a:r>
              <a:rPr lang="en-US" sz="1200" dirty="0"/>
              <a:t>ATB Business &amp; </a:t>
            </a:r>
            <a:r>
              <a:rPr lang="en-US" sz="1200" dirty="0" smtClean="0"/>
              <a:t>Agriculture</a:t>
            </a:r>
            <a:endParaRPr lang="en-US" sz="1200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7730986"/>
              </p:ext>
            </p:extLst>
          </p:nvPr>
        </p:nvGraphicFramePr>
        <p:xfrm>
          <a:off x="179512" y="749960"/>
          <a:ext cx="9577064" cy="527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162" y="6550223"/>
            <a:ext cx="9135838" cy="3077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505150"/>
                </a:solidFill>
                <a:latin typeface="+mn-lt"/>
              </a:rPr>
              <a:t>Source: ATB Financial, Survey on Alberta SMEs, May</a:t>
            </a:r>
            <a:r>
              <a:rPr lang="en-CA" sz="1400" dirty="0" smtClean="0">
                <a:solidFill>
                  <a:srgbClr val="505150"/>
                </a:solidFill>
              </a:rPr>
              <a:t> 2017</a:t>
            </a:r>
            <a:r>
              <a:rPr lang="en-CA" sz="1400" dirty="0" smtClean="0">
                <a:solidFill>
                  <a:srgbClr val="505150"/>
                </a:solidFill>
                <a:latin typeface="+mn-lt"/>
              </a:rPr>
              <a:t>, n = 300.</a:t>
            </a:r>
            <a:endParaRPr lang="en-CA" sz="1400" dirty="0">
              <a:solidFill>
                <a:srgbClr val="5051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73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99592" y="5951613"/>
            <a:ext cx="6840759" cy="455964"/>
          </a:xfrm>
        </p:spPr>
        <p:txBody>
          <a:bodyPr anchor="ctr"/>
          <a:lstStyle/>
          <a:p>
            <a:r>
              <a:rPr lang="en-US" sz="1200" dirty="0"/>
              <a:t>ATB Business &amp; </a:t>
            </a:r>
            <a:r>
              <a:rPr lang="en-US" sz="1200" dirty="0" smtClean="0"/>
              <a:t>Agriculture</a:t>
            </a:r>
            <a:endParaRPr lang="en-US" sz="1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3568" y="620688"/>
            <a:ext cx="8460432" cy="25922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>
                <a:solidFill>
                  <a:srgbClr val="FFFFFF"/>
                </a:solidFill>
                <a:latin typeface="Sentinel Semibold"/>
                <a:ea typeface="+mj-ea"/>
                <a:cs typeface="Sentinel Semibold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Myriad Pro"/>
                <a:cs typeface="Myriad Pro"/>
              </a:rPr>
              <a:t>Innovation</a:t>
            </a:r>
            <a:br>
              <a:rPr lang="en-US" dirty="0" smtClean="0">
                <a:solidFill>
                  <a:schemeClr val="bg1"/>
                </a:solidFill>
                <a:latin typeface="Myriad Pro"/>
                <a:cs typeface="Myriad Pro"/>
              </a:rPr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7100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0280" y="836712"/>
            <a:ext cx="8193319" cy="792088"/>
          </a:xfrm>
        </p:spPr>
        <p:txBody>
          <a:bodyPr/>
          <a:lstStyle/>
          <a:p>
            <a:r>
              <a:rPr lang="en-CA" sz="2400" dirty="0"/>
              <a:t>Background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0280" y="1628800"/>
            <a:ext cx="8193320" cy="4104456"/>
          </a:xfrm>
        </p:spPr>
        <p:txBody>
          <a:bodyPr>
            <a:normAutofit/>
          </a:bodyPr>
          <a:lstStyle/>
          <a:p>
            <a:r>
              <a:rPr lang="en-US" sz="1600" dirty="0"/>
              <a:t>ATB Financial commissioned NRG Research Group to conduct a survey of 300 randomly selected small- to medium-sized businesses in Alberta each quarter, beginning in Q1 2013</a:t>
            </a:r>
            <a:r>
              <a:rPr lang="en-US" sz="1600" dirty="0" smtClean="0"/>
              <a:t>. Starting in Q1 2015, the Q1 waves of the Business Beat were conducted as part of the Alberta Business Survey, which increased the number of Q1 survey completes to 600.</a:t>
            </a:r>
            <a:endParaRPr lang="en-US" sz="1600" dirty="0">
              <a:solidFill>
                <a:srgbClr val="7030A0"/>
              </a:solidFill>
            </a:endParaRPr>
          </a:p>
          <a:p>
            <a:r>
              <a:rPr lang="en-US" sz="1600" dirty="0"/>
              <a:t>The purpose of the study is to gain an understanding of the challenges faced by small- to medium-sized businesses in Alberta, and to track confidence in the business climate in Alberta.</a:t>
            </a:r>
          </a:p>
          <a:p>
            <a:endParaRPr lang="en-CA" sz="16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15086" y="5951613"/>
            <a:ext cx="6925265" cy="455964"/>
          </a:xfrm>
        </p:spPr>
        <p:txBody>
          <a:bodyPr anchor="ctr"/>
          <a:lstStyle/>
          <a:p>
            <a:r>
              <a:rPr lang="en-US" sz="1200" dirty="0" smtClean="0"/>
              <a:t>ATB Business &amp; Agriculture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7942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0" y="419340"/>
            <a:ext cx="9144000" cy="511804"/>
          </a:xfrm>
          <a:prstGeom prst="wedgeRoundRectCallout">
            <a:avLst>
              <a:gd name="adj1" fmla="val -15419"/>
              <a:gd name="adj2" fmla="val 38858"/>
              <a:gd name="adj3" fmla="val 16667"/>
            </a:avLst>
          </a:prstGeom>
          <a:noFill/>
          <a:ln w="28575"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“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Can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you describe an example of a time your business was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innovative?</a:t>
            </a:r>
            <a:r>
              <a:rPr lang="en-CA" sz="1600" dirty="0" smtClean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”</a:t>
            </a:r>
            <a:endParaRPr lang="en-CA" sz="1600" dirty="0">
              <a:solidFill>
                <a:schemeClr val="accent6">
                  <a:lumMod val="75000"/>
                </a:schemeClr>
              </a:solidFill>
              <a:latin typeface="Sentinel Medium" pitchFamily="50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99592" y="5951613"/>
            <a:ext cx="6840759" cy="455964"/>
          </a:xfrm>
        </p:spPr>
        <p:txBody>
          <a:bodyPr anchor="ctr"/>
          <a:lstStyle/>
          <a:p>
            <a:r>
              <a:rPr lang="en-US" sz="1200" dirty="0"/>
              <a:t>ATB Business &amp; </a:t>
            </a:r>
            <a:r>
              <a:rPr lang="en-US" sz="1200" dirty="0" smtClean="0"/>
              <a:t>Agriculture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162" y="6550223"/>
            <a:ext cx="9135838" cy="3077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505150"/>
                </a:solidFill>
                <a:latin typeface="+mn-lt"/>
              </a:rPr>
              <a:t>Source: ATB Financial, Survey on Alberta SMEs, May</a:t>
            </a:r>
            <a:r>
              <a:rPr lang="en-CA" sz="1400" dirty="0" smtClean="0">
                <a:solidFill>
                  <a:srgbClr val="505150"/>
                </a:solidFill>
              </a:rPr>
              <a:t> 2017</a:t>
            </a:r>
            <a:r>
              <a:rPr lang="en-CA" sz="1400" dirty="0" smtClean="0">
                <a:solidFill>
                  <a:srgbClr val="505150"/>
                </a:solidFill>
                <a:latin typeface="+mn-lt"/>
              </a:rPr>
              <a:t>, n = 300.</a:t>
            </a:r>
            <a:endParaRPr lang="en-CA" sz="1400" dirty="0">
              <a:solidFill>
                <a:srgbClr val="505150"/>
              </a:solidFill>
              <a:latin typeface="+mn-lt"/>
            </a:endParaRPr>
          </a:p>
        </p:txBody>
      </p:sp>
      <p:graphicFrame>
        <p:nvGraphicFramePr>
          <p:cNvPr id="32" name="Chart 31"/>
          <p:cNvGraphicFramePr/>
          <p:nvPr>
            <p:extLst>
              <p:ext uri="{D42A27DB-BD31-4B8C-83A1-F6EECF244321}">
                <p14:modId xmlns:p14="http://schemas.microsoft.com/office/powerpoint/2010/main" val="3137234377"/>
              </p:ext>
            </p:extLst>
          </p:nvPr>
        </p:nvGraphicFramePr>
        <p:xfrm>
          <a:off x="1" y="1073790"/>
          <a:ext cx="9143999" cy="4875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674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-108520" y="847422"/>
            <a:ext cx="9144000" cy="511804"/>
          </a:xfrm>
          <a:prstGeom prst="wedgeRoundRectCallout">
            <a:avLst>
              <a:gd name="adj1" fmla="val -15419"/>
              <a:gd name="adj2" fmla="val 38858"/>
              <a:gd name="adj3" fmla="val 16667"/>
            </a:avLst>
          </a:prstGeom>
          <a:noFill/>
          <a:ln w="28575"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“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Are you aware of any of the following programs that support business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innovation?”</a:t>
            </a:r>
            <a:endParaRPr lang="en-CA" sz="1600" dirty="0">
              <a:solidFill>
                <a:schemeClr val="accent6">
                  <a:lumMod val="75000"/>
                </a:schemeClr>
              </a:solidFill>
              <a:latin typeface="Sentinel Medium" pitchFamily="50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99592" y="5951613"/>
            <a:ext cx="6840759" cy="455964"/>
          </a:xfrm>
        </p:spPr>
        <p:txBody>
          <a:bodyPr anchor="ctr"/>
          <a:lstStyle/>
          <a:p>
            <a:r>
              <a:rPr lang="en-US" sz="1200" dirty="0"/>
              <a:t>ATB Business &amp; </a:t>
            </a:r>
            <a:r>
              <a:rPr lang="en-US" sz="1200" dirty="0" smtClean="0"/>
              <a:t>Agriculture</a:t>
            </a:r>
            <a:endParaRPr lang="en-US" sz="1200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36984281"/>
              </p:ext>
            </p:extLst>
          </p:nvPr>
        </p:nvGraphicFramePr>
        <p:xfrm>
          <a:off x="0" y="1556792"/>
          <a:ext cx="9143999" cy="4249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162" y="6550223"/>
            <a:ext cx="9135838" cy="3077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505150"/>
                </a:solidFill>
                <a:latin typeface="+mn-lt"/>
              </a:rPr>
              <a:t>Source: ATB Financial, Survey on Alberta SMEs, May</a:t>
            </a:r>
            <a:r>
              <a:rPr lang="en-CA" sz="1400" dirty="0" smtClean="0">
                <a:solidFill>
                  <a:srgbClr val="505150"/>
                </a:solidFill>
              </a:rPr>
              <a:t> 2017</a:t>
            </a:r>
            <a:r>
              <a:rPr lang="en-CA" sz="1400" dirty="0" smtClean="0">
                <a:solidFill>
                  <a:srgbClr val="505150"/>
                </a:solidFill>
                <a:latin typeface="+mn-lt"/>
              </a:rPr>
              <a:t>, n = 300.</a:t>
            </a:r>
            <a:endParaRPr lang="en-CA" sz="1400" dirty="0">
              <a:solidFill>
                <a:srgbClr val="5051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24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0" y="843963"/>
            <a:ext cx="9144000" cy="511804"/>
          </a:xfrm>
          <a:prstGeom prst="wedgeRoundRectCallout">
            <a:avLst>
              <a:gd name="adj1" fmla="val -15419"/>
              <a:gd name="adj2" fmla="val 38858"/>
              <a:gd name="adj3" fmla="val 16667"/>
            </a:avLst>
          </a:prstGeom>
          <a:noFill/>
          <a:ln w="28575"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“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Has your business applied to any of the following programs to get grant funding for innovation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Sentinel Medium" pitchFamily="50" charset="0"/>
              </a:rPr>
              <a:t>?”</a:t>
            </a:r>
            <a:endParaRPr lang="en-CA" sz="1600" dirty="0">
              <a:solidFill>
                <a:schemeClr val="accent6">
                  <a:lumMod val="75000"/>
                </a:schemeClr>
              </a:solidFill>
              <a:latin typeface="Sentinel Medium" pitchFamily="50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99592" y="5951613"/>
            <a:ext cx="6840759" cy="455964"/>
          </a:xfrm>
        </p:spPr>
        <p:txBody>
          <a:bodyPr anchor="ctr"/>
          <a:lstStyle/>
          <a:p>
            <a:r>
              <a:rPr lang="en-US" sz="1200" dirty="0"/>
              <a:t>ATB Business &amp; </a:t>
            </a:r>
            <a:r>
              <a:rPr lang="en-US" sz="1200" dirty="0" smtClean="0"/>
              <a:t>Agriculture</a:t>
            </a:r>
            <a:endParaRPr lang="en-US" sz="1200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137072315"/>
              </p:ext>
            </p:extLst>
          </p:nvPr>
        </p:nvGraphicFramePr>
        <p:xfrm>
          <a:off x="0" y="1556792"/>
          <a:ext cx="9143999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162" y="6550223"/>
            <a:ext cx="9135838" cy="3077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505150"/>
                </a:solidFill>
                <a:latin typeface="+mn-lt"/>
              </a:rPr>
              <a:t>Source: ATB Financial, Survey on Alberta SMEs, May</a:t>
            </a:r>
            <a:r>
              <a:rPr lang="en-CA" sz="1400" dirty="0" smtClean="0">
                <a:solidFill>
                  <a:srgbClr val="505150"/>
                </a:solidFill>
              </a:rPr>
              <a:t> 2017</a:t>
            </a:r>
            <a:r>
              <a:rPr lang="en-CA" sz="1400" dirty="0" smtClean="0">
                <a:solidFill>
                  <a:srgbClr val="505150"/>
                </a:solidFill>
                <a:latin typeface="+mn-lt"/>
              </a:rPr>
              <a:t>, includes those who are aware of each program.</a:t>
            </a:r>
            <a:endParaRPr lang="en-CA" sz="1400" dirty="0">
              <a:solidFill>
                <a:srgbClr val="5051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426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92696"/>
            <a:ext cx="8686799" cy="2592288"/>
          </a:xfrm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  <a:latin typeface="Myriad Pro"/>
                <a:cs typeface="Myriad Pro"/>
              </a:rPr>
              <a:t>APPENDIX: Firmographics &amp; Respondent Demographics</a:t>
            </a:r>
            <a:br>
              <a:rPr lang="en-CA" dirty="0">
                <a:solidFill>
                  <a:schemeClr val="bg1"/>
                </a:solidFill>
                <a:latin typeface="Myriad Pro"/>
                <a:cs typeface="Myriad Pro"/>
              </a:rPr>
            </a:b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99592" y="5951613"/>
            <a:ext cx="6840759" cy="455964"/>
          </a:xfrm>
        </p:spPr>
        <p:txBody>
          <a:bodyPr anchor="ctr"/>
          <a:lstStyle/>
          <a:p>
            <a:r>
              <a:rPr lang="en-US" sz="1200" dirty="0"/>
              <a:t>ATB Business &amp; </a:t>
            </a:r>
            <a:r>
              <a:rPr lang="en-US" sz="1200" dirty="0" smtClean="0"/>
              <a:t>Agriculture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88708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808017551"/>
              </p:ext>
            </p:extLst>
          </p:nvPr>
        </p:nvGraphicFramePr>
        <p:xfrm>
          <a:off x="56694" y="1334742"/>
          <a:ext cx="4201006" cy="4470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970733476"/>
              </p:ext>
            </p:extLst>
          </p:nvPr>
        </p:nvGraphicFramePr>
        <p:xfrm>
          <a:off x="4565260" y="1268760"/>
          <a:ext cx="4356100" cy="4669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31265" y="668875"/>
            <a:ext cx="4303976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005EB8"/>
                </a:solidFill>
                <a:latin typeface="Sentinel Black" pitchFamily="50" charset="0"/>
              </a:rPr>
              <a:t>Number of Employees</a:t>
            </a:r>
            <a:endParaRPr lang="en-CA" sz="2800" b="1" dirty="0">
              <a:solidFill>
                <a:srgbClr val="005EB8"/>
              </a:solidFill>
              <a:latin typeface="Sentinel Black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66221" y="682067"/>
            <a:ext cx="4886299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005EB8"/>
                </a:solidFill>
                <a:latin typeface="Sentinel Black" pitchFamily="50" charset="0"/>
              </a:rPr>
              <a:t>Annual Revenues</a:t>
            </a:r>
            <a:endParaRPr lang="en-CA" sz="2800" b="1" dirty="0">
              <a:solidFill>
                <a:srgbClr val="005EB8"/>
              </a:solidFill>
              <a:latin typeface="Sentinel Black" pitchFamily="50" charset="0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99592" y="5951613"/>
            <a:ext cx="6840759" cy="455964"/>
          </a:xfrm>
        </p:spPr>
        <p:txBody>
          <a:bodyPr anchor="ctr"/>
          <a:lstStyle/>
          <a:p>
            <a:r>
              <a:rPr lang="en-US" sz="1200" dirty="0"/>
              <a:t>ATB Business &amp; </a:t>
            </a:r>
            <a:r>
              <a:rPr lang="en-US" sz="1200" dirty="0" smtClean="0"/>
              <a:t>Agriculture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8162" y="6538833"/>
            <a:ext cx="9135838" cy="3077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505150"/>
                </a:solidFill>
                <a:latin typeface="+mn-lt"/>
              </a:rPr>
              <a:t>Source: ATB Financial, Survey on Alberta SMEs, May</a:t>
            </a:r>
            <a:r>
              <a:rPr lang="en-CA" sz="1400" dirty="0" smtClean="0">
                <a:solidFill>
                  <a:srgbClr val="505150"/>
                </a:solidFill>
              </a:rPr>
              <a:t> 2017 </a:t>
            </a:r>
            <a:r>
              <a:rPr lang="en-CA" sz="1400" dirty="0">
                <a:solidFill>
                  <a:srgbClr val="505150"/>
                </a:solidFill>
              </a:rPr>
              <a:t>and December 2013</a:t>
            </a:r>
            <a:r>
              <a:rPr lang="en-CA" sz="1400" dirty="0" smtClean="0">
                <a:solidFill>
                  <a:srgbClr val="505150"/>
                </a:solidFill>
                <a:latin typeface="+mn-lt"/>
              </a:rPr>
              <a:t>, n = 300.</a:t>
            </a:r>
            <a:endParaRPr lang="en-CA" sz="1400" dirty="0">
              <a:solidFill>
                <a:srgbClr val="5051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91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833000000"/>
              </p:ext>
            </p:extLst>
          </p:nvPr>
        </p:nvGraphicFramePr>
        <p:xfrm>
          <a:off x="4152900" y="1739306"/>
          <a:ext cx="4975474" cy="426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252210270"/>
              </p:ext>
            </p:extLst>
          </p:nvPr>
        </p:nvGraphicFramePr>
        <p:xfrm>
          <a:off x="-1044624" y="1739305"/>
          <a:ext cx="5197524" cy="4086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ontent Placeholder 4"/>
          <p:cNvSpPr>
            <a:spLocks noGrp="1"/>
          </p:cNvSpPr>
          <p:nvPr>
            <p:ph idx="1"/>
          </p:nvPr>
        </p:nvSpPr>
        <p:spPr>
          <a:xfrm>
            <a:off x="1075629" y="1082129"/>
            <a:ext cx="2037607" cy="58955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>
              <a:buNone/>
            </a:pPr>
            <a:r>
              <a:rPr lang="en-CA" sz="1600" dirty="0" smtClean="0">
                <a:solidFill>
                  <a:schemeClr val="bg1"/>
                </a:solidFill>
              </a:rPr>
              <a:t>2017: 9% $1MM+</a:t>
            </a:r>
          </a:p>
          <a:p>
            <a:pPr algn="ctr">
              <a:buNone/>
            </a:pPr>
            <a:r>
              <a:rPr lang="en-CA" sz="1600" dirty="0" smtClean="0">
                <a:solidFill>
                  <a:schemeClr val="bg1"/>
                </a:solidFill>
              </a:rPr>
              <a:t>2013: 8% $1MM+</a:t>
            </a:r>
            <a:endParaRPr lang="en-CA" sz="1100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623" y="491285"/>
            <a:ext cx="3451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005EB8"/>
                </a:solidFill>
                <a:latin typeface="Sentinel Black" pitchFamily="50" charset="0"/>
              </a:rPr>
              <a:t>Borrowing Needs</a:t>
            </a:r>
            <a:endParaRPr lang="en-CA" sz="2800" b="1" dirty="0">
              <a:solidFill>
                <a:srgbClr val="005EB8"/>
              </a:solidFill>
              <a:latin typeface="Sentinel Black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93705" y="481570"/>
            <a:ext cx="483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005EB8"/>
                </a:solidFill>
                <a:latin typeface="Sentinel Black" pitchFamily="50" charset="0"/>
              </a:rPr>
              <a:t># of Years in Operation</a:t>
            </a:r>
            <a:endParaRPr lang="en-CA" sz="2800" b="1" dirty="0">
              <a:solidFill>
                <a:srgbClr val="005EB8"/>
              </a:solidFill>
              <a:latin typeface="Sentinel Black" pitchFamily="50" charset="0"/>
            </a:endParaRPr>
          </a:p>
        </p:txBody>
      </p:sp>
      <p:sp>
        <p:nvSpPr>
          <p:cNvPr id="15" name="Content Placeholder 4"/>
          <p:cNvSpPr txBox="1">
            <a:spLocks/>
          </p:cNvSpPr>
          <p:nvPr/>
        </p:nvSpPr>
        <p:spPr bwMode="auto">
          <a:xfrm>
            <a:off x="5403193" y="1089214"/>
            <a:ext cx="2474887" cy="684679"/>
          </a:xfrm>
          <a:prstGeom prst="round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44000" marR="0" lvl="0" indent="-1440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2017 Average:</a:t>
            </a:r>
            <a:r>
              <a:rPr kumimoji="0" lang="en-CA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CA" sz="1600" b="0" i="0" u="non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 years</a:t>
            </a:r>
          </a:p>
          <a:p>
            <a:pPr marL="144000" marR="0" lvl="0" indent="-1440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 sz="1600" baseline="0" dirty="0" smtClean="0">
                <a:solidFill>
                  <a:schemeClr val="bg1"/>
                </a:solidFill>
              </a:rPr>
              <a:t>2013 Average: 26 years</a:t>
            </a:r>
            <a:endParaRPr kumimoji="0" lang="en-CA" sz="1600" b="0" i="0" u="non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99592" y="5951613"/>
            <a:ext cx="6840759" cy="455964"/>
          </a:xfrm>
        </p:spPr>
        <p:txBody>
          <a:bodyPr anchor="ctr"/>
          <a:lstStyle/>
          <a:p>
            <a:r>
              <a:rPr lang="en-US" sz="1200" dirty="0"/>
              <a:t>ATB Business &amp; </a:t>
            </a:r>
            <a:r>
              <a:rPr lang="en-US" sz="1200" dirty="0" smtClean="0"/>
              <a:t>Agriculture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8162" y="6538833"/>
            <a:ext cx="9135838" cy="3077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505150"/>
                </a:solidFill>
                <a:latin typeface="+mn-lt"/>
              </a:rPr>
              <a:t>Source: ATB Financial, Survey on Alberta SMEs, May</a:t>
            </a:r>
            <a:r>
              <a:rPr lang="en-CA" sz="1400" dirty="0" smtClean="0">
                <a:solidFill>
                  <a:srgbClr val="505150"/>
                </a:solidFill>
              </a:rPr>
              <a:t> 2017 </a:t>
            </a:r>
            <a:r>
              <a:rPr lang="en-CA" sz="1400" dirty="0">
                <a:solidFill>
                  <a:srgbClr val="505150"/>
                </a:solidFill>
              </a:rPr>
              <a:t>and December 2013</a:t>
            </a:r>
            <a:r>
              <a:rPr lang="en-CA" sz="1400" dirty="0" smtClean="0">
                <a:solidFill>
                  <a:srgbClr val="505150"/>
                </a:solidFill>
                <a:latin typeface="+mn-lt"/>
              </a:rPr>
              <a:t>, n = 300.</a:t>
            </a:r>
            <a:endParaRPr lang="en-CA" sz="1400" dirty="0">
              <a:solidFill>
                <a:srgbClr val="5051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875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5848" y="581423"/>
            <a:ext cx="2344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005EB8"/>
                </a:solidFill>
                <a:latin typeface="Sentinel Black" pitchFamily="50" charset="0"/>
              </a:rPr>
              <a:t>Industry</a:t>
            </a:r>
            <a:endParaRPr lang="en-CA" sz="2800" b="1" dirty="0">
              <a:solidFill>
                <a:srgbClr val="005EB8"/>
              </a:solidFill>
              <a:latin typeface="Sentinel Black" pitchFamily="50" charset="0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99592" y="5951613"/>
            <a:ext cx="6840759" cy="455964"/>
          </a:xfrm>
        </p:spPr>
        <p:txBody>
          <a:bodyPr anchor="ctr"/>
          <a:lstStyle/>
          <a:p>
            <a:r>
              <a:rPr lang="en-US" sz="1200" dirty="0"/>
              <a:t>ATB Business &amp; </a:t>
            </a:r>
            <a:r>
              <a:rPr lang="en-US" sz="1200" dirty="0" smtClean="0"/>
              <a:t>Agriculture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1547664" y="1101398"/>
            <a:ext cx="1161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(n = 268)</a:t>
            </a:r>
            <a:endParaRPr lang="en-CA" sz="1400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707000497"/>
              </p:ext>
            </p:extLst>
          </p:nvPr>
        </p:nvGraphicFramePr>
        <p:xfrm>
          <a:off x="-324544" y="1257620"/>
          <a:ext cx="5424972" cy="4691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840857"/>
              </p:ext>
            </p:extLst>
          </p:nvPr>
        </p:nvGraphicFramePr>
        <p:xfrm>
          <a:off x="4788024" y="2396465"/>
          <a:ext cx="4123943" cy="32644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79120"/>
                <a:gridCol w="865196"/>
                <a:gridCol w="779627"/>
              </a:tblGrid>
              <a:tr h="345507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Franchise Industry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2013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2017</a:t>
                      </a:r>
                      <a:endParaRPr lang="en-US" sz="1800" dirty="0"/>
                    </a:p>
                  </a:txBody>
                  <a:tcPr/>
                </a:tc>
              </a:tr>
              <a:tr h="34550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 =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27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32</a:t>
                      </a:r>
                      <a:endParaRPr lang="en-US" sz="1800" dirty="0"/>
                    </a:p>
                  </a:txBody>
                  <a:tcPr/>
                </a:tc>
              </a:tr>
              <a:tr h="318930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Retail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</a:tr>
              <a:tr h="318930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Automotive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</a:tr>
              <a:tr h="3189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/>
                        <a:t>Food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</a:tr>
              <a:tr h="3189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/>
                        <a:t>Energy/ Oil &amp; Gas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3383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/>
                        <a:t>Financial</a:t>
                      </a:r>
                      <a:r>
                        <a:rPr lang="en-CA" sz="1400" baseline="0" dirty="0" smtClean="0"/>
                        <a:t> Services/ Insurance</a:t>
                      </a:r>
                      <a:endParaRPr lang="en-CA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5049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/>
                        <a:t>Travel, Leisure,</a:t>
                      </a:r>
                      <a:r>
                        <a:rPr lang="en-CA" sz="1400" baseline="0" dirty="0" smtClean="0"/>
                        <a:t> &amp; Accommodation</a:t>
                      </a:r>
                      <a:endParaRPr lang="en-CA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3189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ounded Rectangular Callout 17"/>
          <p:cNvSpPr/>
          <p:nvPr/>
        </p:nvSpPr>
        <p:spPr>
          <a:xfrm>
            <a:off x="5777628" y="1285087"/>
            <a:ext cx="2144733" cy="848106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Franchises</a:t>
            </a:r>
          </a:p>
          <a:p>
            <a:pPr algn="ctr"/>
            <a:r>
              <a:rPr lang="en-CA" sz="1600" dirty="0" smtClean="0"/>
              <a:t>2013: 9%</a:t>
            </a:r>
          </a:p>
          <a:p>
            <a:pPr algn="ctr"/>
            <a:r>
              <a:rPr lang="en-CA" sz="1600" dirty="0" smtClean="0"/>
              <a:t>2017: 11%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8162" y="6538833"/>
            <a:ext cx="9135838" cy="2923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CA" sz="1300" dirty="0" smtClean="0">
                <a:solidFill>
                  <a:srgbClr val="505150"/>
                </a:solidFill>
              </a:rPr>
              <a:t>Source: ATB Financial, Survey on Alberta SMEs, May 2017 </a:t>
            </a:r>
            <a:r>
              <a:rPr lang="en-CA" sz="1300" dirty="0">
                <a:solidFill>
                  <a:srgbClr val="505150"/>
                </a:solidFill>
              </a:rPr>
              <a:t>and December 2013</a:t>
            </a:r>
            <a:r>
              <a:rPr lang="en-CA" sz="1300" dirty="0" smtClean="0">
                <a:solidFill>
                  <a:srgbClr val="505150"/>
                </a:solidFill>
              </a:rPr>
              <a:t>, n = 300. * Results of 3% of less are not shown.</a:t>
            </a:r>
            <a:endParaRPr lang="en-CA" sz="1300" dirty="0">
              <a:solidFill>
                <a:srgbClr val="5051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5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434" y="675540"/>
            <a:ext cx="4131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005EB8"/>
                </a:solidFill>
                <a:latin typeface="Sentinel Black" pitchFamily="50" charset="0"/>
              </a:rPr>
              <a:t>Business Life Stage Phase</a:t>
            </a:r>
            <a:endParaRPr lang="en-CA" sz="2800" b="1" dirty="0">
              <a:solidFill>
                <a:srgbClr val="005EB8"/>
              </a:solidFill>
              <a:latin typeface="Sentinel Black" pitchFamily="50" charset="0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4121846185"/>
              </p:ext>
            </p:extLst>
          </p:nvPr>
        </p:nvGraphicFramePr>
        <p:xfrm>
          <a:off x="-396744" y="1538312"/>
          <a:ext cx="5309444" cy="4409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99592" y="5951613"/>
            <a:ext cx="6840759" cy="455964"/>
          </a:xfrm>
        </p:spPr>
        <p:txBody>
          <a:bodyPr anchor="ctr"/>
          <a:lstStyle/>
          <a:p>
            <a:r>
              <a:rPr lang="en-US" sz="1200" dirty="0"/>
              <a:t>ATB Business &amp; </a:t>
            </a:r>
            <a:r>
              <a:rPr lang="en-US" sz="1200" dirty="0" smtClean="0"/>
              <a:t>Agriculture</a:t>
            </a:r>
            <a:endParaRPr lang="en-US" sz="1200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483605303"/>
              </p:ext>
            </p:extLst>
          </p:nvPr>
        </p:nvGraphicFramePr>
        <p:xfrm>
          <a:off x="4838700" y="1385570"/>
          <a:ext cx="4305300" cy="436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32421" y="692574"/>
            <a:ext cx="5117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srgbClr val="005EB8"/>
                </a:solidFill>
                <a:latin typeface="Sentinel Black" pitchFamily="50" charset="0"/>
              </a:rPr>
              <a:t>Entrepreneur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62" y="6538833"/>
            <a:ext cx="9135838" cy="3077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505150"/>
                </a:solidFill>
                <a:latin typeface="+mn-lt"/>
              </a:rPr>
              <a:t>Source: ATB Financial, Survey on Alberta SMEs, May</a:t>
            </a:r>
            <a:r>
              <a:rPr lang="en-CA" sz="1400" dirty="0" smtClean="0">
                <a:solidFill>
                  <a:srgbClr val="505150"/>
                </a:solidFill>
              </a:rPr>
              <a:t> 2017 </a:t>
            </a:r>
            <a:r>
              <a:rPr lang="en-CA" sz="1400" dirty="0">
                <a:solidFill>
                  <a:srgbClr val="505150"/>
                </a:solidFill>
              </a:rPr>
              <a:t>and December 2013</a:t>
            </a:r>
            <a:r>
              <a:rPr lang="en-CA" sz="1400" dirty="0" smtClean="0">
                <a:solidFill>
                  <a:srgbClr val="505150"/>
                </a:solidFill>
                <a:latin typeface="+mn-lt"/>
              </a:rPr>
              <a:t>, n = 300.</a:t>
            </a:r>
            <a:endParaRPr lang="en-CA" sz="1400" dirty="0">
              <a:solidFill>
                <a:srgbClr val="5051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458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79662422"/>
              </p:ext>
            </p:extLst>
          </p:nvPr>
        </p:nvGraphicFramePr>
        <p:xfrm>
          <a:off x="4748568" y="1439188"/>
          <a:ext cx="3949118" cy="443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7714838" y="481846"/>
            <a:ext cx="1271828" cy="8771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>
              <a:buNone/>
            </a:pPr>
            <a:r>
              <a:rPr lang="en-CA" sz="1600" b="1" dirty="0" smtClean="0">
                <a:solidFill>
                  <a:schemeClr val="bg1"/>
                </a:solidFill>
              </a:rPr>
              <a:t>55+</a:t>
            </a:r>
          </a:p>
          <a:p>
            <a:pPr algn="ctr">
              <a:buNone/>
            </a:pPr>
            <a:r>
              <a:rPr lang="en-CA" sz="1600" dirty="0" smtClean="0">
                <a:solidFill>
                  <a:schemeClr val="bg1"/>
                </a:solidFill>
              </a:rPr>
              <a:t>2017: 38%</a:t>
            </a:r>
          </a:p>
          <a:p>
            <a:pPr algn="ctr">
              <a:buNone/>
            </a:pPr>
            <a:r>
              <a:rPr lang="en-CA" sz="1600" dirty="0" smtClean="0">
                <a:solidFill>
                  <a:schemeClr val="bg1"/>
                </a:solidFill>
              </a:rPr>
              <a:t>2013: 39%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03648" y="501078"/>
            <a:ext cx="2761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005EB8"/>
                </a:solidFill>
                <a:latin typeface="Sentinel Black" pitchFamily="50" charset="0"/>
              </a:rPr>
              <a:t>Title/ Role</a:t>
            </a:r>
            <a:endParaRPr lang="en-CA" sz="2800" b="1" dirty="0">
              <a:solidFill>
                <a:srgbClr val="005EB8"/>
              </a:solidFill>
              <a:latin typeface="Sentinel Black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88351" y="482773"/>
            <a:ext cx="205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005EB8"/>
                </a:solidFill>
                <a:latin typeface="Sentinel Black" pitchFamily="50" charset="0"/>
              </a:rPr>
              <a:t>Age</a:t>
            </a:r>
            <a:endParaRPr lang="en-CA" sz="2800" b="1" dirty="0">
              <a:solidFill>
                <a:srgbClr val="005EB8"/>
              </a:solidFill>
              <a:latin typeface="Sentinel Black" pitchFamily="50" charset="0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99592" y="5951613"/>
            <a:ext cx="6840759" cy="455964"/>
          </a:xfrm>
        </p:spPr>
        <p:txBody>
          <a:bodyPr anchor="ctr"/>
          <a:lstStyle/>
          <a:p>
            <a:r>
              <a:rPr lang="en-US" sz="1200" dirty="0"/>
              <a:t>ATB Business &amp; </a:t>
            </a:r>
            <a:r>
              <a:rPr lang="en-US" sz="1200" dirty="0" smtClean="0"/>
              <a:t>Agriculture</a:t>
            </a:r>
            <a:endParaRPr lang="en-US" sz="1200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338298891"/>
              </p:ext>
            </p:extLst>
          </p:nvPr>
        </p:nvGraphicFramePr>
        <p:xfrm>
          <a:off x="9025" y="1166944"/>
          <a:ext cx="5309444" cy="4784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162" y="6538833"/>
            <a:ext cx="9135838" cy="2923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CA" sz="1300" dirty="0" smtClean="0">
                <a:solidFill>
                  <a:srgbClr val="505150"/>
                </a:solidFill>
              </a:rPr>
              <a:t>Source: ATB Financial, Survey on Alberta SMEs, May 2017 </a:t>
            </a:r>
            <a:r>
              <a:rPr lang="en-CA" sz="1300" dirty="0">
                <a:solidFill>
                  <a:srgbClr val="505150"/>
                </a:solidFill>
              </a:rPr>
              <a:t>and December 2013</a:t>
            </a:r>
            <a:r>
              <a:rPr lang="en-CA" sz="1300" dirty="0" smtClean="0">
                <a:solidFill>
                  <a:srgbClr val="505150"/>
                </a:solidFill>
              </a:rPr>
              <a:t>, n = 300. * Results of 3% or less are not shown.</a:t>
            </a:r>
            <a:endParaRPr lang="en-CA" sz="1300" dirty="0">
              <a:solidFill>
                <a:srgbClr val="5051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7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274289277"/>
              </p:ext>
            </p:extLst>
          </p:nvPr>
        </p:nvGraphicFramePr>
        <p:xfrm>
          <a:off x="4838700" y="1628799"/>
          <a:ext cx="4305300" cy="3870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4368841"/>
              </p:ext>
            </p:extLst>
          </p:nvPr>
        </p:nvGraphicFramePr>
        <p:xfrm>
          <a:off x="103412" y="1844823"/>
          <a:ext cx="4735288" cy="3966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2214" y="678249"/>
            <a:ext cx="5117858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005EB8"/>
                </a:solidFill>
                <a:latin typeface="Sentinel Black" pitchFamily="50" charset="0"/>
              </a:rPr>
              <a:t>Role in Financial Decisions</a:t>
            </a:r>
            <a:endParaRPr lang="en-CA" sz="2800" b="1" dirty="0">
              <a:solidFill>
                <a:srgbClr val="005EB8"/>
              </a:solidFill>
              <a:latin typeface="Sentinel Black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678249"/>
            <a:ext cx="205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005EB8"/>
                </a:solidFill>
                <a:latin typeface="Sentinel Black" pitchFamily="50" charset="0"/>
              </a:rPr>
              <a:t>Gender</a:t>
            </a:r>
            <a:endParaRPr lang="en-CA" sz="2800" b="1" dirty="0">
              <a:solidFill>
                <a:srgbClr val="005EB8"/>
              </a:solidFill>
              <a:latin typeface="Sentinel Black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62" y="6538833"/>
            <a:ext cx="9135838" cy="3077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505150"/>
                </a:solidFill>
                <a:latin typeface="+mn-lt"/>
              </a:rPr>
              <a:t>Source: ATB Financial, Survey on Alberta SMEs, May</a:t>
            </a:r>
            <a:r>
              <a:rPr lang="en-CA" sz="1400" dirty="0" smtClean="0">
                <a:solidFill>
                  <a:srgbClr val="505150"/>
                </a:solidFill>
              </a:rPr>
              <a:t> 2017 </a:t>
            </a:r>
            <a:r>
              <a:rPr lang="en-CA" sz="1400" dirty="0">
                <a:solidFill>
                  <a:srgbClr val="505150"/>
                </a:solidFill>
              </a:rPr>
              <a:t>and December 2013</a:t>
            </a:r>
            <a:r>
              <a:rPr lang="en-CA" sz="1400" dirty="0" smtClean="0">
                <a:solidFill>
                  <a:srgbClr val="505150"/>
                </a:solidFill>
                <a:latin typeface="+mn-lt"/>
              </a:rPr>
              <a:t>, n = 300.</a:t>
            </a:r>
            <a:endParaRPr lang="en-CA" sz="1400" dirty="0">
              <a:solidFill>
                <a:srgbClr val="5051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270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0280" y="836712"/>
            <a:ext cx="8193319" cy="792088"/>
          </a:xfrm>
        </p:spPr>
        <p:txBody>
          <a:bodyPr/>
          <a:lstStyle/>
          <a:p>
            <a:r>
              <a:rPr lang="en-CA" sz="2400" dirty="0"/>
              <a:t>Research Objectives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0280" y="1628800"/>
            <a:ext cx="8193320" cy="410445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600" dirty="0"/>
          </a:p>
          <a:p>
            <a:r>
              <a:rPr lang="en-US" sz="1600" dirty="0"/>
              <a:t>Measure business owners and managers’ perceptions of what the business climate will be like six months from now;</a:t>
            </a:r>
          </a:p>
          <a:p>
            <a:r>
              <a:rPr lang="en-CA" sz="1600" dirty="0" smtClean="0"/>
              <a:t>Understand SMEs’ perceptions on the influence technology has had on their business and industry, </a:t>
            </a:r>
            <a:r>
              <a:rPr lang="en-CA" sz="1600" dirty="0"/>
              <a:t>the amount of capital and time, and the types of technology </a:t>
            </a:r>
            <a:r>
              <a:rPr lang="en-CA" sz="1600" dirty="0" smtClean="0"/>
              <a:t>they plan to invest in, how they have been innovative, and their awareness and usage of innovation funding programs; and, </a:t>
            </a:r>
            <a:endParaRPr lang="en-CA" sz="1600" dirty="0"/>
          </a:p>
          <a:p>
            <a:r>
              <a:rPr lang="en-US" sz="1600" dirty="0" smtClean="0"/>
              <a:t>Profile </a:t>
            </a:r>
            <a:r>
              <a:rPr lang="en-US" sz="1600" dirty="0"/>
              <a:t>the firmographics as well as respondent demographics for small- to medium-sized businesses in Alberta. </a:t>
            </a:r>
          </a:p>
          <a:p>
            <a:endParaRPr lang="en-CA" sz="16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15086" y="5951613"/>
            <a:ext cx="6925265" cy="455964"/>
          </a:xfrm>
        </p:spPr>
        <p:txBody>
          <a:bodyPr anchor="ctr"/>
          <a:lstStyle/>
          <a:p>
            <a:r>
              <a:rPr lang="en-US" sz="1200" dirty="0" smtClean="0"/>
              <a:t>ATB Business &amp; Agriculture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1644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etc-mysitemyway.s3.amazonaws.com/icons/legacy-previews/icons/black-paint-splatter-icons-alphanumeric/069159-black-paint-splatter-icon-alphanumeric-question-mark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5112" y="3465004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863588" y="3573016"/>
            <a:ext cx="3240360" cy="86409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Sentinel Book"/>
                <a:ea typeface="+mn-ea"/>
                <a:cs typeface="Sentinel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FFFFFF"/>
                </a:solidFill>
                <a:latin typeface="Sentinel Book"/>
                <a:ea typeface="+mn-ea"/>
                <a:cs typeface="Sentinel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Sentinel Book"/>
                <a:ea typeface="+mn-ea"/>
                <a:cs typeface="Sentinel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FFFFFF"/>
                </a:solidFill>
                <a:latin typeface="Sentinel Book"/>
                <a:ea typeface="+mn-ea"/>
                <a:cs typeface="Sentinel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Sentinel Book"/>
                <a:ea typeface="+mn-ea"/>
                <a:cs typeface="Sentinel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400" dirty="0"/>
              <a:t>Judy Duncan</a:t>
            </a:r>
          </a:p>
          <a:p>
            <a:pPr marL="0" indent="0">
              <a:buNone/>
            </a:pPr>
            <a:r>
              <a:rPr lang="en-CA" sz="1400" dirty="0"/>
              <a:t>Managing Director </a:t>
            </a:r>
            <a:r>
              <a:rPr lang="en-CA" sz="1400" dirty="0" smtClean="0"/>
              <a:t>Marketing</a:t>
            </a:r>
            <a:endParaRPr lang="en-CA" sz="1400" dirty="0"/>
          </a:p>
          <a:p>
            <a:pPr marL="0" indent="0">
              <a:buNone/>
            </a:pPr>
            <a:r>
              <a:rPr lang="en-CA" sz="1400" dirty="0" err="1" smtClean="0"/>
              <a:t>B&amp;Ag</a:t>
            </a:r>
            <a:r>
              <a:rPr lang="en-CA" sz="1400" dirty="0" smtClean="0"/>
              <a:t> Marketing</a:t>
            </a:r>
            <a:endParaRPr lang="en-CA" sz="1400" dirty="0"/>
          </a:p>
          <a:p>
            <a:pPr marL="0" indent="0">
              <a:buNone/>
            </a:pPr>
            <a:r>
              <a:rPr lang="en-CA" sz="1400" dirty="0"/>
              <a:t>(403) 974-6884</a:t>
            </a:r>
          </a:p>
          <a:p>
            <a:pPr marL="0" indent="0">
              <a:buNone/>
            </a:pPr>
            <a:r>
              <a:rPr lang="en-CA" sz="1400" dirty="0"/>
              <a:t>JDuncan@atb.com</a:t>
            </a:r>
            <a:endParaRPr lang="en-US" sz="1400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64088" y="3573016"/>
            <a:ext cx="3240360" cy="86409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Sentinel Book"/>
                <a:ea typeface="+mn-ea"/>
                <a:cs typeface="Sentinel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FFFFFF"/>
                </a:solidFill>
                <a:latin typeface="Sentinel Book"/>
                <a:ea typeface="+mn-ea"/>
                <a:cs typeface="Sentinel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Sentinel Book"/>
                <a:ea typeface="+mn-ea"/>
                <a:cs typeface="Sentinel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FFFFFF"/>
                </a:solidFill>
                <a:latin typeface="Sentinel Book"/>
                <a:ea typeface="+mn-ea"/>
                <a:cs typeface="Sentinel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Sentinel Book"/>
                <a:ea typeface="+mn-ea"/>
                <a:cs typeface="Sentinel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400" dirty="0"/>
              <a:t>Cody Tousignant</a:t>
            </a:r>
          </a:p>
          <a:p>
            <a:pPr marL="0" indent="0">
              <a:buNone/>
            </a:pPr>
            <a:r>
              <a:rPr lang="en-CA" sz="1400" dirty="0"/>
              <a:t>Senior Research Manager</a:t>
            </a:r>
          </a:p>
          <a:p>
            <a:pPr marL="0" indent="0">
              <a:buNone/>
            </a:pPr>
            <a:r>
              <a:rPr lang="en-CA" sz="1400" dirty="0" smtClean="0"/>
              <a:t>The Listening Post</a:t>
            </a:r>
            <a:endParaRPr lang="en-CA" sz="1400" dirty="0"/>
          </a:p>
          <a:p>
            <a:pPr marL="0" indent="0">
              <a:buNone/>
            </a:pPr>
            <a:r>
              <a:rPr lang="en-CA" sz="1400" dirty="0"/>
              <a:t>(403) </a:t>
            </a:r>
            <a:r>
              <a:rPr lang="en-CA" sz="1400" dirty="0" smtClean="0"/>
              <a:t>305-1073</a:t>
            </a:r>
            <a:endParaRPr lang="en-CA" sz="1400" dirty="0"/>
          </a:p>
          <a:p>
            <a:pPr marL="0" indent="0">
              <a:buNone/>
            </a:pPr>
            <a:r>
              <a:rPr lang="en-CA" sz="1400" dirty="0"/>
              <a:t>CTousignant@atb.com</a:t>
            </a:r>
          </a:p>
        </p:txBody>
      </p:sp>
    </p:spTree>
    <p:extLst>
      <p:ext uri="{BB962C8B-B14F-4D97-AF65-F5344CB8AC3E}">
        <p14:creationId xmlns:p14="http://schemas.microsoft.com/office/powerpoint/2010/main" val="431375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0280" y="836712"/>
            <a:ext cx="8193319" cy="792088"/>
          </a:xfrm>
        </p:spPr>
        <p:txBody>
          <a:bodyPr/>
          <a:lstStyle/>
          <a:p>
            <a:r>
              <a:rPr lang="en-CA" sz="2400" dirty="0"/>
              <a:t>Methodology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15086" y="5951613"/>
            <a:ext cx="6925265" cy="455964"/>
          </a:xfrm>
        </p:spPr>
        <p:txBody>
          <a:bodyPr anchor="ctr"/>
          <a:lstStyle/>
          <a:p>
            <a:r>
              <a:rPr lang="en-US" sz="1200" dirty="0"/>
              <a:t>ATB Business &amp; Agriculture</a:t>
            </a:r>
          </a:p>
        </p:txBody>
      </p:sp>
      <p:pic>
        <p:nvPicPr>
          <p:cNvPr id="7" name="Picture 1" descr="C:\Users\E29356\AppData\Local\Microsoft\Windows\Temporary Internet Files\Content.IE5\IATG478T\MP90040541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1598" y="2612535"/>
            <a:ext cx="1905164" cy="1787183"/>
          </a:xfrm>
          <a:prstGeom prst="rect">
            <a:avLst/>
          </a:prstGeom>
          <a:noFill/>
        </p:spPr>
      </p:pic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455500" y="1689100"/>
            <a:ext cx="2757600" cy="4060784"/>
          </a:xfrm>
          <a:prstGeom prst="round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Qualifying Businesses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&lt;500 employees,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&lt;$20 million annual revenues,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must be financial decision makers or influencers</a:t>
            </a:r>
          </a:p>
          <a:p>
            <a:pPr algn="ctr">
              <a:buFont typeface="Arial" pitchFamily="34" charset="0"/>
              <a:buChar char="•"/>
            </a:pPr>
            <a:r>
              <a:rPr lang="en-CA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Excluded agriculture, government, financial institutions, media, market research, PR, advertising  and communications sectors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6108700" y="1689100"/>
            <a:ext cx="2780119" cy="4060784"/>
          </a:xfrm>
          <a:prstGeom prst="round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44000" indent="-144000" algn="ctr">
              <a:spcBef>
                <a:spcPct val="20000"/>
              </a:spcBef>
            </a:pPr>
            <a:r>
              <a:rPr lang="en-CA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Field dates:</a:t>
            </a:r>
          </a:p>
          <a:p>
            <a:pPr marL="144000" indent="-144000" algn="ctr">
              <a:spcBef>
                <a:spcPct val="20000"/>
              </a:spcBef>
            </a:pP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May 15 – 26, 2017</a:t>
            </a:r>
          </a:p>
          <a:p>
            <a:pPr marL="144000" marR="0" lvl="0" indent="-1440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</a:rPr>
              <a:t>Telephone with</a:t>
            </a:r>
            <a:r>
              <a:rPr kumimoji="0" lang="en-CA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</a:rPr>
              <a:t> online option</a:t>
            </a:r>
            <a:endParaRPr kumimoji="0" lang="en-CA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</a:endParaRPr>
          </a:p>
          <a:p>
            <a:pPr marL="144000" marR="0" lvl="0" indent="-1440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Approximately 14,000 businesses contacts made and 300 completed the survey</a:t>
            </a:r>
          </a:p>
          <a:p>
            <a:pPr marL="144000" marR="0" lvl="0" indent="-1440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</a:rPr>
              <a:t>Margin of error is +/- 5.8%</a:t>
            </a:r>
          </a:p>
        </p:txBody>
      </p:sp>
      <p:sp>
        <p:nvSpPr>
          <p:cNvPr id="12" name="Content Placeholder 4"/>
          <p:cNvSpPr txBox="1">
            <a:spLocks/>
          </p:cNvSpPr>
          <p:nvPr/>
        </p:nvSpPr>
        <p:spPr bwMode="auto">
          <a:xfrm>
            <a:off x="3441598" y="1604527"/>
            <a:ext cx="2265528" cy="1008008"/>
          </a:xfrm>
          <a:prstGeom prst="round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44000" marR="0" lvl="0" indent="-1440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C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Alberta SMEs</a:t>
            </a:r>
          </a:p>
        </p:txBody>
      </p:sp>
    </p:spTree>
    <p:extLst>
      <p:ext uri="{BB962C8B-B14F-4D97-AF65-F5344CB8AC3E}">
        <p14:creationId xmlns:p14="http://schemas.microsoft.com/office/powerpoint/2010/main" val="281531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0280" y="265529"/>
            <a:ext cx="8193319" cy="792088"/>
          </a:xfrm>
        </p:spPr>
        <p:txBody>
          <a:bodyPr/>
          <a:lstStyle/>
          <a:p>
            <a:r>
              <a:rPr lang="en-CA" sz="2400" dirty="0"/>
              <a:t>Key Insights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15086" y="5951613"/>
            <a:ext cx="6925265" cy="455964"/>
          </a:xfrm>
        </p:spPr>
        <p:txBody>
          <a:bodyPr anchor="ctr"/>
          <a:lstStyle/>
          <a:p>
            <a:r>
              <a:rPr lang="en-US" sz="1200" dirty="0"/>
              <a:t>ATB Business &amp; Agriculture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450" y="1218314"/>
            <a:ext cx="9096549" cy="914400"/>
            <a:chOff x="47450" y="1646704"/>
            <a:chExt cx="9096549" cy="914400"/>
          </a:xfrm>
        </p:grpSpPr>
        <p:sp>
          <p:nvSpPr>
            <p:cNvPr id="8" name="Rectangle 7"/>
            <p:cNvSpPr/>
            <p:nvPr/>
          </p:nvSpPr>
          <p:spPr>
            <a:xfrm>
              <a:off x="1847693" y="1766938"/>
              <a:ext cx="7296306" cy="57366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" numCol="1" spcCol="1270" anchor="ctr" anchorCtr="0">
              <a:noAutofit/>
            </a:bodyPr>
            <a:lstStyle/>
            <a:p>
              <a:r>
                <a:rPr lang="en-CA" sz="2000" dirty="0" smtClean="0">
                  <a:solidFill>
                    <a:schemeClr val="tx1"/>
                  </a:solidFill>
                  <a:latin typeface="Sentinel Book" pitchFamily="50" charset="0"/>
                </a:rPr>
                <a:t>Although Alberta SMEs’ optimism declined </a:t>
              </a:r>
              <a:r>
                <a:rPr lang="en-CA" sz="2000" dirty="0">
                  <a:solidFill>
                    <a:schemeClr val="tx1"/>
                  </a:solidFill>
                  <a:latin typeface="Sentinel Book" pitchFamily="50" charset="0"/>
                </a:rPr>
                <a:t>slightly </a:t>
              </a:r>
              <a:r>
                <a:rPr lang="en-CA" sz="2000" dirty="0" smtClean="0">
                  <a:solidFill>
                    <a:schemeClr val="tx1"/>
                  </a:solidFill>
                  <a:latin typeface="Sentinel Book" pitchFamily="50" charset="0"/>
                </a:rPr>
                <a:t>since </a:t>
              </a:r>
              <a:r>
                <a:rPr lang="en-CA" sz="2000" dirty="0">
                  <a:solidFill>
                    <a:schemeClr val="tx1"/>
                  </a:solidFill>
                  <a:latin typeface="Sentinel Book" pitchFamily="50" charset="0"/>
                </a:rPr>
                <a:t>Q1, </a:t>
              </a:r>
              <a:r>
                <a:rPr lang="en-CA" sz="2000" dirty="0" smtClean="0">
                  <a:solidFill>
                    <a:schemeClr val="tx1"/>
                  </a:solidFill>
                  <a:latin typeface="Sentinel Book" pitchFamily="50" charset="0"/>
                </a:rPr>
                <a:t>they remain optimistic. Energy </a:t>
              </a:r>
              <a:r>
                <a:rPr lang="en-CA" sz="2000" dirty="0">
                  <a:solidFill>
                    <a:schemeClr val="tx1"/>
                  </a:solidFill>
                  <a:latin typeface="Sentinel Book" pitchFamily="50" charset="0"/>
                </a:rPr>
                <a:t>and Retail industry SMEs </a:t>
              </a:r>
              <a:r>
                <a:rPr lang="en-CA" sz="2000" dirty="0" smtClean="0">
                  <a:solidFill>
                    <a:schemeClr val="tx1"/>
                  </a:solidFill>
                  <a:latin typeface="Sentinel Book" pitchFamily="50" charset="0"/>
                </a:rPr>
                <a:t>were especially optimistic in Q1.</a:t>
              </a:r>
              <a:endParaRPr lang="en-CA" sz="2000" dirty="0">
                <a:solidFill>
                  <a:schemeClr val="tx1"/>
                </a:solidFill>
                <a:latin typeface="Sentinel Book" pitchFamily="50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7450" y="1646704"/>
              <a:ext cx="1616674" cy="914400"/>
              <a:chOff x="47450" y="1646704"/>
              <a:chExt cx="1616674" cy="9144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47450" y="2108137"/>
                <a:ext cx="685800" cy="0"/>
              </a:xfrm>
              <a:prstGeom prst="line">
                <a:avLst/>
              </a:prstGeom>
              <a:ln w="57150" cap="rnd" cmpd="sng">
                <a:solidFill>
                  <a:srgbClr val="404040"/>
                </a:solidFill>
                <a:prstDash val="sysDot"/>
                <a:round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>
                <a:spLocks noChangeAspect="1"/>
              </p:cNvSpPr>
              <p:nvPr/>
            </p:nvSpPr>
            <p:spPr>
              <a:xfrm>
                <a:off x="705176" y="1646704"/>
                <a:ext cx="914400" cy="914400"/>
              </a:xfrm>
              <a:prstGeom prst="ellipse">
                <a:avLst/>
              </a:prstGeom>
              <a:solidFill>
                <a:srgbClr val="E36F1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73524" y="1703854"/>
                <a:ext cx="990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 smtClean="0">
                    <a:solidFill>
                      <a:srgbClr val="FFFFFF"/>
                    </a:solidFill>
                    <a:latin typeface="Franklin Gothic Medium"/>
                    <a:cs typeface="Franklin Gothic Medium"/>
                  </a:rPr>
                  <a:t>1</a:t>
                </a:r>
                <a:endParaRPr lang="en-US" sz="4800" dirty="0">
                  <a:solidFill>
                    <a:srgbClr val="FFFFFF"/>
                  </a:solidFill>
                  <a:latin typeface="Franklin Gothic Medium"/>
                  <a:cs typeface="Franklin Gothic Medium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52036" y="2393563"/>
            <a:ext cx="9091964" cy="914400"/>
            <a:chOff x="52036" y="3125672"/>
            <a:chExt cx="9091964" cy="914400"/>
          </a:xfrm>
        </p:grpSpPr>
        <p:sp>
          <p:nvSpPr>
            <p:cNvPr id="9" name="Rectangle 8"/>
            <p:cNvSpPr/>
            <p:nvPr/>
          </p:nvSpPr>
          <p:spPr>
            <a:xfrm>
              <a:off x="1847693" y="3300432"/>
              <a:ext cx="7296307" cy="57366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" numCol="1" spcCol="1270" anchor="ctr" anchorCtr="0">
              <a:noAutofit/>
            </a:bodyPr>
            <a:lstStyle/>
            <a:p>
              <a:r>
                <a:rPr lang="en-CA" sz="2000" dirty="0">
                  <a:solidFill>
                    <a:schemeClr val="tx1"/>
                  </a:solidFill>
                  <a:latin typeface="Sentinel Book" pitchFamily="50" charset="0"/>
                </a:rPr>
                <a:t>The vast majority </a:t>
              </a:r>
              <a:r>
                <a:rPr lang="en-CA" sz="2000" dirty="0" smtClean="0">
                  <a:solidFill>
                    <a:schemeClr val="tx1"/>
                  </a:solidFill>
                  <a:latin typeface="Sentinel Book" pitchFamily="50" charset="0"/>
                </a:rPr>
                <a:t>of </a:t>
              </a:r>
              <a:r>
                <a:rPr lang="en-CA" sz="2000" dirty="0">
                  <a:solidFill>
                    <a:schemeClr val="tx1"/>
                  </a:solidFill>
                  <a:latin typeface="Sentinel Book" pitchFamily="50" charset="0"/>
                </a:rPr>
                <a:t>SMEs </a:t>
              </a:r>
              <a:r>
                <a:rPr lang="en-CA" sz="2000" dirty="0" smtClean="0">
                  <a:solidFill>
                    <a:schemeClr val="tx1"/>
                  </a:solidFill>
                  <a:latin typeface="Sentinel Book" pitchFamily="50" charset="0"/>
                </a:rPr>
                <a:t>see </a:t>
              </a:r>
              <a:r>
                <a:rPr lang="en-CA" sz="2000" dirty="0">
                  <a:solidFill>
                    <a:schemeClr val="tx1"/>
                  </a:solidFill>
                  <a:latin typeface="Sentinel Book" pitchFamily="50" charset="0"/>
                </a:rPr>
                <a:t>technology </a:t>
              </a:r>
              <a:r>
                <a:rPr lang="en-CA" sz="2000" dirty="0" smtClean="0">
                  <a:solidFill>
                    <a:schemeClr val="tx1"/>
                  </a:solidFill>
                  <a:latin typeface="Sentinel Book" pitchFamily="50" charset="0"/>
                </a:rPr>
                <a:t>as having a </a:t>
              </a:r>
              <a:r>
                <a:rPr lang="en-CA" sz="2000" dirty="0">
                  <a:solidFill>
                    <a:schemeClr val="tx1"/>
                  </a:solidFill>
                  <a:latin typeface="Sentinel Book" pitchFamily="50" charset="0"/>
                </a:rPr>
                <a:t>positive impact on their </a:t>
              </a:r>
              <a:r>
                <a:rPr lang="en-CA" sz="2000" dirty="0" smtClean="0">
                  <a:solidFill>
                    <a:schemeClr val="tx1"/>
                  </a:solidFill>
                  <a:latin typeface="Sentinel Book" pitchFamily="50" charset="0"/>
                </a:rPr>
                <a:t>business. </a:t>
              </a:r>
              <a:r>
                <a:rPr lang="en-CA" sz="2000" dirty="0">
                  <a:solidFill>
                    <a:schemeClr val="tx1"/>
                  </a:solidFill>
                  <a:latin typeface="Sentinel Book" pitchFamily="50" charset="0"/>
                </a:rPr>
                <a:t>Many </a:t>
              </a:r>
              <a:r>
                <a:rPr lang="en-CA" sz="2000" dirty="0" smtClean="0">
                  <a:solidFill>
                    <a:schemeClr val="tx1"/>
                  </a:solidFill>
                  <a:latin typeface="Sentinel Book" pitchFamily="50" charset="0"/>
                </a:rPr>
                <a:t>describe how technology has increased the </a:t>
              </a:r>
              <a:r>
                <a:rPr lang="en-CA" sz="2000" dirty="0">
                  <a:solidFill>
                    <a:schemeClr val="tx1"/>
                  </a:solidFill>
                  <a:latin typeface="Sentinel Book" pitchFamily="50" charset="0"/>
                </a:rPr>
                <a:t>efficiency and </a:t>
              </a:r>
              <a:r>
                <a:rPr lang="en-CA" sz="2000" dirty="0" smtClean="0">
                  <a:solidFill>
                    <a:schemeClr val="tx1"/>
                  </a:solidFill>
                  <a:latin typeface="Sentinel Book" pitchFamily="50" charset="0"/>
                </a:rPr>
                <a:t>productivity of their operations.</a:t>
              </a:r>
              <a:endParaRPr lang="en-CA" sz="2000" dirty="0">
                <a:solidFill>
                  <a:schemeClr val="tx1"/>
                </a:solidFill>
                <a:latin typeface="Sentinel Book" pitchFamily="50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2036" y="3125672"/>
              <a:ext cx="1629703" cy="914400"/>
              <a:chOff x="52036" y="3125672"/>
              <a:chExt cx="1629703" cy="9144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52036" y="3582872"/>
                <a:ext cx="685800" cy="0"/>
              </a:xfrm>
              <a:prstGeom prst="line">
                <a:avLst/>
              </a:prstGeom>
              <a:ln w="57150" cap="rnd" cmpd="sng">
                <a:solidFill>
                  <a:srgbClr val="404040"/>
                </a:solidFill>
                <a:prstDash val="sysDot"/>
                <a:round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>
                <a:spLocks noChangeAspect="1"/>
              </p:cNvSpPr>
              <p:nvPr/>
            </p:nvSpPr>
            <p:spPr>
              <a:xfrm>
                <a:off x="739091" y="3125672"/>
                <a:ext cx="914400" cy="914400"/>
              </a:xfrm>
              <a:prstGeom prst="ellipse">
                <a:avLst/>
              </a:prstGeom>
              <a:solidFill>
                <a:srgbClr val="71AAD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91139" y="3139134"/>
                <a:ext cx="990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 smtClean="0">
                    <a:solidFill>
                      <a:srgbClr val="FFFFFF"/>
                    </a:solidFill>
                    <a:latin typeface="Franklin Gothic Medium"/>
                    <a:cs typeface="Franklin Gothic Medium"/>
                  </a:rPr>
                  <a:t>2</a:t>
                </a:r>
                <a:endParaRPr lang="en-US" sz="4800" dirty="0">
                  <a:solidFill>
                    <a:srgbClr val="FFFFFF"/>
                  </a:solidFill>
                  <a:latin typeface="Franklin Gothic Medium"/>
                  <a:cs typeface="Franklin Gothic Medium"/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52036" y="3644702"/>
            <a:ext cx="9091963" cy="914400"/>
            <a:chOff x="52036" y="4653945"/>
            <a:chExt cx="9091963" cy="914400"/>
          </a:xfrm>
        </p:grpSpPr>
        <p:sp>
          <p:nvSpPr>
            <p:cNvPr id="12" name="Rectangle 11"/>
            <p:cNvSpPr/>
            <p:nvPr/>
          </p:nvSpPr>
          <p:spPr>
            <a:xfrm>
              <a:off x="1847693" y="4824313"/>
              <a:ext cx="7296306" cy="57366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" numCol="1" spcCol="1270" anchor="ctr" anchorCtr="0">
              <a:noAutofit/>
            </a:bodyPr>
            <a:lstStyle/>
            <a:p>
              <a:r>
                <a:rPr lang="en-CA" sz="2000" dirty="0" smtClean="0">
                  <a:solidFill>
                    <a:schemeClr val="tx1"/>
                  </a:solidFill>
                  <a:latin typeface="Sentinel Book" pitchFamily="50" charset="0"/>
                </a:rPr>
                <a:t>Technology </a:t>
              </a:r>
              <a:r>
                <a:rPr lang="en-CA" sz="2000" dirty="0">
                  <a:solidFill>
                    <a:schemeClr val="tx1"/>
                  </a:solidFill>
                  <a:latin typeface="Sentinel Book" pitchFamily="50" charset="0"/>
                </a:rPr>
                <a:t>investment </a:t>
              </a:r>
              <a:r>
                <a:rPr lang="en-CA" sz="2000" dirty="0" smtClean="0">
                  <a:solidFill>
                    <a:schemeClr val="tx1"/>
                  </a:solidFill>
                  <a:latin typeface="Sentinel Book" pitchFamily="50" charset="0"/>
                </a:rPr>
                <a:t>intention levels are </a:t>
              </a:r>
              <a:r>
                <a:rPr lang="en-CA" sz="2000" dirty="0">
                  <a:solidFill>
                    <a:schemeClr val="tx1"/>
                  </a:solidFill>
                  <a:latin typeface="Sentinel Book" pitchFamily="50" charset="0"/>
                </a:rPr>
                <a:t>similar to 2013. However, the proportion of SMEs who </a:t>
              </a:r>
              <a:r>
                <a:rPr lang="en-CA" sz="2000" dirty="0" smtClean="0">
                  <a:solidFill>
                    <a:schemeClr val="tx1"/>
                  </a:solidFill>
                  <a:latin typeface="Sentinel Book" pitchFamily="50" charset="0"/>
                </a:rPr>
                <a:t>currently invest </a:t>
              </a:r>
              <a:r>
                <a:rPr lang="en-CA" sz="2000" dirty="0">
                  <a:solidFill>
                    <a:schemeClr val="tx1"/>
                  </a:solidFill>
                  <a:latin typeface="Sentinel Book" pitchFamily="50" charset="0"/>
                </a:rPr>
                <a:t>the </a:t>
              </a:r>
              <a:r>
                <a:rPr lang="en-CA" sz="2000" dirty="0" smtClean="0">
                  <a:solidFill>
                    <a:schemeClr val="tx1"/>
                  </a:solidFill>
                  <a:latin typeface="Sentinel Book" pitchFamily="50" charset="0"/>
                </a:rPr>
                <a:t>same </a:t>
              </a:r>
              <a:r>
                <a:rPr lang="en-CA" sz="2000" dirty="0">
                  <a:solidFill>
                    <a:schemeClr val="tx1"/>
                  </a:solidFill>
                  <a:latin typeface="Sentinel Book" pitchFamily="50" charset="0"/>
                </a:rPr>
                <a:t>or less time in </a:t>
              </a:r>
              <a:r>
                <a:rPr lang="en-CA" sz="2000" dirty="0" smtClean="0">
                  <a:solidFill>
                    <a:schemeClr val="tx1"/>
                  </a:solidFill>
                  <a:latin typeface="Sentinel Book" pitchFamily="50" charset="0"/>
                </a:rPr>
                <a:t>technology projects versus last year </a:t>
              </a:r>
              <a:r>
                <a:rPr lang="en-CA" sz="2000" dirty="0">
                  <a:solidFill>
                    <a:schemeClr val="tx1"/>
                  </a:solidFill>
                  <a:latin typeface="Sentinel Book" pitchFamily="50" charset="0"/>
                </a:rPr>
                <a:t>has increased versus </a:t>
              </a:r>
              <a:r>
                <a:rPr lang="en-CA" sz="2000" dirty="0" smtClean="0">
                  <a:solidFill>
                    <a:schemeClr val="tx1"/>
                  </a:solidFill>
                  <a:latin typeface="Sentinel Book" pitchFamily="50" charset="0"/>
                </a:rPr>
                <a:t>2013, suggesting adoption has become more efficient.</a:t>
              </a:r>
              <a:endParaRPr lang="en-CA" sz="2000" dirty="0">
                <a:solidFill>
                  <a:schemeClr val="tx1"/>
                </a:solidFill>
                <a:latin typeface="Sentinel Book" pitchFamily="50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2036" y="4653945"/>
              <a:ext cx="1619365" cy="914400"/>
              <a:chOff x="52036" y="4653945"/>
              <a:chExt cx="1619365" cy="914400"/>
            </a:xfrm>
          </p:grpSpPr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720974" y="4653945"/>
                <a:ext cx="914400" cy="914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52036" y="5111145"/>
                <a:ext cx="685800" cy="0"/>
              </a:xfrm>
              <a:prstGeom prst="line">
                <a:avLst/>
              </a:prstGeom>
              <a:ln w="57150" cap="rnd" cmpd="sng">
                <a:solidFill>
                  <a:srgbClr val="404040"/>
                </a:solidFill>
                <a:prstDash val="sysDot"/>
                <a:round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680801" y="4695646"/>
                <a:ext cx="990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 smtClean="0">
                    <a:solidFill>
                      <a:srgbClr val="FFFFFF"/>
                    </a:solidFill>
                    <a:latin typeface="Franklin Gothic Medium"/>
                    <a:cs typeface="Franklin Gothic Medium"/>
                  </a:rPr>
                  <a:t>3</a:t>
                </a:r>
                <a:endParaRPr lang="en-US" sz="4800" dirty="0">
                  <a:solidFill>
                    <a:srgbClr val="FFFFFF"/>
                  </a:solidFill>
                  <a:latin typeface="Franklin Gothic Medium"/>
                  <a:cs typeface="Franklin Gothic Medium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52037" y="4913012"/>
            <a:ext cx="9091963" cy="914400"/>
            <a:chOff x="52036" y="4653945"/>
            <a:chExt cx="9091963" cy="914400"/>
          </a:xfrm>
        </p:grpSpPr>
        <p:sp>
          <p:nvSpPr>
            <p:cNvPr id="26" name="Rectangle 25"/>
            <p:cNvSpPr/>
            <p:nvPr/>
          </p:nvSpPr>
          <p:spPr>
            <a:xfrm>
              <a:off x="1847693" y="4824313"/>
              <a:ext cx="7296306" cy="57366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" numCol="1" spcCol="1270" anchor="ctr" anchorCtr="0">
              <a:noAutofit/>
            </a:bodyPr>
            <a:lstStyle/>
            <a:p>
              <a:r>
                <a:rPr lang="en-CA" sz="2000" dirty="0">
                  <a:solidFill>
                    <a:schemeClr val="tx1"/>
                  </a:solidFill>
                  <a:latin typeface="Sentinel Book" pitchFamily="50" charset="0"/>
                </a:rPr>
                <a:t>Few SMEs are aware of programs designed to support innovation. Of those who are aware, a minority have applied </a:t>
              </a:r>
              <a:r>
                <a:rPr lang="en-CA" sz="2000" dirty="0" smtClean="0">
                  <a:solidFill>
                    <a:schemeClr val="tx1"/>
                  </a:solidFill>
                  <a:latin typeface="Sentinel Book" pitchFamily="50" charset="0"/>
                </a:rPr>
                <a:t>for </a:t>
              </a:r>
              <a:r>
                <a:rPr lang="en-CA" sz="2000" dirty="0">
                  <a:solidFill>
                    <a:schemeClr val="tx1"/>
                  </a:solidFill>
                  <a:latin typeface="Sentinel Book" pitchFamily="50" charset="0"/>
                </a:rPr>
                <a:t>funding to support their innovation efforts.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2036" y="4653945"/>
              <a:ext cx="1619365" cy="914400"/>
              <a:chOff x="52036" y="4653945"/>
              <a:chExt cx="1619365" cy="914400"/>
            </a:xfrm>
          </p:grpSpPr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>
                <a:off x="720974" y="4653945"/>
                <a:ext cx="914400" cy="914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52036" y="5111145"/>
                <a:ext cx="685800" cy="0"/>
              </a:xfrm>
              <a:prstGeom prst="line">
                <a:avLst/>
              </a:prstGeom>
              <a:ln w="57150" cap="rnd" cmpd="sng">
                <a:solidFill>
                  <a:srgbClr val="404040"/>
                </a:solidFill>
                <a:prstDash val="sysDot"/>
                <a:round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680801" y="4695646"/>
                <a:ext cx="990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 smtClean="0">
                    <a:solidFill>
                      <a:srgbClr val="FFFFFF"/>
                    </a:solidFill>
                    <a:latin typeface="Franklin Gothic Medium"/>
                    <a:cs typeface="Franklin Gothic Medium"/>
                  </a:rPr>
                  <a:t>4</a:t>
                </a:r>
                <a:endParaRPr lang="en-US" sz="4800" dirty="0">
                  <a:solidFill>
                    <a:srgbClr val="FFFFFF"/>
                  </a:solidFill>
                  <a:latin typeface="Franklin Gothic Medium"/>
                  <a:cs typeface="Franklin Gothic Mediu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859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92696"/>
            <a:ext cx="8686799" cy="259228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Myriad Pro"/>
                <a:cs typeface="Myriad Pro"/>
              </a:rPr>
              <a:t>The ATB Business Beat </a:t>
            </a:r>
            <a:r>
              <a:rPr lang="en-US" dirty="0" smtClean="0">
                <a:solidFill>
                  <a:schemeClr val="bg1"/>
                </a:solidFill>
                <a:latin typeface="Myriad Pro"/>
                <a:cs typeface="Myriad Pro"/>
              </a:rPr>
              <a:t>Indexes</a:t>
            </a:r>
            <a:r>
              <a:rPr lang="en-US" dirty="0">
                <a:solidFill>
                  <a:schemeClr val="bg1"/>
                </a:solidFill>
                <a:latin typeface="Myriad Pro"/>
                <a:cs typeface="Myriad Pro"/>
              </a:rPr>
              <a:t/>
            </a:r>
            <a:br>
              <a:rPr lang="en-US" dirty="0">
                <a:solidFill>
                  <a:schemeClr val="bg1"/>
                </a:solidFill>
                <a:latin typeface="Myriad Pro"/>
                <a:cs typeface="Myriad Pro"/>
              </a:rPr>
            </a:b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15086" y="5951613"/>
            <a:ext cx="6925265" cy="455964"/>
          </a:xfrm>
        </p:spPr>
        <p:txBody>
          <a:bodyPr anchor="ctr"/>
          <a:lstStyle/>
          <a:p>
            <a:r>
              <a:rPr lang="en-US" sz="1200" dirty="0"/>
              <a:t>ATB Business &amp; Agriculture</a:t>
            </a:r>
          </a:p>
        </p:txBody>
      </p:sp>
    </p:spTree>
    <p:extLst>
      <p:ext uri="{BB962C8B-B14F-4D97-AF65-F5344CB8AC3E}">
        <p14:creationId xmlns:p14="http://schemas.microsoft.com/office/powerpoint/2010/main" val="564667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0280" y="836712"/>
            <a:ext cx="8693720" cy="792088"/>
          </a:xfrm>
        </p:spPr>
        <p:txBody>
          <a:bodyPr/>
          <a:lstStyle/>
          <a:p>
            <a:r>
              <a:rPr lang="en-CA" sz="2400" dirty="0" smtClean="0"/>
              <a:t>SMEs remain optimistic about </a:t>
            </a:r>
            <a:r>
              <a:rPr lang="en-CA" sz="2400" dirty="0"/>
              <a:t>the </a:t>
            </a:r>
            <a:r>
              <a:rPr lang="en-CA" sz="2400" dirty="0" smtClean="0"/>
              <a:t>future</a:t>
            </a:r>
            <a:endParaRPr lang="en-CA" sz="24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15086" y="5951613"/>
            <a:ext cx="6925265" cy="455964"/>
          </a:xfrm>
        </p:spPr>
        <p:txBody>
          <a:bodyPr anchor="ctr"/>
          <a:lstStyle/>
          <a:p>
            <a:r>
              <a:rPr lang="en-US" sz="1200" dirty="0"/>
              <a:t>ATB Business &amp; Agriculture</a:t>
            </a:r>
          </a:p>
        </p:txBody>
      </p:sp>
      <p:pic>
        <p:nvPicPr>
          <p:cNvPr id="7" name="Picture 6" descr="orange-stick-figure-md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133115" y="4260338"/>
            <a:ext cx="181470" cy="46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830848" y="3206840"/>
            <a:ext cx="2005834" cy="2478963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1827771" y="2680480"/>
            <a:ext cx="2052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>
                <a:solidFill>
                  <a:srgbClr val="505150"/>
                </a:solidFill>
                <a:latin typeface="+mn-lt"/>
              </a:rPr>
              <a:t>Alberta Economy</a:t>
            </a:r>
            <a:endParaRPr lang="en-CA" sz="2000" dirty="0">
              <a:solidFill>
                <a:srgbClr val="50515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6937" y="3360671"/>
            <a:ext cx="9890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A" sz="2400" b="1" dirty="0" smtClean="0">
                <a:solidFill>
                  <a:schemeClr val="accent1">
                    <a:lumMod val="75000"/>
                  </a:schemeClr>
                </a:solidFill>
              </a:rPr>
              <a:t>66%</a:t>
            </a:r>
            <a:endParaRPr lang="en-C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8015" y="3785175"/>
            <a:ext cx="154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50" b="1" dirty="0" smtClean="0">
                <a:solidFill>
                  <a:srgbClr val="505150"/>
                </a:solidFill>
              </a:rPr>
              <a:t>will be better off or the same</a:t>
            </a:r>
            <a:endParaRPr lang="en-CA" sz="1050" b="1" dirty="0">
              <a:solidFill>
                <a:srgbClr val="50515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41155" y="3201590"/>
            <a:ext cx="2005834" cy="2478963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5338078" y="2675230"/>
            <a:ext cx="205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>
                <a:solidFill>
                  <a:srgbClr val="505150"/>
                </a:solidFill>
                <a:latin typeface="+mn-lt"/>
              </a:rPr>
              <a:t>Your Company</a:t>
            </a:r>
            <a:endParaRPr lang="en-CA" sz="2000" dirty="0">
              <a:solidFill>
                <a:srgbClr val="50515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47244" y="3355421"/>
            <a:ext cx="9890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A" sz="2400" b="1" dirty="0" smtClean="0">
                <a:solidFill>
                  <a:schemeClr val="accent1">
                    <a:lumMod val="75000"/>
                  </a:schemeClr>
                </a:solidFill>
              </a:rPr>
              <a:t>82%</a:t>
            </a:r>
            <a:endParaRPr lang="en-C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38322" y="3779925"/>
            <a:ext cx="154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50" b="1" dirty="0" smtClean="0">
                <a:solidFill>
                  <a:srgbClr val="505150"/>
                </a:solidFill>
              </a:rPr>
              <a:t>will be better off or the same</a:t>
            </a:r>
            <a:endParaRPr lang="en-CA" sz="1050" b="1" dirty="0">
              <a:solidFill>
                <a:srgbClr val="505150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1541070" y="1556792"/>
            <a:ext cx="5849008" cy="365544"/>
          </a:xfrm>
          <a:prstGeom prst="wedgeRoundRectCallout">
            <a:avLst>
              <a:gd name="adj1" fmla="val -54533"/>
              <a:gd name="adj2" fmla="val 26351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i="1" dirty="0" smtClean="0">
                <a:solidFill>
                  <a:srgbClr val="505150"/>
                </a:solidFill>
                <a:ea typeface="ＭＳ Ｐゴシック" charset="0"/>
                <a:cs typeface="ＭＳ Ｐゴシック" charset="0"/>
              </a:rPr>
              <a:t>“How do you think… will be </a:t>
            </a:r>
            <a:r>
              <a:rPr lang="en-CA" sz="1600" i="1" u="sng" dirty="0" smtClean="0">
                <a:solidFill>
                  <a:srgbClr val="505150"/>
                </a:solidFill>
                <a:ea typeface="ＭＳ Ｐゴシック" charset="0"/>
                <a:cs typeface="ＭＳ Ｐゴシック" charset="0"/>
              </a:rPr>
              <a:t>six months </a:t>
            </a:r>
            <a:r>
              <a:rPr lang="en-CA" sz="1600" i="1" dirty="0" smtClean="0">
                <a:solidFill>
                  <a:srgbClr val="505150"/>
                </a:solidFill>
                <a:ea typeface="ＭＳ Ｐゴシック" charset="0"/>
                <a:cs typeface="ＭＳ Ｐゴシック" charset="0"/>
              </a:rPr>
              <a:t>from now?”</a:t>
            </a:r>
            <a:endParaRPr lang="en-US" sz="1600" i="1" dirty="0">
              <a:solidFill>
                <a:srgbClr val="50515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Down Arrow 18"/>
          <p:cNvSpPr/>
          <p:nvPr/>
        </p:nvSpPr>
        <p:spPr>
          <a:xfrm rot="10800000">
            <a:off x="4943735" y="6088151"/>
            <a:ext cx="190500" cy="2032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Down Arrow 19"/>
          <p:cNvSpPr/>
          <p:nvPr/>
        </p:nvSpPr>
        <p:spPr>
          <a:xfrm>
            <a:off x="5187045" y="6088152"/>
            <a:ext cx="190500" cy="2032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1" name="TextBox 20"/>
          <p:cNvSpPr txBox="1"/>
          <p:nvPr/>
        </p:nvSpPr>
        <p:spPr>
          <a:xfrm>
            <a:off x="5453799" y="6058655"/>
            <a:ext cx="2232000" cy="28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CA" sz="1200" dirty="0" smtClean="0">
                <a:solidFill>
                  <a:schemeClr val="bg1"/>
                </a:solidFill>
                <a:latin typeface="+mn-lt"/>
              </a:rPr>
              <a:t>(±) Change from last quarter</a:t>
            </a:r>
            <a:endParaRPr lang="en-CA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16213" y="3436544"/>
            <a:ext cx="504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sz="1600" b="1" dirty="0" smtClean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19681" y="3417883"/>
            <a:ext cx="504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sz="1600" b="1" dirty="0" smtClean="0">
                <a:solidFill>
                  <a:srgbClr val="FF0000"/>
                </a:solidFill>
              </a:rPr>
              <a:t>-6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64" y="6557968"/>
            <a:ext cx="8510996" cy="276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CA" sz="1200" dirty="0" smtClean="0">
                <a:solidFill>
                  <a:srgbClr val="505150"/>
                </a:solidFill>
                <a:latin typeface="+mn-lt"/>
              </a:rPr>
              <a:t>Source:  ATB Financial, Survey on Alberta SMEs, May 2017, n = </a:t>
            </a:r>
            <a:r>
              <a:rPr lang="en-CA" sz="1200" dirty="0" smtClean="0">
                <a:solidFill>
                  <a:srgbClr val="505150"/>
                </a:solidFill>
              </a:rPr>
              <a:t>300.</a:t>
            </a:r>
            <a:endParaRPr lang="en-CA" sz="1200" dirty="0">
              <a:solidFill>
                <a:srgbClr val="505150"/>
              </a:solidFill>
              <a:latin typeface="+mn-lt"/>
            </a:endParaRPr>
          </a:p>
        </p:txBody>
      </p:sp>
      <p:pic>
        <p:nvPicPr>
          <p:cNvPr id="27" name="Picture 26" descr="orange-stick-figure-md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032078" y="4924821"/>
            <a:ext cx="181470" cy="468000"/>
          </a:xfrm>
          <a:prstGeom prst="rect">
            <a:avLst/>
          </a:prstGeom>
        </p:spPr>
      </p:pic>
      <p:pic>
        <p:nvPicPr>
          <p:cNvPr id="28" name="Picture 27" descr="orange-stick-figure-md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347806" y="4927194"/>
            <a:ext cx="181470" cy="468000"/>
          </a:xfrm>
          <a:prstGeom prst="rect">
            <a:avLst/>
          </a:prstGeom>
        </p:spPr>
      </p:pic>
      <p:pic>
        <p:nvPicPr>
          <p:cNvPr id="30" name="Picture 29" descr="orange-stick-figure-md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668373" y="4266289"/>
            <a:ext cx="181470" cy="468000"/>
          </a:xfrm>
          <a:prstGeom prst="rect">
            <a:avLst/>
          </a:prstGeom>
        </p:spPr>
      </p:pic>
      <p:pic>
        <p:nvPicPr>
          <p:cNvPr id="31" name="Picture 30" descr="orange-stick-figure-md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665774" y="4894960"/>
            <a:ext cx="181470" cy="468000"/>
          </a:xfrm>
          <a:prstGeom prst="rect">
            <a:avLst/>
          </a:prstGeom>
        </p:spPr>
      </p:pic>
      <p:pic>
        <p:nvPicPr>
          <p:cNvPr id="33" name="Picture 32" descr="orange-stick-figure-md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972046" y="4259765"/>
            <a:ext cx="181470" cy="468000"/>
          </a:xfrm>
          <a:prstGeom prst="rect">
            <a:avLst/>
          </a:prstGeom>
        </p:spPr>
      </p:pic>
      <p:pic>
        <p:nvPicPr>
          <p:cNvPr id="36" name="Picture 35" descr="orange-stick-figure-md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883064" y="4894960"/>
            <a:ext cx="181470" cy="468000"/>
          </a:xfrm>
          <a:prstGeom prst="rect">
            <a:avLst/>
          </a:prstGeom>
        </p:spPr>
      </p:pic>
      <p:pic>
        <p:nvPicPr>
          <p:cNvPr id="37" name="Picture 36" descr="orange-stick-figure-md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972046" y="4894960"/>
            <a:ext cx="181470" cy="468000"/>
          </a:xfrm>
          <a:prstGeom prst="rect">
            <a:avLst/>
          </a:prstGeom>
        </p:spPr>
      </p:pic>
      <p:pic>
        <p:nvPicPr>
          <p:cNvPr id="39" name="Picture 38" descr="orange-stick-figure-md.png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 t="1" r="-21501" b="24910"/>
          <a:stretch/>
        </p:blipFill>
        <p:spPr>
          <a:xfrm>
            <a:off x="6523334" y="4904324"/>
            <a:ext cx="220487" cy="351419"/>
          </a:xfrm>
          <a:prstGeom prst="rect">
            <a:avLst/>
          </a:prstGeom>
        </p:spPr>
      </p:pic>
      <p:pic>
        <p:nvPicPr>
          <p:cNvPr id="40" name="Picture 39" descr="orange-stick-figure-md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963704" y="2047485"/>
            <a:ext cx="181470" cy="468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228348" y="2175142"/>
            <a:ext cx="8370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% better off</a:t>
            </a:r>
            <a:endParaRPr lang="en-CA" sz="1050" dirty="0"/>
          </a:p>
        </p:txBody>
      </p:sp>
      <p:pic>
        <p:nvPicPr>
          <p:cNvPr id="42" name="Picture 41" descr="orange-stick-figure-md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172927" y="2047485"/>
            <a:ext cx="181470" cy="4680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413286" y="2154527"/>
            <a:ext cx="8162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% the same</a:t>
            </a:r>
            <a:endParaRPr lang="en-CA" sz="1050" dirty="0"/>
          </a:p>
        </p:txBody>
      </p:sp>
      <p:pic>
        <p:nvPicPr>
          <p:cNvPr id="45" name="Picture 44" descr="orange-stick-figure-md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310971" y="2068100"/>
            <a:ext cx="181470" cy="4680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570949" y="2175142"/>
            <a:ext cx="6447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% worse</a:t>
            </a:r>
            <a:endParaRPr lang="en-CA" sz="1050" dirty="0"/>
          </a:p>
        </p:txBody>
      </p:sp>
      <p:pic>
        <p:nvPicPr>
          <p:cNvPr id="47" name="Picture 46" descr="orange-stick-figure-md.png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 l="-9723" t="23066" r="-9323" b="1"/>
          <a:stretch/>
        </p:blipFill>
        <p:spPr>
          <a:xfrm>
            <a:off x="6516216" y="5003648"/>
            <a:ext cx="216024" cy="360040"/>
          </a:xfrm>
          <a:prstGeom prst="rect">
            <a:avLst/>
          </a:prstGeom>
        </p:spPr>
      </p:pic>
      <p:pic>
        <p:nvPicPr>
          <p:cNvPr id="48" name="Picture 47" descr="orange-stick-figure-md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425306" y="4275157"/>
            <a:ext cx="181470" cy="468000"/>
          </a:xfrm>
          <a:prstGeom prst="rect">
            <a:avLst/>
          </a:prstGeom>
        </p:spPr>
      </p:pic>
      <p:pic>
        <p:nvPicPr>
          <p:cNvPr id="49" name="Picture 48" descr="orange-stick-figure-md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347806" y="4259765"/>
            <a:ext cx="181470" cy="468000"/>
          </a:xfrm>
          <a:prstGeom prst="rect">
            <a:avLst/>
          </a:prstGeom>
        </p:spPr>
      </p:pic>
      <p:pic>
        <p:nvPicPr>
          <p:cNvPr id="52" name="Picture 51" descr="orange-stick-figure-md.png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 l="2361" t="-1" r="-21434" b="62104"/>
          <a:stretch/>
        </p:blipFill>
        <p:spPr>
          <a:xfrm>
            <a:off x="3347806" y="4259765"/>
            <a:ext cx="216082" cy="177347"/>
          </a:xfrm>
          <a:prstGeom prst="rect">
            <a:avLst/>
          </a:prstGeom>
        </p:spPr>
      </p:pic>
      <p:pic>
        <p:nvPicPr>
          <p:cNvPr id="54" name="Picture 53" descr="orange-stick-figure-md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155467" y="4905216"/>
            <a:ext cx="181470" cy="468000"/>
          </a:xfrm>
          <a:prstGeom prst="rect">
            <a:avLst/>
          </a:prstGeom>
        </p:spPr>
      </p:pic>
      <p:pic>
        <p:nvPicPr>
          <p:cNvPr id="55" name="Picture 54" descr="orange-stick-figure-md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275719" y="4271326"/>
            <a:ext cx="181470" cy="468000"/>
          </a:xfrm>
          <a:prstGeom prst="rect">
            <a:avLst/>
          </a:prstGeom>
        </p:spPr>
      </p:pic>
      <p:pic>
        <p:nvPicPr>
          <p:cNvPr id="57" name="Picture 56" descr="orange-stick-figure-md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579392" y="4269838"/>
            <a:ext cx="181470" cy="468000"/>
          </a:xfrm>
          <a:prstGeom prst="rect">
            <a:avLst/>
          </a:prstGeom>
        </p:spPr>
      </p:pic>
      <p:pic>
        <p:nvPicPr>
          <p:cNvPr id="59" name="Picture 58" descr="orange-stick-figure-md.png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 r="-80734" b="17340"/>
          <a:stretch/>
        </p:blipFill>
        <p:spPr>
          <a:xfrm>
            <a:off x="6836310" y="4266289"/>
            <a:ext cx="327978" cy="386847"/>
          </a:xfrm>
          <a:prstGeom prst="rect">
            <a:avLst/>
          </a:prstGeom>
        </p:spPr>
      </p:pic>
      <p:pic>
        <p:nvPicPr>
          <p:cNvPr id="61" name="Picture 60" descr="orange-stick-figure-md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228184" y="4905216"/>
            <a:ext cx="181470" cy="46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213" y="4600807"/>
            <a:ext cx="228600" cy="24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61" descr="orange-stick-figure-md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717497" y="4275157"/>
            <a:ext cx="181470" cy="468000"/>
          </a:xfrm>
          <a:prstGeom prst="rect">
            <a:avLst/>
          </a:prstGeom>
        </p:spPr>
      </p:pic>
      <p:pic>
        <p:nvPicPr>
          <p:cNvPr id="63" name="Picture 62" descr="orange-stick-figure-md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009688" y="4259765"/>
            <a:ext cx="181470" cy="468000"/>
          </a:xfrm>
          <a:prstGeom prst="rect">
            <a:avLst/>
          </a:prstGeom>
        </p:spPr>
      </p:pic>
      <p:pic>
        <p:nvPicPr>
          <p:cNvPr id="53" name="Picture 52" descr="orange-stick-figure-md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1BE48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424363" y="4924821"/>
            <a:ext cx="181470" cy="468000"/>
          </a:xfrm>
          <a:prstGeom prst="rect">
            <a:avLst/>
          </a:prstGeom>
        </p:spPr>
      </p:pic>
      <p:pic>
        <p:nvPicPr>
          <p:cNvPr id="56" name="Picture 55" descr="orange-stick-figure-md.png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 l="1" r="-13931" b="48754"/>
          <a:stretch/>
        </p:blipFill>
        <p:spPr>
          <a:xfrm>
            <a:off x="2421033" y="4917355"/>
            <a:ext cx="206751" cy="239837"/>
          </a:xfrm>
          <a:prstGeom prst="rect">
            <a:avLst/>
          </a:prstGeom>
        </p:spPr>
      </p:pic>
      <p:sp>
        <p:nvSpPr>
          <p:cNvPr id="60" name="Down Arrow 59"/>
          <p:cNvSpPr/>
          <p:nvPr/>
        </p:nvSpPr>
        <p:spPr>
          <a:xfrm>
            <a:off x="3142004" y="3498795"/>
            <a:ext cx="190500" cy="2032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65" name="Picture 64" descr="orange-stick-figure-md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711280" y="4909434"/>
            <a:ext cx="181470" cy="468000"/>
          </a:xfrm>
          <a:prstGeom prst="rect">
            <a:avLst/>
          </a:prstGeom>
        </p:spPr>
      </p:pic>
      <p:sp>
        <p:nvSpPr>
          <p:cNvPr id="66" name="Down Arrow 65"/>
          <p:cNvSpPr/>
          <p:nvPr/>
        </p:nvSpPr>
        <p:spPr>
          <a:xfrm>
            <a:off x="6660159" y="3484240"/>
            <a:ext cx="190500" cy="2032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450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0352" y="348294"/>
            <a:ext cx="8193319" cy="792088"/>
          </a:xfrm>
        </p:spPr>
        <p:txBody>
          <a:bodyPr/>
          <a:lstStyle/>
          <a:p>
            <a:r>
              <a:rPr lang="en-CA" sz="2400" dirty="0"/>
              <a:t>The ATB Business Beat </a:t>
            </a:r>
            <a:r>
              <a:rPr lang="en-CA" sz="2400" dirty="0" smtClean="0"/>
              <a:t>Index</a:t>
            </a:r>
            <a:endParaRPr lang="en-CA" sz="24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15086" y="5951613"/>
            <a:ext cx="6925265" cy="455964"/>
          </a:xfrm>
        </p:spPr>
        <p:txBody>
          <a:bodyPr anchor="ctr"/>
          <a:lstStyle/>
          <a:p>
            <a:r>
              <a:rPr lang="en-US" sz="1200" dirty="0"/>
              <a:t>ATB Business &amp; Agriculture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64" y="6576933"/>
            <a:ext cx="7332436" cy="276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CA" sz="1200" dirty="0" smtClean="0">
                <a:solidFill>
                  <a:srgbClr val="505150"/>
                </a:solidFill>
                <a:latin typeface="+mn-lt"/>
              </a:rPr>
              <a:t>Source:  ATB Financial, Survey on Alberta SMEs 2013-17.</a:t>
            </a:r>
            <a:endParaRPr lang="en-CA" sz="1200" dirty="0">
              <a:solidFill>
                <a:srgbClr val="505150"/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04344" y="3284984"/>
            <a:ext cx="8639656" cy="0"/>
          </a:xfrm>
          <a:prstGeom prst="line">
            <a:avLst/>
          </a:prstGeom>
          <a:ln w="444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Footer Placeholder 2"/>
          <p:cNvSpPr txBox="1">
            <a:spLocks/>
          </p:cNvSpPr>
          <p:nvPr/>
        </p:nvSpPr>
        <p:spPr>
          <a:xfrm>
            <a:off x="596471" y="1242736"/>
            <a:ext cx="1153006" cy="252000"/>
          </a:xfrm>
          <a:prstGeom prst="rect">
            <a:avLst/>
          </a:prstGeom>
        </p:spPr>
        <p:txBody>
          <a:bodyPr anchor="t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yriad Pro" pitchFamily="34" charset="0"/>
                <a:ea typeface="ＭＳ Ｐゴシック" charset="0"/>
                <a:cs typeface="ＭＳ Ｐゴシック" charset="0"/>
              </a:rPr>
              <a:t>Index (0-100)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83011" y="3835292"/>
            <a:ext cx="208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Less optimistic about future performance</a:t>
            </a:r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38056" y="2422386"/>
            <a:ext cx="208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More optimistic about future performance</a:t>
            </a:r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Footer Placeholder 2"/>
          <p:cNvSpPr txBox="1">
            <a:spLocks/>
          </p:cNvSpPr>
          <p:nvPr/>
        </p:nvSpPr>
        <p:spPr>
          <a:xfrm>
            <a:off x="8164" y="5526022"/>
            <a:ext cx="9135836" cy="495266"/>
          </a:xfrm>
          <a:prstGeom prst="rect">
            <a:avLst/>
          </a:prstGeom>
        </p:spPr>
        <p:txBody>
          <a:bodyPr anchor="t"/>
          <a:lstStyle/>
          <a:p>
            <a:pPr lvl="0">
              <a:spcBef>
                <a:spcPct val="20000"/>
              </a:spcBef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Data time periods: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Q3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2014 = Aug, 2014; Q4 2014 = Dec 2014; Q1 2015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= March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2015; Q2 2015 = June 2015; Q3 2015 = August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2015;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Q4 2015 = November,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2015; </a:t>
            </a:r>
            <a:b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</a:b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Q1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2016 = March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2016;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Q2 2016 = June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2016;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Q3 2016 =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September 2016; Q4 2016 = November 2016; Q1 2017 = January 2017 , Q2 2017 = May 2017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6064814"/>
              </p:ext>
            </p:extLst>
          </p:nvPr>
        </p:nvGraphicFramePr>
        <p:xfrm>
          <a:off x="0" y="1067921"/>
          <a:ext cx="9143999" cy="4722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142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35614 EBL_Powerpoint Template_4x3_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AFA791C627CB478F6579A88139F1B4" ma:contentTypeVersion="4" ma:contentTypeDescription="Create a new document." ma:contentTypeScope="" ma:versionID="fbc2d5a763da10b9ca06c04c0bcd4241">
  <xsd:schema xmlns:xsd="http://www.w3.org/2001/XMLSchema" xmlns:xs="http://www.w3.org/2001/XMLSchema" xmlns:p="http://schemas.microsoft.com/office/2006/metadata/properties" xmlns:ns1="http://schemas.microsoft.com/sharepoint/v3" xmlns:ns2="e6b4c088-588b-4466-a064-d4c88ebbcf98" targetNamespace="http://schemas.microsoft.com/office/2006/metadata/properties" ma:root="true" ma:fieldsID="29df38f48f2d87b3c1cf8b62b1999510" ns1:_="" ns2:_="">
    <xsd:import namespace="http://schemas.microsoft.com/sharepoint/v3"/>
    <xsd:import namespace="e6b4c088-588b-4466-a064-d4c88ebbcf9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n2ded5b3984d4a05b132a1e30920a265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b4c088-588b-4466-a064-d4c88ebbcf98" elementFormDefault="qualified">
    <xsd:import namespace="http://schemas.microsoft.com/office/2006/documentManagement/types"/>
    <xsd:import namespace="http://schemas.microsoft.com/office/infopath/2007/PartnerControls"/>
    <xsd:element name="n2ded5b3984d4a05b132a1e30920a265" ma:index="11" nillable="true" ma:taxonomy="true" ma:internalName="n2ded5b3984d4a05b132a1e30920a265" ma:taxonomyFieldName="MetaTag" ma:displayName="MetaTag" ma:default="" ma:fieldId="{72ded5b3-984d-4a05-b132-a1e30920a265}" ma:taxonomyMulti="true" ma:sspId="ba1616d2-34b7-44a2-99d8-239ce57c8c37" ma:termSetId="22400033-a9fb-4d5d-8be5-bfab93ae7f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91a1f561-93c9-4bee-9f78-8236b25e8ad5}" ma:internalName="TaxCatchAll" ma:showField="CatchAllData" ma:web="e6b4c088-588b-4466-a064-d4c88ebbcf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b4c088-588b-4466-a064-d4c88ebbcf98">
      <Value>31</Value>
      <Value>104</Value>
      <Value>27</Value>
      <Value>142</Value>
      <Value>22</Value>
      <Value>18</Value>
      <Value>54</Value>
      <Value>16</Value>
      <Value>52</Value>
      <Value>48</Value>
      <Value>46</Value>
      <Value>7</Value>
      <Value>55</Value>
    </TaxCatchAll>
    <PublishingExpirationDate xmlns="http://schemas.microsoft.com/sharepoint/v3" xsi:nil="true"/>
    <n2ded5b3984d4a05b132a1e30920a265 xmlns="e6b4c088-588b-4466-a064-d4c88ebbcf98">
      <Terms xmlns="http://schemas.microsoft.com/office/infopath/2007/PartnerControls"/>
    </n2ded5b3984d4a05b132a1e30920a265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48A24A-ADDF-4E2E-A02B-34623073A738}"/>
</file>

<file path=customXml/itemProps2.xml><?xml version="1.0" encoding="utf-8"?>
<ds:datastoreItem xmlns:ds="http://schemas.openxmlformats.org/officeDocument/2006/customXml" ds:itemID="{E1706E0B-8E5D-486D-9EEE-CDC21E792F94}"/>
</file>

<file path=customXml/itemProps3.xml><?xml version="1.0" encoding="utf-8"?>
<ds:datastoreItem xmlns:ds="http://schemas.openxmlformats.org/officeDocument/2006/customXml" ds:itemID="{E29B2C0F-D6BB-43D8-906C-2E725961AD4E}"/>
</file>

<file path=docProps/app.xml><?xml version="1.0" encoding="utf-8"?>
<Properties xmlns="http://schemas.openxmlformats.org/officeDocument/2006/extended-properties" xmlns:vt="http://schemas.openxmlformats.org/officeDocument/2006/docPropsVTypes">
  <Template>335614 EBL_Powerpoint Template_4x3_v10</Template>
  <TotalTime>18150</TotalTime>
  <Words>2869</Words>
  <Application>Microsoft Office PowerPoint</Application>
  <PresentationFormat>On-screen Show (4:3)</PresentationFormat>
  <Paragraphs>567</Paragraphs>
  <Slides>40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ＭＳ Ｐゴシック</vt:lpstr>
      <vt:lpstr>Arial</vt:lpstr>
      <vt:lpstr>Calibri</vt:lpstr>
      <vt:lpstr>Franklin Gothic Medium</vt:lpstr>
      <vt:lpstr>Myriad Pro</vt:lpstr>
      <vt:lpstr>Sentinel Black</vt:lpstr>
      <vt:lpstr>Sentinel Book</vt:lpstr>
      <vt:lpstr>Sentinel Book Italic</vt:lpstr>
      <vt:lpstr>Sentinel Medium</vt:lpstr>
      <vt:lpstr>Sentinel Semibold</vt:lpstr>
      <vt:lpstr>335614 EBL_Powerpoint Template_4x3_v3</vt:lpstr>
      <vt:lpstr>Alberta Business Beat</vt:lpstr>
      <vt:lpstr>Background and Methodology</vt:lpstr>
      <vt:lpstr>Background</vt:lpstr>
      <vt:lpstr>Research Objectives</vt:lpstr>
      <vt:lpstr>Methodology</vt:lpstr>
      <vt:lpstr>Key Insights</vt:lpstr>
      <vt:lpstr>The ATB Business Beat Indexes </vt:lpstr>
      <vt:lpstr>SMEs remain optimistic about the future</vt:lpstr>
      <vt:lpstr>The ATB Business Beat Index</vt:lpstr>
      <vt:lpstr>The ATB Business Beat Index - Energy</vt:lpstr>
      <vt:lpstr>The ATB Business Beat Index – Retail</vt:lpstr>
      <vt:lpstr>The ATB Business Beat Index - Construction</vt:lpstr>
      <vt:lpstr>Technology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APPENDIX: Firmographics &amp; Respondent Demographics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ATB Financial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ATB Financial PowerPoint presentation template</dc:title>
  <dc:creator>Frey, Kimberly</dc:creator>
  <cp:lastModifiedBy>Tousignant, Cody</cp:lastModifiedBy>
  <cp:revision>350</cp:revision>
  <dcterms:created xsi:type="dcterms:W3CDTF">2016-09-26T03:59:54Z</dcterms:created>
  <dcterms:modified xsi:type="dcterms:W3CDTF">2017-07-07T18:48:53Z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0x01010020AFA791C627CB478F6579A88139F1B4</vt:lpwstr>
  </property>
  <property fmtid="{D5CDD505-2E9C-101B-9397-08002B2CF9AE}" pid="3" name="ATBAOESSUTeam">
    <vt:lpwstr/>
  </property>
  <property fmtid="{D5CDD505-2E9C-101B-9397-08002B2CF9AE}" pid="4" name="ATBResourceTopic">
    <vt:lpwstr>104;#Marketing|3fb78423-78fe-4c97-8876-9debb32b060b;#142;#Communications|bb630adf-8074-4e86-a5d9-8fe89d4a2f90</vt:lpwstr>
  </property>
  <property fmtid="{D5CDD505-2E9C-101B-9397-08002B2CF9AE}" pid="5" name="ATBAOESSU">
    <vt:lpwstr>18;#Business ＆ Agriculture|c016ff49-7973-4378-9330-8347ae2c881d;#46;#CFO Portfolio|c474de60-f8a5-4de2-af37-8f72490b5647;#22;#Corporate Financial Services|c69ba7cf-3df3-4413-8ad8-adff594bd140;#54;#Internal Audit|06d0c242-663e-43c8-a226-78dd8821ab9e;#27;#In</vt:lpwstr>
  </property>
  <property fmtid="{D5CDD505-2E9C-101B-9397-08002B2CF9AE}" pid="6" name="ATBResourceType">
    <vt:lpwstr>7;#Template|97c8db43-79e6-44c9-9f37-73d30c0f5481</vt:lpwstr>
  </property>
</Properties>
</file>