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18.xml" ContentType="application/vnd.openxmlformats-officedocument.drawingml.chart+xml"/>
  <Override PartName="/ppt/notesSlides/notesSlide25.xml" ContentType="application/vnd.openxmlformats-officedocument.presentationml.notesSlide+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charts/chart2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charts/chart21.xml" ContentType="application/vnd.openxmlformats-officedocument.drawingml.chart+xml"/>
  <Override PartName="/ppt/notesSlides/notesSlide28.xml" ContentType="application/vnd.openxmlformats-officedocument.presentationml.notesSlide+xml"/>
  <Override PartName="/ppt/charts/chart22.xml" ContentType="application/vnd.openxmlformats-officedocument.drawingml.chart+xml"/>
  <Override PartName="/ppt/notesSlides/notesSlide29.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33.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34.xml" ContentType="application/vnd.openxmlformats-officedocument.presentationml.notesSlide+xml"/>
  <Override PartName="/ppt/charts/chart31.xml" ContentType="application/vnd.openxmlformats-officedocument.drawingml.chart+xml"/>
  <Override PartName="/ppt/notesSlides/notesSlide35.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36.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notesSlides/notesSlide3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handoutMasterIdLst>
    <p:handoutMasterId r:id="rId44"/>
  </p:handoutMasterIdLst>
  <p:sldIdLst>
    <p:sldId id="790" r:id="rId5"/>
    <p:sldId id="661" r:id="rId6"/>
    <p:sldId id="662" r:id="rId7"/>
    <p:sldId id="698" r:id="rId8"/>
    <p:sldId id="663" r:id="rId9"/>
    <p:sldId id="746" r:id="rId10"/>
    <p:sldId id="462" r:id="rId11"/>
    <p:sldId id="819" r:id="rId12"/>
    <p:sldId id="820" r:id="rId13"/>
    <p:sldId id="821" r:id="rId14"/>
    <p:sldId id="822" r:id="rId15"/>
    <p:sldId id="823" r:id="rId16"/>
    <p:sldId id="853" r:id="rId17"/>
    <p:sldId id="857" r:id="rId18"/>
    <p:sldId id="903" r:id="rId19"/>
    <p:sldId id="904" r:id="rId20"/>
    <p:sldId id="916" r:id="rId21"/>
    <p:sldId id="920" r:id="rId22"/>
    <p:sldId id="921" r:id="rId23"/>
    <p:sldId id="922" r:id="rId24"/>
    <p:sldId id="907" r:id="rId25"/>
    <p:sldId id="923" r:id="rId26"/>
    <p:sldId id="909" r:id="rId27"/>
    <p:sldId id="910" r:id="rId28"/>
    <p:sldId id="902" r:id="rId29"/>
    <p:sldId id="911" r:id="rId30"/>
    <p:sldId id="912" r:id="rId31"/>
    <p:sldId id="913" r:id="rId32"/>
    <p:sldId id="919" r:id="rId33"/>
    <p:sldId id="914" r:id="rId34"/>
    <p:sldId id="868" r:id="rId35"/>
    <p:sldId id="682" r:id="rId36"/>
    <p:sldId id="691" r:id="rId37"/>
    <p:sldId id="692" r:id="rId38"/>
    <p:sldId id="693" r:id="rId39"/>
    <p:sldId id="694" r:id="rId40"/>
    <p:sldId id="696" r:id="rId41"/>
    <p:sldId id="695" r:id="rId42"/>
  </p:sldIdLst>
  <p:sldSz cx="9144000" cy="6858000" type="screen4x3"/>
  <p:notesSz cx="6946900" cy="92075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5391">
          <p15:clr>
            <a:srgbClr val="A4A3A4"/>
          </p15:clr>
        </p15:guide>
      </p15:sldGuideLst>
    </p:ext>
    <p:ext uri="{2D200454-40CA-4A62-9FC3-DE9A4176ACB9}">
      <p15:notesGuideLst xmlns:p15="http://schemas.microsoft.com/office/powerpoint/2012/main">
        <p15:guide id="1" orient="horz" pos="2900">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FF3399"/>
    <a:srgbClr val="558ED5"/>
    <a:srgbClr val="FFFF00"/>
    <a:srgbClr val="C0504D"/>
    <a:srgbClr val="505150"/>
    <a:srgbClr val="66FF66"/>
    <a:srgbClr val="FF66FF"/>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89480" autoAdjust="0"/>
  </p:normalViewPr>
  <p:slideViewPr>
    <p:cSldViewPr snapToGrid="0" snapToObjects="1">
      <p:cViewPr varScale="1">
        <p:scale>
          <a:sx n="76" d="100"/>
          <a:sy n="76" d="100"/>
        </p:scale>
        <p:origin x="1411" y="62"/>
      </p:cViewPr>
      <p:guideLst>
        <p:guide orient="horz" pos="2160"/>
        <p:guide pos="5391"/>
      </p:guideLst>
    </p:cSldViewPr>
  </p:slideViewPr>
  <p:outlineViewPr>
    <p:cViewPr>
      <p:scale>
        <a:sx n="33" d="100"/>
        <a:sy n="33" d="100"/>
      </p:scale>
      <p:origin x="0" y="5790"/>
    </p:cViewPr>
  </p:outlineViewPr>
  <p:notesTextViewPr>
    <p:cViewPr>
      <p:scale>
        <a:sx n="100" d="100"/>
        <a:sy n="100" d="100"/>
      </p:scale>
      <p:origin x="0" y="0"/>
    </p:cViewPr>
  </p:notesTextViewPr>
  <p:sorterViewPr>
    <p:cViewPr>
      <p:scale>
        <a:sx n="66" d="100"/>
        <a:sy n="66" d="100"/>
      </p:scale>
      <p:origin x="0" y="1482"/>
    </p:cViewPr>
  </p:sorterViewPr>
  <p:notesViewPr>
    <p:cSldViewPr snapToGrid="0" snapToObjects="1" showGuides="1">
      <p:cViewPr>
        <p:scale>
          <a:sx n="110" d="100"/>
          <a:sy n="110" d="100"/>
        </p:scale>
        <p:origin x="-1848" y="-78"/>
      </p:cViewPr>
      <p:guideLst>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oleObject" Target="file:///\\atb.ab.com\Sharedt715\Shared\Client%20and%20Market%20Insights\2017\B&amp;Ag\Business%20Beat\Volume%2015\Data\Business%20Optimism%20Index%20Vol%2015%20(September%207,%202015).xlsx" TargetMode="Externa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6.xml"/><Relationship Id="rId1" Type="http://schemas.microsoft.com/office/2011/relationships/chartStyle" Target="style6.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7.xml"/><Relationship Id="rId1" Type="http://schemas.microsoft.com/office/2011/relationships/chartStyle" Target="style7.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oleObject" Target="file:///\\atb.ab.com\Sharedt715\Shared\Client%20and%20Market%20Insights\2017\B&amp;Ag\Business%20Beat\Volume%2015\Data\Business%20Optimism%20Index%20Vol%2015%20(September%207,%202015).xlsx" TargetMode="Externa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4.xml.rels><?xml version="1.0" encoding="UTF-8" standalone="yes"?>
<Relationships xmlns="http://schemas.openxmlformats.org/package/2006/relationships"><Relationship Id="rId1" Type="http://schemas.openxmlformats.org/officeDocument/2006/relationships/oleObject" Target="file:///\\atb.ab.com\Sharedt715\Shared\Client%20and%20Market%20Insights\2017\B&amp;Ag\Business%20Beat\Volume%2015\Data\Business%20Optimism%20Index%20Vol%2015%20(September%207,%202015).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4695101452266727E-2"/>
          <c:y val="5.13585977626181E-2"/>
          <c:w val="0.76085717410323694"/>
          <c:h val="0.83275619472427198"/>
        </c:manualLayout>
      </c:layout>
      <c:lineChart>
        <c:grouping val="standard"/>
        <c:varyColors val="0"/>
        <c:ser>
          <c:idx val="1"/>
          <c:order val="0"/>
          <c:tx>
            <c:strRef>
              <c:f>'Exclude DKs (Total)'!$I$49</c:f>
              <c:strCache>
                <c:ptCount val="1"/>
                <c:pt idx="0">
                  <c:v>ATB Business Index</c:v>
                </c:pt>
              </c:strCache>
            </c:strRef>
          </c:tx>
          <c:spPr>
            <a:ln w="38100">
              <a:solidFill>
                <a:schemeClr val="accent1">
                  <a:lumMod val="75000"/>
                </a:schemeClr>
              </a:solidFill>
            </a:ln>
          </c:spPr>
          <c:marker>
            <c:symbol val="circle"/>
            <c:size val="9"/>
            <c:spPr>
              <a:solidFill>
                <a:srgbClr val="4F81BD">
                  <a:lumMod val="75000"/>
                </a:srgbClr>
              </a:solidFill>
            </c:spPr>
          </c:marker>
          <c:dLbls>
            <c:dLbl>
              <c:idx val="0"/>
              <c:layout>
                <c:manualLayout>
                  <c:x val="-3.1952326730804212E-2"/>
                  <c:y val="-3.493402201291373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2849806252752747E-2"/>
                  <c:y val="-4.64062828901531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822521998011279E-2"/>
                  <c:y val="-5.13585949474795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514069702388563E-2"/>
                  <c:y val="-5.39470761826886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9077783003023228E-2"/>
                  <c:y val="-4.89816308560620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9.5218542156533421E-3"/>
                  <c:y val="-1.67082507616221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8633711790393014E-2"/>
                  <c:y val="3.17018193800375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(Total)'!$J$47:$T$47</c:f>
              <c:strCache>
                <c:ptCount val="11"/>
                <c:pt idx="0">
                  <c:v>Q1 
2014</c:v>
                </c:pt>
                <c:pt idx="1">
                  <c:v>Q2 
2014</c:v>
                </c:pt>
                <c:pt idx="2">
                  <c:v>Q3 
2014</c:v>
                </c:pt>
                <c:pt idx="3">
                  <c:v>Q4 
2014</c:v>
                </c:pt>
                <c:pt idx="4">
                  <c:v>Q1 
2015</c:v>
                </c:pt>
                <c:pt idx="5">
                  <c:v>Q2 
2015</c:v>
                </c:pt>
                <c:pt idx="6">
                  <c:v>Q3 
2015</c:v>
                </c:pt>
                <c:pt idx="7">
                  <c:v>Q4 
2015</c:v>
                </c:pt>
                <c:pt idx="8">
                  <c:v>Q1 
2016</c:v>
                </c:pt>
                <c:pt idx="9">
                  <c:v>Q2 
2016</c:v>
                </c:pt>
                <c:pt idx="10">
                  <c:v>Q3 
2016</c:v>
                </c:pt>
              </c:strCache>
            </c:strRef>
          </c:cat>
          <c:val>
            <c:numRef>
              <c:f>'Exclude DKs (Total)'!$J$49:$T$49</c:f>
              <c:numCache>
                <c:formatCode>0.0</c:formatCode>
                <c:ptCount val="11"/>
                <c:pt idx="0">
                  <c:v>75.084175084175087</c:v>
                </c:pt>
                <c:pt idx="1">
                  <c:v>73.099999999999994</c:v>
                </c:pt>
                <c:pt idx="2">
                  <c:v>70.400000000000006</c:v>
                </c:pt>
                <c:pt idx="3">
                  <c:v>67.517006802721085</c:v>
                </c:pt>
                <c:pt idx="4">
                  <c:v>58.319604612850085</c:v>
                </c:pt>
                <c:pt idx="5">
                  <c:v>53.412969283276453</c:v>
                </c:pt>
                <c:pt idx="6">
                  <c:v>46.6</c:v>
                </c:pt>
                <c:pt idx="7">
                  <c:v>40.924657534246577</c:v>
                </c:pt>
                <c:pt idx="8">
                  <c:v>44.552845528455286</c:v>
                </c:pt>
                <c:pt idx="9">
                  <c:v>47.288135593220339</c:v>
                </c:pt>
                <c:pt idx="10">
                  <c:v>43.389830508474574</c:v>
                </c:pt>
              </c:numCache>
            </c:numRef>
          </c:val>
          <c:smooth val="1"/>
        </c:ser>
        <c:ser>
          <c:idx val="2"/>
          <c:order val="1"/>
          <c:tx>
            <c:strRef>
              <c:f>'Exclude DKs (Total)'!$I$50</c:f>
              <c:strCache>
                <c:ptCount val="1"/>
                <c:pt idx="0">
                  <c:v>ATB Economy Index</c:v>
                </c:pt>
              </c:strCache>
            </c:strRef>
          </c:tx>
          <c:spPr>
            <a:ln w="41275">
              <a:solidFill>
                <a:schemeClr val="accent3">
                  <a:lumMod val="75000"/>
                </a:schemeClr>
              </a:solidFill>
            </a:ln>
          </c:spPr>
          <c:marker>
            <c:symbol val="triangle"/>
            <c:size val="9"/>
            <c:spPr>
              <a:solidFill>
                <a:schemeClr val="accent3">
                  <a:lumMod val="75000"/>
                </a:schemeClr>
              </a:solidFill>
            </c:spPr>
          </c:marker>
          <c:dLbls>
            <c:dLbl>
              <c:idx val="2"/>
              <c:layout>
                <c:manualLayout>
                  <c:x val="-3.6072444053716381E-2"/>
                  <c:y val="5.80277915309060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1319991251093612E-3"/>
                  <c:y val="-2.1178876268012348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5135861823972979E-2"/>
                  <c:y val="2.86496548468348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3773682611814531E-2"/>
                  <c:y val="4.129846511169288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8633711790393014E-2"/>
                  <c:y val="3.82238374912486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8789711278071617E-2"/>
                  <c:y val="-3.20646344244841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8789711278071617E-2"/>
                  <c:y val="3.117941689980629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2.0616636005121036E-2"/>
                  <c:y val="4.129846511169288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(Total)'!$J$47:$T$47</c:f>
              <c:strCache>
                <c:ptCount val="11"/>
                <c:pt idx="0">
                  <c:v>Q1 
2014</c:v>
                </c:pt>
                <c:pt idx="1">
                  <c:v>Q2 
2014</c:v>
                </c:pt>
                <c:pt idx="2">
                  <c:v>Q3 
2014</c:v>
                </c:pt>
                <c:pt idx="3">
                  <c:v>Q4 
2014</c:v>
                </c:pt>
                <c:pt idx="4">
                  <c:v>Q1 
2015</c:v>
                </c:pt>
                <c:pt idx="5">
                  <c:v>Q2 
2015</c:v>
                </c:pt>
                <c:pt idx="6">
                  <c:v>Q3 
2015</c:v>
                </c:pt>
                <c:pt idx="7">
                  <c:v>Q4 
2015</c:v>
                </c:pt>
                <c:pt idx="8">
                  <c:v>Q1 
2016</c:v>
                </c:pt>
                <c:pt idx="9">
                  <c:v>Q2 
2016</c:v>
                </c:pt>
                <c:pt idx="10">
                  <c:v>Q3 
2016</c:v>
                </c:pt>
              </c:strCache>
            </c:strRef>
          </c:cat>
          <c:val>
            <c:numRef>
              <c:f>'Exclude DKs (Total)'!$J$50:$T$50</c:f>
              <c:numCache>
                <c:formatCode>0.0</c:formatCode>
                <c:ptCount val="11"/>
                <c:pt idx="0">
                  <c:v>68.75</c:v>
                </c:pt>
                <c:pt idx="1">
                  <c:v>70.900000000000006</c:v>
                </c:pt>
                <c:pt idx="2">
                  <c:v>68.599999999999994</c:v>
                </c:pt>
                <c:pt idx="3">
                  <c:v>44.501718213058417</c:v>
                </c:pt>
                <c:pt idx="4">
                  <c:v>22.697368421052634</c:v>
                </c:pt>
                <c:pt idx="5">
                  <c:v>38.96551724137931</c:v>
                </c:pt>
                <c:pt idx="6">
                  <c:v>25.2</c:v>
                </c:pt>
                <c:pt idx="7">
                  <c:v>23.11643835616438</c:v>
                </c:pt>
                <c:pt idx="8">
                  <c:v>19.186991869918696</c:v>
                </c:pt>
                <c:pt idx="9">
                  <c:v>32.323232323232318</c:v>
                </c:pt>
                <c:pt idx="10">
                  <c:v>29.629629629629626</c:v>
                </c:pt>
              </c:numCache>
            </c:numRef>
          </c:val>
          <c:smooth val="1"/>
        </c:ser>
        <c:dLbls>
          <c:showLegendKey val="0"/>
          <c:showVal val="0"/>
          <c:showCatName val="0"/>
          <c:showSerName val="0"/>
          <c:showPercent val="0"/>
          <c:showBubbleSize val="0"/>
        </c:dLbls>
        <c:marker val="1"/>
        <c:smooth val="0"/>
        <c:axId val="518083736"/>
        <c:axId val="518084128"/>
      </c:lineChart>
      <c:catAx>
        <c:axId val="518083736"/>
        <c:scaling>
          <c:orientation val="minMax"/>
        </c:scaling>
        <c:delete val="0"/>
        <c:axPos val="b"/>
        <c:numFmt formatCode="General" sourceLinked="1"/>
        <c:majorTickMark val="out"/>
        <c:minorTickMark val="none"/>
        <c:tickLblPos val="nextTo"/>
        <c:crossAx val="518084128"/>
        <c:crosses val="autoZero"/>
        <c:auto val="1"/>
        <c:lblAlgn val="ctr"/>
        <c:lblOffset val="100"/>
        <c:noMultiLvlLbl val="0"/>
      </c:catAx>
      <c:valAx>
        <c:axId val="518084128"/>
        <c:scaling>
          <c:orientation val="minMax"/>
          <c:max val="80"/>
          <c:min val="15"/>
        </c:scaling>
        <c:delete val="0"/>
        <c:axPos val="l"/>
        <c:majorGridlines>
          <c:spPr>
            <a:ln>
              <a:prstDash val="sysDot"/>
            </a:ln>
          </c:spPr>
        </c:majorGridlines>
        <c:numFmt formatCode="0" sourceLinked="0"/>
        <c:majorTickMark val="out"/>
        <c:minorTickMark val="none"/>
        <c:tickLblPos val="nextTo"/>
        <c:crossAx val="518083736"/>
        <c:crosses val="autoZero"/>
        <c:crossBetween val="between"/>
      </c:valAx>
    </c:plotArea>
    <c:legend>
      <c:legendPos val="r"/>
      <c:layout>
        <c:manualLayout>
          <c:xMode val="edge"/>
          <c:yMode val="edge"/>
          <c:x val="0.8143362860892388"/>
          <c:y val="0.27275813304002111"/>
          <c:w val="0.18280566491688538"/>
          <c:h val="0.43135474410122088"/>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2.4704727111190617E-4"/>
          <c:y val="2.4115718209588824E-3"/>
          <c:w val="0.99975295272888809"/>
          <c:h val="0.86096467851954817"/>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110347890457893E-2"/>
                  <c:y val="5.852869340173613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1.0574675833384454E-2"/>
                  <c:y val="5.7603891593064928E-2"/>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18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Yes</c:v>
                </c:pt>
                <c:pt idx="1">
                  <c:v>No</c:v>
                </c:pt>
                <c:pt idx="2">
                  <c:v>I don't know</c:v>
                </c:pt>
              </c:strCache>
            </c:strRef>
          </c:cat>
          <c:val>
            <c:numRef>
              <c:f>Sheet1!$B$2:$B$4</c:f>
              <c:numCache>
                <c:formatCode>0%</c:formatCode>
                <c:ptCount val="3"/>
                <c:pt idx="0">
                  <c:v>0.3</c:v>
                </c:pt>
                <c:pt idx="1">
                  <c:v>0.65</c:v>
                </c:pt>
                <c:pt idx="2">
                  <c:v>0.05</c:v>
                </c:pt>
              </c:numCache>
            </c:numRef>
          </c:val>
        </c:ser>
        <c:dLbls>
          <c:showLegendKey val="0"/>
          <c:showVal val="0"/>
          <c:showCatName val="0"/>
          <c:showSerName val="0"/>
          <c:showPercent val="1"/>
          <c:showBubbleSize val="0"/>
          <c:showLeaderLines val="1"/>
        </c:dLbls>
      </c:pie3DChart>
    </c:plotArea>
    <c:legend>
      <c:legendPos val="r"/>
      <c:legendEntry>
        <c:idx val="0"/>
        <c:txPr>
          <a:bodyPr/>
          <a:lstStyle/>
          <a:p>
            <a:pPr algn="ctr">
              <a:defRPr lang="en-CA"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a:lstStyle/>
          <a:p>
            <a:pPr algn="ctr">
              <a:defRPr lang="en-CA"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a:lstStyle/>
          <a:p>
            <a:pPr algn="ctr">
              <a:defRPr lang="en-CA"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6577156231097573"/>
          <c:y val="0.85881361678622581"/>
          <c:w val="0.65322207493679729"/>
          <c:h val="0.14075808686821908"/>
        </c:manualLayout>
      </c:layout>
      <c:overlay val="0"/>
      <c:txPr>
        <a:bodyPr/>
        <a:lstStyle/>
        <a:p>
          <a:pPr algn="ctr">
            <a:defRPr lang="en-CA"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1103317076037138"/>
          <c:y val="2.3696677011623064E-3"/>
          <c:w val="0.58896682923962862"/>
          <c:h val="0.97744566738290894"/>
        </c:manualLayout>
      </c:layout>
      <c:barChart>
        <c:barDir val="bar"/>
        <c:grouping val="stacked"/>
        <c:varyColors val="0"/>
        <c:ser>
          <c:idx val="0"/>
          <c:order val="0"/>
          <c:tx>
            <c:strRef>
              <c:f>Sheet1!$B$1</c:f>
              <c:strCache>
                <c:ptCount val="1"/>
                <c:pt idx="0">
                  <c:v>Valid percent</c:v>
                </c:pt>
              </c:strCache>
            </c:strRef>
          </c:tx>
          <c:spPr>
            <a:solidFill>
              <a:schemeClr val="accent6"/>
            </a:solidFill>
            <a:ln>
              <a:noFill/>
            </a:ln>
            <a:effectLst/>
          </c:spPr>
          <c:invertIfNegative val="0"/>
          <c:dLbls>
            <c:dLbl>
              <c:idx val="4"/>
              <c:layout>
                <c:manualLayout>
                  <c:x val="4.6641791044776115E-3"/>
                  <c:y val="2.5693478140822322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2649253731343281E-2"/>
                  <c:y val="-7.706829768267252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Selling or transferring to a family member</c:v>
                </c:pt>
                <c:pt idx="1">
                  <c:v>Selling the company to a third party</c:v>
                </c:pt>
                <c:pt idx="2">
                  <c:v>Selling the company to existing management or other employees</c:v>
                </c:pt>
                <c:pt idx="3">
                  <c:v>Winding down or closing the business</c:v>
                </c:pt>
                <c:pt idx="4">
                  <c:v>Not applicable due to business structure</c:v>
                </c:pt>
                <c:pt idx="5">
                  <c:v>Other</c:v>
                </c:pt>
                <c:pt idx="6">
                  <c:v>I don't know</c:v>
                </c:pt>
              </c:strCache>
            </c:strRef>
          </c:cat>
          <c:val>
            <c:numRef>
              <c:f>Sheet1!$B$2:$B$8</c:f>
              <c:numCache>
                <c:formatCode>0%</c:formatCode>
                <c:ptCount val="7"/>
                <c:pt idx="0">
                  <c:v>0.48</c:v>
                </c:pt>
                <c:pt idx="1">
                  <c:v>0.34</c:v>
                </c:pt>
                <c:pt idx="2">
                  <c:v>0.32</c:v>
                </c:pt>
                <c:pt idx="3">
                  <c:v>0.14000000000000001</c:v>
                </c:pt>
                <c:pt idx="4">
                  <c:v>0.04</c:v>
                </c:pt>
                <c:pt idx="5">
                  <c:v>0.02</c:v>
                </c:pt>
                <c:pt idx="6">
                  <c:v>0.06</c:v>
                </c:pt>
              </c:numCache>
            </c:numRef>
          </c:val>
        </c:ser>
        <c:dLbls>
          <c:showLegendKey val="0"/>
          <c:showVal val="0"/>
          <c:showCatName val="0"/>
          <c:showSerName val="0"/>
          <c:showPercent val="0"/>
          <c:showBubbleSize val="0"/>
        </c:dLbls>
        <c:gapWidth val="150"/>
        <c:overlap val="100"/>
        <c:axId val="524227040"/>
        <c:axId val="524227432"/>
      </c:barChart>
      <c:catAx>
        <c:axId val="524227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24227432"/>
        <c:crosses val="autoZero"/>
        <c:auto val="1"/>
        <c:lblAlgn val="ctr"/>
        <c:lblOffset val="100"/>
        <c:noMultiLvlLbl val="0"/>
      </c:catAx>
      <c:valAx>
        <c:axId val="524227432"/>
        <c:scaling>
          <c:orientation val="minMax"/>
        </c:scaling>
        <c:delete val="1"/>
        <c:axPos val="t"/>
        <c:numFmt formatCode="0%" sourceLinked="1"/>
        <c:majorTickMark val="none"/>
        <c:minorTickMark val="none"/>
        <c:tickLblPos val="nextTo"/>
        <c:crossAx val="52422704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6196555118110239"/>
          <c:y val="6.7034674741472192E-2"/>
          <c:w val="0.51696762904636917"/>
          <c:h val="0.88726915975503395"/>
        </c:manualLayout>
      </c:layout>
      <c:barChart>
        <c:barDir val="bar"/>
        <c:grouping val="stacked"/>
        <c:varyColors val="0"/>
        <c:ser>
          <c:idx val="0"/>
          <c:order val="0"/>
          <c:tx>
            <c:strRef>
              <c:f>Sheet1!$B$1</c:f>
              <c:strCache>
                <c:ptCount val="1"/>
                <c:pt idx="0">
                  <c:v>Column1</c:v>
                </c:pt>
              </c:strCache>
            </c:strRef>
          </c:tx>
          <c:invertIfNegative val="0"/>
          <c:dLbls>
            <c:spPr>
              <a:noFill/>
              <a:ln>
                <a:noFill/>
              </a:ln>
              <a:effectLst/>
            </c:spPr>
            <c:txPr>
              <a:bodyPr wrap="square" lIns="38100" tIns="19050" rIns="38100" bIns="19050" anchor="ctr">
                <a:spAutoFit/>
              </a:bodyPr>
              <a:lstStyle/>
              <a:p>
                <a:pPr>
                  <a:defRPr sz="1200"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Not a priority</c:v>
                </c:pt>
                <c:pt idx="1">
                  <c:v>Business lifestage does not necessitate a plan</c:v>
                </c:pt>
                <c:pt idx="2">
                  <c:v>Business type does not necessitate a plan</c:v>
                </c:pt>
                <c:pt idx="3">
                  <c:v>It will be shut down, sold or passed on to family members</c:v>
                </c:pt>
                <c:pt idx="4">
                  <c:v>Waiting for economy to right itself</c:v>
                </c:pt>
                <c:pt idx="5">
                  <c:v>Not up to me</c:v>
                </c:pt>
                <c:pt idx="6">
                  <c:v>Have not identified a successor</c:v>
                </c:pt>
                <c:pt idx="7">
                  <c:v>Other</c:v>
                </c:pt>
                <c:pt idx="8">
                  <c:v>I don't know</c:v>
                </c:pt>
              </c:strCache>
            </c:strRef>
          </c:cat>
          <c:val>
            <c:numRef>
              <c:f>Sheet1!$B$2:$B$10</c:f>
              <c:numCache>
                <c:formatCode>0%</c:formatCode>
                <c:ptCount val="9"/>
                <c:pt idx="0">
                  <c:v>0.27</c:v>
                </c:pt>
                <c:pt idx="1">
                  <c:v>0.24</c:v>
                </c:pt>
                <c:pt idx="2">
                  <c:v>0.23</c:v>
                </c:pt>
                <c:pt idx="3">
                  <c:v>0.11</c:v>
                </c:pt>
                <c:pt idx="4">
                  <c:v>0.09</c:v>
                </c:pt>
                <c:pt idx="5">
                  <c:v>0.06</c:v>
                </c:pt>
                <c:pt idx="6">
                  <c:v>0.06</c:v>
                </c:pt>
                <c:pt idx="7">
                  <c:v>0.04</c:v>
                </c:pt>
                <c:pt idx="8">
                  <c:v>0.14000000000000001</c:v>
                </c:pt>
              </c:numCache>
            </c:numRef>
          </c:val>
        </c:ser>
        <c:dLbls>
          <c:showLegendKey val="0"/>
          <c:showVal val="1"/>
          <c:showCatName val="0"/>
          <c:showSerName val="0"/>
          <c:showPercent val="0"/>
          <c:showBubbleSize val="0"/>
        </c:dLbls>
        <c:gapWidth val="50"/>
        <c:overlap val="100"/>
        <c:axId val="524228216"/>
        <c:axId val="524228608"/>
      </c:barChart>
      <c:catAx>
        <c:axId val="524228216"/>
        <c:scaling>
          <c:orientation val="maxMin"/>
        </c:scaling>
        <c:delete val="0"/>
        <c:axPos val="l"/>
        <c:numFmt formatCode="General" sourceLinked="1"/>
        <c:majorTickMark val="out"/>
        <c:minorTickMark val="none"/>
        <c:tickLblPos val="nextTo"/>
        <c:txPr>
          <a:bodyPr/>
          <a:lstStyle/>
          <a:p>
            <a:pPr>
              <a:defRPr sz="1200" b="0"/>
            </a:pPr>
            <a:endParaRPr lang="en-US"/>
          </a:p>
        </c:txPr>
        <c:crossAx val="524228608"/>
        <c:crosses val="autoZero"/>
        <c:auto val="1"/>
        <c:lblAlgn val="ctr"/>
        <c:lblOffset val="100"/>
        <c:noMultiLvlLbl val="0"/>
      </c:catAx>
      <c:valAx>
        <c:axId val="524228608"/>
        <c:scaling>
          <c:orientation val="minMax"/>
          <c:max val="0.5"/>
        </c:scaling>
        <c:delete val="1"/>
        <c:axPos val="t"/>
        <c:numFmt formatCode="0%" sourceLinked="1"/>
        <c:majorTickMark val="out"/>
        <c:minorTickMark val="none"/>
        <c:tickLblPos val="nextTo"/>
        <c:crossAx val="524228216"/>
        <c:crosses val="autoZero"/>
        <c:crossBetween val="between"/>
      </c:valAx>
    </c:plotArea>
    <c:plotVisOnly val="1"/>
    <c:dispBlanksAs val="gap"/>
    <c:showDLblsOverMax val="0"/>
  </c:chart>
  <c:txPr>
    <a:bodyPr/>
    <a:lstStyle/>
    <a:p>
      <a:pPr>
        <a:defRPr sz="1400" b="1">
          <a:solidFill>
            <a:srgbClr val="353535"/>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490800147628631E-2"/>
          <c:y val="0.13292087741245978"/>
          <c:w val="0.93101468752871142"/>
          <c:h val="0.77093208497153098"/>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478363262556984E-3"/>
                  <c:y val="0.1097996287309493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1.0574675833384454E-2"/>
                  <c:y val="5.7603891593064928E-2"/>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16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Yes  </c:v>
                </c:pt>
                <c:pt idx="1">
                  <c:v>No  </c:v>
                </c:pt>
                <c:pt idx="2">
                  <c:v>I don't know</c:v>
                </c:pt>
              </c:strCache>
            </c:strRef>
          </c:cat>
          <c:val>
            <c:numRef>
              <c:f>Sheet1!$B$2:$B$4</c:f>
              <c:numCache>
                <c:formatCode>0%</c:formatCode>
                <c:ptCount val="3"/>
                <c:pt idx="0">
                  <c:v>0.88</c:v>
                </c:pt>
                <c:pt idx="1">
                  <c:v>0.1</c:v>
                </c:pt>
                <c:pt idx="2">
                  <c:v>0.02</c:v>
                </c:pt>
              </c:numCache>
            </c:numRef>
          </c:val>
        </c:ser>
        <c:dLbls>
          <c:showLegendKey val="0"/>
          <c:showVal val="0"/>
          <c:showCatName val="0"/>
          <c:showSerName val="0"/>
          <c:showPercent val="1"/>
          <c:showBubbleSize val="0"/>
          <c:showLeaderLines val="1"/>
        </c:dLbls>
      </c:pie3DChart>
    </c:plotArea>
    <c:legend>
      <c:legendPos val="r"/>
      <c:legendEntry>
        <c:idx val="0"/>
        <c:txPr>
          <a:bodyPr/>
          <a:lstStyle/>
          <a:p>
            <a:pPr>
              <a:defRPr lang="en-CA" sz="1400">
                <a:solidFill>
                  <a:schemeClr val="tx1"/>
                </a:solidFill>
              </a:defRPr>
            </a:pPr>
            <a:endParaRPr lang="en-US"/>
          </a:p>
        </c:txPr>
      </c:legendEntry>
      <c:legendEntry>
        <c:idx val="1"/>
        <c:txPr>
          <a:bodyPr/>
          <a:lstStyle/>
          <a:p>
            <a:pPr>
              <a:defRPr lang="en-CA" sz="1400">
                <a:solidFill>
                  <a:schemeClr val="tx1"/>
                </a:solidFill>
              </a:defRPr>
            </a:pPr>
            <a:endParaRPr lang="en-US"/>
          </a:p>
        </c:txPr>
      </c:legendEntry>
      <c:legendEntry>
        <c:idx val="2"/>
        <c:txPr>
          <a:bodyPr/>
          <a:lstStyle/>
          <a:p>
            <a:pPr>
              <a:defRPr lang="en-CA" sz="1400">
                <a:solidFill>
                  <a:schemeClr val="tx1"/>
                </a:solidFill>
              </a:defRPr>
            </a:pPr>
            <a:endParaRPr lang="en-US"/>
          </a:p>
        </c:txPr>
      </c:legendEntry>
      <c:layout>
        <c:manualLayout>
          <c:xMode val="edge"/>
          <c:yMode val="edge"/>
          <c:x val="0"/>
          <c:y val="1.4308563386470972E-3"/>
          <c:w val="0.99901618169856532"/>
          <c:h val="0.12077474704940933"/>
        </c:manualLayout>
      </c:layout>
      <c:overlay val="0"/>
      <c:txPr>
        <a:bodyPr/>
        <a:lstStyle/>
        <a:p>
          <a:pPr>
            <a:defRPr lang="en-CA" sz="1400">
              <a:solidFill>
                <a:schemeClr val="tx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7747007159878943E-2"/>
          <c:y val="0.11986746659097125"/>
          <c:w val="0.90850924311471937"/>
          <c:h val="0.75453407824090646"/>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803889738153127E-2"/>
                  <c:y val="0.1257592368230778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8.2701893525461301E-3"/>
                  <c:y val="3.6758943143695662E-2"/>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16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Yes  </c:v>
                </c:pt>
                <c:pt idx="1">
                  <c:v>No  </c:v>
                </c:pt>
                <c:pt idx="2">
                  <c:v>I don't know</c:v>
                </c:pt>
              </c:strCache>
            </c:strRef>
          </c:cat>
          <c:val>
            <c:numRef>
              <c:f>Sheet1!$B$2:$B$4</c:f>
              <c:numCache>
                <c:formatCode>0%</c:formatCode>
                <c:ptCount val="3"/>
                <c:pt idx="0">
                  <c:v>0.33</c:v>
                </c:pt>
                <c:pt idx="1">
                  <c:v>0.63</c:v>
                </c:pt>
                <c:pt idx="2">
                  <c:v>0.04</c:v>
                </c:pt>
              </c:numCache>
            </c:numRef>
          </c:val>
        </c:ser>
        <c:dLbls>
          <c:showLegendKey val="0"/>
          <c:showVal val="0"/>
          <c:showCatName val="0"/>
          <c:showSerName val="0"/>
          <c:showPercent val="1"/>
          <c:showBubbleSize val="0"/>
          <c:showLeaderLines val="1"/>
        </c:dLbls>
      </c:pie3DChart>
    </c:plotArea>
    <c:legend>
      <c:legendPos val="r"/>
      <c:legendEntry>
        <c:idx val="0"/>
        <c:txPr>
          <a:bodyPr/>
          <a:lstStyle/>
          <a:p>
            <a:pPr>
              <a:defRPr lang="en-CA" sz="1400">
                <a:solidFill>
                  <a:schemeClr val="tx1"/>
                </a:solidFill>
              </a:defRPr>
            </a:pPr>
            <a:endParaRPr lang="en-US"/>
          </a:p>
        </c:txPr>
      </c:legendEntry>
      <c:legendEntry>
        <c:idx val="1"/>
        <c:txPr>
          <a:bodyPr/>
          <a:lstStyle/>
          <a:p>
            <a:pPr>
              <a:defRPr lang="en-CA" sz="1400">
                <a:solidFill>
                  <a:schemeClr val="tx1"/>
                </a:solidFill>
              </a:defRPr>
            </a:pPr>
            <a:endParaRPr lang="en-US"/>
          </a:p>
        </c:txPr>
      </c:legendEntry>
      <c:legendEntry>
        <c:idx val="2"/>
        <c:txPr>
          <a:bodyPr/>
          <a:lstStyle/>
          <a:p>
            <a:pPr>
              <a:defRPr lang="en-CA" sz="1400">
                <a:solidFill>
                  <a:schemeClr val="tx1"/>
                </a:solidFill>
              </a:defRPr>
            </a:pPr>
            <a:endParaRPr lang="en-US"/>
          </a:p>
        </c:txPr>
      </c:legendEntry>
      <c:layout>
        <c:manualLayout>
          <c:xMode val="edge"/>
          <c:yMode val="edge"/>
          <c:x val="0"/>
          <c:y val="2.5977145765170098E-2"/>
          <c:w val="0.99828753666212389"/>
          <c:h val="7.2365973194994673E-2"/>
        </c:manualLayout>
      </c:layout>
      <c:overlay val="0"/>
      <c:txPr>
        <a:bodyPr/>
        <a:lstStyle/>
        <a:p>
          <a:pPr>
            <a:defRPr lang="en-CA" sz="1400">
              <a:solidFill>
                <a:schemeClr val="tx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9390999562554679"/>
          <c:y val="6.7034674741472192E-2"/>
          <c:w val="0.58502318460192471"/>
          <c:h val="0.88726915975503395"/>
        </c:manualLayout>
      </c:layout>
      <c:barChart>
        <c:barDir val="bar"/>
        <c:grouping val="stacked"/>
        <c:varyColors val="0"/>
        <c:ser>
          <c:idx val="0"/>
          <c:order val="0"/>
          <c:tx>
            <c:strRef>
              <c:f>Sheet1!$B$1</c:f>
              <c:strCache>
                <c:ptCount val="1"/>
                <c:pt idx="0">
                  <c:v>Column1</c:v>
                </c:pt>
              </c:strCache>
            </c:strRef>
          </c:tx>
          <c:invertIfNegative val="0"/>
          <c:dLbls>
            <c:dLbl>
              <c:idx val="6"/>
              <c:layout>
                <c:manualLayout>
                  <c:x val="-8.4858796646985698E-4"/>
                  <c:y val="-2.285164346829992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Accountant</c:v>
                </c:pt>
                <c:pt idx="1">
                  <c:v>Commercial or business appraiser</c:v>
                </c:pt>
                <c:pt idx="2">
                  <c:v>Realtor</c:v>
                </c:pt>
                <c:pt idx="3">
                  <c:v>Lawyer</c:v>
                </c:pt>
                <c:pt idx="4">
                  <c:v>Bank</c:v>
                </c:pt>
                <c:pt idx="5">
                  <c:v>Business broker</c:v>
                </c:pt>
                <c:pt idx="6">
                  <c:v>Other  </c:v>
                </c:pt>
              </c:strCache>
            </c:strRef>
          </c:cat>
          <c:val>
            <c:numRef>
              <c:f>Sheet1!$B$2:$B$8</c:f>
              <c:numCache>
                <c:formatCode>0%</c:formatCode>
                <c:ptCount val="7"/>
                <c:pt idx="0">
                  <c:v>0.45</c:v>
                </c:pt>
                <c:pt idx="1">
                  <c:v>0.13</c:v>
                </c:pt>
                <c:pt idx="2">
                  <c:v>0.1</c:v>
                </c:pt>
                <c:pt idx="3">
                  <c:v>0.09</c:v>
                </c:pt>
                <c:pt idx="4">
                  <c:v>0.08</c:v>
                </c:pt>
                <c:pt idx="5">
                  <c:v>0.06</c:v>
                </c:pt>
                <c:pt idx="6">
                  <c:v>7.0000000000000007E-2</c:v>
                </c:pt>
              </c:numCache>
            </c:numRef>
          </c:val>
        </c:ser>
        <c:dLbls>
          <c:showLegendKey val="0"/>
          <c:showVal val="1"/>
          <c:showCatName val="0"/>
          <c:showSerName val="0"/>
          <c:showPercent val="0"/>
          <c:showBubbleSize val="0"/>
        </c:dLbls>
        <c:gapWidth val="50"/>
        <c:overlap val="100"/>
        <c:axId val="522460720"/>
        <c:axId val="522461112"/>
      </c:barChart>
      <c:catAx>
        <c:axId val="522460720"/>
        <c:scaling>
          <c:orientation val="maxMin"/>
        </c:scaling>
        <c:delete val="0"/>
        <c:axPos val="l"/>
        <c:numFmt formatCode="General" sourceLinked="1"/>
        <c:majorTickMark val="out"/>
        <c:minorTickMark val="none"/>
        <c:tickLblPos val="nextTo"/>
        <c:txPr>
          <a:bodyPr/>
          <a:lstStyle/>
          <a:p>
            <a:pPr>
              <a:defRPr sz="1600" b="0"/>
            </a:pPr>
            <a:endParaRPr lang="en-US"/>
          </a:p>
        </c:txPr>
        <c:crossAx val="522461112"/>
        <c:crosses val="autoZero"/>
        <c:auto val="1"/>
        <c:lblAlgn val="ctr"/>
        <c:lblOffset val="100"/>
        <c:noMultiLvlLbl val="0"/>
      </c:catAx>
      <c:valAx>
        <c:axId val="522461112"/>
        <c:scaling>
          <c:orientation val="minMax"/>
          <c:max val="0.5"/>
        </c:scaling>
        <c:delete val="1"/>
        <c:axPos val="t"/>
        <c:numFmt formatCode="0%" sourceLinked="1"/>
        <c:majorTickMark val="out"/>
        <c:minorTickMark val="none"/>
        <c:tickLblPos val="nextTo"/>
        <c:crossAx val="522460720"/>
        <c:crosses val="autoZero"/>
        <c:crossBetween val="between"/>
      </c:valAx>
    </c:plotArea>
    <c:plotVisOnly val="1"/>
    <c:dispBlanksAs val="gap"/>
    <c:showDLblsOverMax val="0"/>
  </c:chart>
  <c:txPr>
    <a:bodyPr/>
    <a:lstStyle/>
    <a:p>
      <a:pPr>
        <a:defRPr sz="1400" b="1">
          <a:solidFill>
            <a:srgbClr val="353535"/>
          </a:solidFil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6196555118110239"/>
          <c:y val="6.7034674741472192E-2"/>
          <c:w val="0.51696762904636917"/>
          <c:h val="0.88726915975503395"/>
        </c:manualLayout>
      </c:layout>
      <c:barChart>
        <c:barDir val="bar"/>
        <c:grouping val="stacked"/>
        <c:varyColors val="0"/>
        <c:ser>
          <c:idx val="0"/>
          <c:order val="0"/>
          <c:tx>
            <c:strRef>
              <c:f>Sheet1!$B$1</c:f>
              <c:strCache>
                <c:ptCount val="1"/>
                <c:pt idx="0">
                  <c:v>Column1</c:v>
                </c:pt>
              </c:strCache>
            </c:strRef>
          </c:tx>
          <c:invertIfNegative val="0"/>
          <c:dLbls>
            <c:spPr>
              <a:noFill/>
              <a:ln>
                <a:noFill/>
              </a:ln>
              <a:effectLst/>
            </c:spPr>
            <c:txPr>
              <a:bodyPr wrap="square" lIns="38100" tIns="19050" rIns="38100" bIns="19050" anchor="ctr">
                <a:spAutoFit/>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Not the right time</c:v>
                </c:pt>
                <c:pt idx="1">
                  <c:v>Not appropriate for this style of organization</c:v>
                </c:pt>
                <c:pt idx="2">
                  <c:v>Not planning to sell</c:v>
                </c:pt>
                <c:pt idx="3">
                  <c:v>Unnecessary, not worthwhile</c:v>
                </c:pt>
                <c:pt idx="4">
                  <c:v>Not a priority</c:v>
                </c:pt>
                <c:pt idx="5">
                  <c:v>Too expensive</c:v>
                </c:pt>
                <c:pt idx="6">
                  <c:v>Have conducted an informal valuation</c:v>
                </c:pt>
                <c:pt idx="7">
                  <c:v>Other</c:v>
                </c:pt>
                <c:pt idx="8">
                  <c:v>I don't know</c:v>
                </c:pt>
              </c:strCache>
            </c:strRef>
          </c:cat>
          <c:val>
            <c:numRef>
              <c:f>Sheet1!$B$2:$B$10</c:f>
              <c:numCache>
                <c:formatCode>0%</c:formatCode>
                <c:ptCount val="9"/>
                <c:pt idx="0">
                  <c:v>0.28000000000000003</c:v>
                </c:pt>
                <c:pt idx="1">
                  <c:v>0.21</c:v>
                </c:pt>
                <c:pt idx="2">
                  <c:v>0.19</c:v>
                </c:pt>
                <c:pt idx="3">
                  <c:v>0.15</c:v>
                </c:pt>
                <c:pt idx="4">
                  <c:v>0.11</c:v>
                </c:pt>
                <c:pt idx="5">
                  <c:v>7.0000000000000007E-2</c:v>
                </c:pt>
                <c:pt idx="6">
                  <c:v>7.0000000000000007E-2</c:v>
                </c:pt>
                <c:pt idx="7">
                  <c:v>0.03</c:v>
                </c:pt>
                <c:pt idx="8">
                  <c:v>0.06</c:v>
                </c:pt>
              </c:numCache>
            </c:numRef>
          </c:val>
        </c:ser>
        <c:dLbls>
          <c:showLegendKey val="0"/>
          <c:showVal val="1"/>
          <c:showCatName val="0"/>
          <c:showSerName val="0"/>
          <c:showPercent val="0"/>
          <c:showBubbleSize val="0"/>
        </c:dLbls>
        <c:gapWidth val="50"/>
        <c:overlap val="100"/>
        <c:axId val="522461896"/>
        <c:axId val="522462288"/>
      </c:barChart>
      <c:catAx>
        <c:axId val="522461896"/>
        <c:scaling>
          <c:orientation val="maxMin"/>
        </c:scaling>
        <c:delete val="0"/>
        <c:axPos val="l"/>
        <c:numFmt formatCode="General" sourceLinked="1"/>
        <c:majorTickMark val="out"/>
        <c:minorTickMark val="none"/>
        <c:tickLblPos val="nextTo"/>
        <c:txPr>
          <a:bodyPr/>
          <a:lstStyle/>
          <a:p>
            <a:pPr>
              <a:defRPr b="0"/>
            </a:pPr>
            <a:endParaRPr lang="en-US"/>
          </a:p>
        </c:txPr>
        <c:crossAx val="522462288"/>
        <c:crosses val="autoZero"/>
        <c:auto val="1"/>
        <c:lblAlgn val="ctr"/>
        <c:lblOffset val="100"/>
        <c:noMultiLvlLbl val="0"/>
      </c:catAx>
      <c:valAx>
        <c:axId val="522462288"/>
        <c:scaling>
          <c:orientation val="minMax"/>
          <c:max val="0.5"/>
        </c:scaling>
        <c:delete val="1"/>
        <c:axPos val="t"/>
        <c:numFmt formatCode="0%" sourceLinked="1"/>
        <c:majorTickMark val="out"/>
        <c:minorTickMark val="none"/>
        <c:tickLblPos val="nextTo"/>
        <c:crossAx val="522461896"/>
        <c:crosses val="autoZero"/>
        <c:crossBetween val="between"/>
      </c:valAx>
    </c:plotArea>
    <c:plotVisOnly val="1"/>
    <c:dispBlanksAs val="gap"/>
    <c:showDLblsOverMax val="0"/>
  </c:chart>
  <c:txPr>
    <a:bodyPr/>
    <a:lstStyle/>
    <a:p>
      <a:pPr>
        <a:defRPr sz="1400" b="1">
          <a:solidFill>
            <a:srgbClr val="353535"/>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2.361111111111111E-2"/>
          <c:y val="3.0036666744211377E-3"/>
          <c:w val="0.97638888888888886"/>
          <c:h val="0.59335524867711609"/>
        </c:manualLayout>
      </c:layout>
      <c:barChart>
        <c:barDir val="bar"/>
        <c:grouping val="stacked"/>
        <c:varyColors val="0"/>
        <c:ser>
          <c:idx val="0"/>
          <c:order val="0"/>
          <c:tx>
            <c:strRef>
              <c:f>Sheet1!$B$1</c:f>
              <c:strCache>
                <c:ptCount val="1"/>
                <c:pt idx="0">
                  <c:v>Very important</c:v>
                </c:pt>
              </c:strCache>
            </c:strRef>
          </c:tx>
          <c:spPr>
            <a:solidFill>
              <a:schemeClr val="accent6">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Formal succession
plan importance</c:v>
                </c:pt>
              </c:strCache>
            </c:strRef>
          </c:cat>
          <c:val>
            <c:numRef>
              <c:f>Sheet1!$B$2</c:f>
              <c:numCache>
                <c:formatCode>0%</c:formatCode>
                <c:ptCount val="1"/>
                <c:pt idx="0">
                  <c:v>0.36</c:v>
                </c:pt>
              </c:numCache>
            </c:numRef>
          </c:val>
        </c:ser>
        <c:ser>
          <c:idx val="1"/>
          <c:order val="1"/>
          <c:tx>
            <c:strRef>
              <c:f>Sheet1!$C$1</c:f>
              <c:strCache>
                <c:ptCount val="1"/>
                <c:pt idx="0">
                  <c:v>Somewhat important</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Formal succession
plan importance</c:v>
                </c:pt>
              </c:strCache>
            </c:strRef>
          </c:cat>
          <c:val>
            <c:numRef>
              <c:f>Sheet1!$C$2</c:f>
              <c:numCache>
                <c:formatCode>0%</c:formatCode>
                <c:ptCount val="1"/>
                <c:pt idx="0">
                  <c:v>0.42</c:v>
                </c:pt>
              </c:numCache>
            </c:numRef>
          </c:val>
        </c:ser>
        <c:ser>
          <c:idx val="2"/>
          <c:order val="2"/>
          <c:tx>
            <c:strRef>
              <c:f>Sheet1!$D$1</c:f>
              <c:strCache>
                <c:ptCount val="1"/>
                <c:pt idx="0">
                  <c:v>Neutral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CA"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Formal succession
plan importance</c:v>
                </c:pt>
              </c:strCache>
            </c:strRef>
          </c:cat>
          <c:val>
            <c:numRef>
              <c:f>Sheet1!$D$2</c:f>
              <c:numCache>
                <c:formatCode>0%</c:formatCode>
                <c:ptCount val="1"/>
                <c:pt idx="0">
                  <c:v>0.09</c:v>
                </c:pt>
              </c:numCache>
            </c:numRef>
          </c:val>
        </c:ser>
        <c:ser>
          <c:idx val="3"/>
          <c:order val="3"/>
          <c:tx>
            <c:strRef>
              <c:f>Sheet1!$E$1</c:f>
              <c:strCache>
                <c:ptCount val="1"/>
                <c:pt idx="0">
                  <c:v>Somewhat unimportant</c:v>
                </c:pt>
              </c:strCache>
            </c:strRef>
          </c:tx>
          <c:spPr>
            <a:solidFill>
              <a:schemeClr val="accent6">
                <a:tint val="77000"/>
              </a:schemeClr>
            </a:solidFill>
            <a:ln>
              <a:noFill/>
            </a:ln>
            <a:effectLst/>
          </c:spPr>
          <c:invertIfNegative val="0"/>
          <c:dLbls>
            <c:dLbl>
              <c:idx val="0"/>
              <c:layout>
                <c:manualLayout>
                  <c:x val="1.3717501616705547E-3"/>
                  <c:y val="-2.549681539994274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Formal succession
plan importance</c:v>
                </c:pt>
              </c:strCache>
            </c:strRef>
          </c:cat>
          <c:val>
            <c:numRef>
              <c:f>Sheet1!$E$2</c:f>
              <c:numCache>
                <c:formatCode>0%</c:formatCode>
                <c:ptCount val="1"/>
                <c:pt idx="0">
                  <c:v>0.1</c:v>
                </c:pt>
              </c:numCache>
            </c:numRef>
          </c:val>
        </c:ser>
        <c:ser>
          <c:idx val="4"/>
          <c:order val="4"/>
          <c:tx>
            <c:strRef>
              <c:f>Sheet1!$F$1</c:f>
              <c:strCache>
                <c:ptCount val="1"/>
                <c:pt idx="0">
                  <c:v>Very unimportant</c:v>
                </c:pt>
              </c:strCache>
            </c:strRef>
          </c:tx>
          <c:spPr>
            <a:solidFill>
              <a:schemeClr val="accent6">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Formal succession
plan importance</c:v>
                </c:pt>
              </c:strCache>
            </c:strRef>
          </c:cat>
          <c:val>
            <c:numRef>
              <c:f>Sheet1!$F$2</c:f>
              <c:numCache>
                <c:formatCode>0%</c:formatCode>
                <c:ptCount val="1"/>
                <c:pt idx="0">
                  <c:v>0.02</c:v>
                </c:pt>
              </c:numCache>
            </c:numRef>
          </c:val>
        </c:ser>
        <c:dLbls>
          <c:showLegendKey val="0"/>
          <c:showVal val="0"/>
          <c:showCatName val="0"/>
          <c:showSerName val="0"/>
          <c:showPercent val="0"/>
          <c:showBubbleSize val="0"/>
        </c:dLbls>
        <c:gapWidth val="150"/>
        <c:overlap val="100"/>
        <c:axId val="522463072"/>
        <c:axId val="522463464"/>
      </c:barChart>
      <c:catAx>
        <c:axId val="522463072"/>
        <c:scaling>
          <c:orientation val="maxMin"/>
        </c:scaling>
        <c:delete val="1"/>
        <c:axPos val="l"/>
        <c:numFmt formatCode="General" sourceLinked="1"/>
        <c:majorTickMark val="none"/>
        <c:minorTickMark val="none"/>
        <c:tickLblPos val="nextTo"/>
        <c:crossAx val="522463464"/>
        <c:crosses val="autoZero"/>
        <c:auto val="1"/>
        <c:lblAlgn val="ctr"/>
        <c:lblOffset val="100"/>
        <c:noMultiLvlLbl val="0"/>
      </c:catAx>
      <c:valAx>
        <c:axId val="522463464"/>
        <c:scaling>
          <c:orientation val="minMax"/>
          <c:max val="1"/>
        </c:scaling>
        <c:delete val="1"/>
        <c:axPos val="t"/>
        <c:numFmt formatCode="0%" sourceLinked="1"/>
        <c:majorTickMark val="out"/>
        <c:minorTickMark val="none"/>
        <c:tickLblPos val="nextTo"/>
        <c:crossAx val="522463072"/>
        <c:crosses val="autoZero"/>
        <c:crossBetween val="between"/>
      </c:valAx>
      <c:spPr>
        <a:noFill/>
        <a:ln>
          <a:noFill/>
        </a:ln>
        <a:effectLst/>
      </c:spPr>
    </c:plotArea>
    <c:legend>
      <c:legendPos val="t"/>
      <c:layout>
        <c:manualLayout>
          <c:xMode val="edge"/>
          <c:yMode val="edge"/>
          <c:x val="3.8998250218722657E-4"/>
          <c:y val="7.060827640193567E-3"/>
          <c:w val="0.99961001749781275"/>
          <c:h val="0.107860298582466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5.211474231682231E-2"/>
          <c:y val="2.4115911524676572E-3"/>
          <c:w val="0.94788527820781909"/>
          <c:h val="0.99758827530764949"/>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18190215358132E-2"/>
                  <c:y val="-5.8830288454306857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1.4473790991553938E-2"/>
                  <c:y val="8.0076195792601709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CA" sz="16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Sheet1!$A$2:$A$5</c:f>
              <c:strCache>
                <c:ptCount val="4"/>
                <c:pt idx="0">
                  <c:v>Yes, a formal plan</c:v>
                </c:pt>
                <c:pt idx="1">
                  <c:v>Yes, an informal plan</c:v>
                </c:pt>
                <c:pt idx="2">
                  <c:v>No</c:v>
                </c:pt>
                <c:pt idx="3">
                  <c:v>I don't know</c:v>
                </c:pt>
              </c:strCache>
            </c:strRef>
          </c:cat>
          <c:val>
            <c:numRef>
              <c:f>Sheet1!$B$2:$B$5</c:f>
              <c:numCache>
                <c:formatCode>0%</c:formatCode>
                <c:ptCount val="4"/>
                <c:pt idx="0">
                  <c:v>0.2</c:v>
                </c:pt>
                <c:pt idx="1">
                  <c:v>0.27</c:v>
                </c:pt>
                <c:pt idx="2">
                  <c:v>0.49</c:v>
                </c:pt>
                <c:pt idx="3">
                  <c:v>0.04</c:v>
                </c:pt>
              </c:numCache>
            </c:numRef>
          </c:val>
        </c:ser>
        <c:dLbls>
          <c:showLegendKey val="0"/>
          <c:showVal val="0"/>
          <c:showCatName val="0"/>
          <c:showSerName val="0"/>
          <c:showPercent val="1"/>
          <c:showBubbleSize val="0"/>
          <c:showLeaderLines val="1"/>
        </c:dLbls>
      </c:pie3DChart>
    </c:plotArea>
    <c:legend>
      <c:legendPos val="r"/>
      <c:legendEntry>
        <c:idx val="0"/>
        <c:txPr>
          <a:bodyPr/>
          <a:lstStyle/>
          <a:p>
            <a:pPr algn="ctr">
              <a:defRPr lang="en-CA"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a:lstStyle/>
          <a:p>
            <a:pPr algn="ctr">
              <a:defRPr lang="en-CA"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a:lstStyle/>
          <a:p>
            <a:pPr algn="ctr">
              <a:defRPr lang="en-CA"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5509130220718903"/>
          <c:y val="0.1999379102062919"/>
          <c:w val="0.24594439684344677"/>
          <c:h val="0.54535187280533903"/>
        </c:manualLayout>
      </c:layout>
      <c:overlay val="0"/>
      <c:txPr>
        <a:bodyPr/>
        <a:lstStyle/>
        <a:p>
          <a:pPr algn="ctr">
            <a:defRPr lang="en-CA"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5273097112860885"/>
          <c:y val="9.2963780238163374E-2"/>
          <c:w val="0.64726902887139104"/>
          <c:h val="0.87958092649135111"/>
        </c:manualLayout>
      </c:layout>
      <c:barChart>
        <c:barDir val="bar"/>
        <c:grouping val="stacked"/>
        <c:varyColors val="0"/>
        <c:ser>
          <c:idx val="0"/>
          <c:order val="0"/>
          <c:tx>
            <c:strRef>
              <c:f>Sheet1!$B$1</c:f>
              <c:strCache>
                <c:ptCount val="1"/>
                <c:pt idx="0">
                  <c:v>Yes</c:v>
                </c:pt>
              </c:strCache>
            </c:strRef>
          </c:tx>
          <c:spPr>
            <a:solidFill>
              <a:schemeClr val="accent6">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Disruption to financial processes or cash flow</c:v>
                </c:pt>
                <c:pt idx="1">
                  <c:v>Disruptions to business technology or systems</c:v>
                </c:pt>
                <c:pt idx="2">
                  <c:v>Theft, including  capital or physical property</c:v>
                </c:pt>
                <c:pt idx="3">
                  <c:v>Natural disasters</c:v>
                </c:pt>
                <c:pt idx="4">
                  <c:v>Disruption to accessibility or visibility of business’ physical location</c:v>
                </c:pt>
                <c:pt idx="5">
                  <c:v>Unexpected loss of staff </c:v>
                </c:pt>
              </c:strCache>
            </c:strRef>
          </c:cat>
          <c:val>
            <c:numRef>
              <c:f>Sheet1!$B$2:$B$7</c:f>
              <c:numCache>
                <c:formatCode>0%</c:formatCode>
                <c:ptCount val="6"/>
                <c:pt idx="0">
                  <c:v>0.79</c:v>
                </c:pt>
                <c:pt idx="1">
                  <c:v>0.76</c:v>
                </c:pt>
                <c:pt idx="2">
                  <c:v>0.74</c:v>
                </c:pt>
                <c:pt idx="3">
                  <c:v>0.66</c:v>
                </c:pt>
                <c:pt idx="4">
                  <c:v>0.52</c:v>
                </c:pt>
                <c:pt idx="5">
                  <c:v>0.47</c:v>
                </c:pt>
              </c:numCache>
            </c:numRef>
          </c:val>
        </c:ser>
        <c:ser>
          <c:idx val="1"/>
          <c:order val="1"/>
          <c:tx>
            <c:strRef>
              <c:f>Sheet1!$C$1</c:f>
              <c:strCache>
                <c:ptCount val="1"/>
                <c:pt idx="0">
                  <c:v>No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Disruption to financial processes or cash flow</c:v>
                </c:pt>
                <c:pt idx="1">
                  <c:v>Disruptions to business technology or systems</c:v>
                </c:pt>
                <c:pt idx="2">
                  <c:v>Theft, including  capital or physical property</c:v>
                </c:pt>
                <c:pt idx="3">
                  <c:v>Natural disasters</c:v>
                </c:pt>
                <c:pt idx="4">
                  <c:v>Disruption to accessibility or visibility of business’ physical location</c:v>
                </c:pt>
                <c:pt idx="5">
                  <c:v>Unexpected loss of staff </c:v>
                </c:pt>
              </c:strCache>
            </c:strRef>
          </c:cat>
          <c:val>
            <c:numRef>
              <c:f>Sheet1!$C$2:$C$7</c:f>
              <c:numCache>
                <c:formatCode>0%</c:formatCode>
                <c:ptCount val="6"/>
                <c:pt idx="0">
                  <c:v>0.18</c:v>
                </c:pt>
                <c:pt idx="1">
                  <c:v>0.21</c:v>
                </c:pt>
                <c:pt idx="2">
                  <c:v>0.22</c:v>
                </c:pt>
                <c:pt idx="3">
                  <c:v>0.3</c:v>
                </c:pt>
                <c:pt idx="4">
                  <c:v>0.43</c:v>
                </c:pt>
                <c:pt idx="5">
                  <c:v>0.47</c:v>
                </c:pt>
              </c:numCache>
            </c:numRef>
          </c:val>
        </c:ser>
        <c:ser>
          <c:idx val="2"/>
          <c:order val="2"/>
          <c:tx>
            <c:strRef>
              <c:f>Sheet1!$D$1</c:f>
              <c:strCache>
                <c:ptCount val="1"/>
                <c:pt idx="0">
                  <c:v>I don't know</c:v>
                </c:pt>
              </c:strCache>
            </c:strRef>
          </c:tx>
          <c:spPr>
            <a:solidFill>
              <a:schemeClr val="accent6">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CA"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Disruption to financial processes or cash flow</c:v>
                </c:pt>
                <c:pt idx="1">
                  <c:v>Disruptions to business technology or systems</c:v>
                </c:pt>
                <c:pt idx="2">
                  <c:v>Theft, including  capital or physical property</c:v>
                </c:pt>
                <c:pt idx="3">
                  <c:v>Natural disasters</c:v>
                </c:pt>
                <c:pt idx="4">
                  <c:v>Disruption to accessibility or visibility of business’ physical location</c:v>
                </c:pt>
                <c:pt idx="5">
                  <c:v>Unexpected loss of staff </c:v>
                </c:pt>
              </c:strCache>
            </c:strRef>
          </c:cat>
          <c:val>
            <c:numRef>
              <c:f>Sheet1!$D$2:$D$7</c:f>
              <c:numCache>
                <c:formatCode>0%</c:formatCode>
                <c:ptCount val="6"/>
                <c:pt idx="0">
                  <c:v>0.03</c:v>
                </c:pt>
                <c:pt idx="1">
                  <c:v>0.03</c:v>
                </c:pt>
                <c:pt idx="2">
                  <c:v>0.03</c:v>
                </c:pt>
                <c:pt idx="3">
                  <c:v>0.04</c:v>
                </c:pt>
                <c:pt idx="4">
                  <c:v>0.05</c:v>
                </c:pt>
                <c:pt idx="5">
                  <c:v>0.06</c:v>
                </c:pt>
              </c:numCache>
            </c:numRef>
          </c:val>
        </c:ser>
        <c:dLbls>
          <c:showLegendKey val="0"/>
          <c:showVal val="0"/>
          <c:showCatName val="0"/>
          <c:showSerName val="0"/>
          <c:showPercent val="0"/>
          <c:showBubbleSize val="0"/>
        </c:dLbls>
        <c:gapWidth val="150"/>
        <c:overlap val="100"/>
        <c:axId val="522464640"/>
        <c:axId val="522465032"/>
      </c:barChart>
      <c:catAx>
        <c:axId val="52246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22465032"/>
        <c:crosses val="autoZero"/>
        <c:auto val="1"/>
        <c:lblAlgn val="ctr"/>
        <c:lblOffset val="100"/>
        <c:noMultiLvlLbl val="0"/>
      </c:catAx>
      <c:valAx>
        <c:axId val="522465032"/>
        <c:scaling>
          <c:orientation val="minMax"/>
        </c:scaling>
        <c:delete val="1"/>
        <c:axPos val="t"/>
        <c:numFmt formatCode="0%" sourceLinked="1"/>
        <c:majorTickMark val="none"/>
        <c:minorTickMark val="none"/>
        <c:tickLblPos val="nextTo"/>
        <c:crossAx val="522464640"/>
        <c:crosses val="autoZero"/>
        <c:crossBetween val="between"/>
      </c:valAx>
      <c:spPr>
        <a:noFill/>
        <a:ln>
          <a:noFill/>
        </a:ln>
        <a:effectLst/>
      </c:spPr>
    </c:plotArea>
    <c:legend>
      <c:legendPos val="t"/>
      <c:layout>
        <c:manualLayout>
          <c:xMode val="edge"/>
          <c:yMode val="edge"/>
          <c:x val="0.26983442694663162"/>
          <c:y val="2.8629172036155684E-2"/>
          <c:w val="0.46229166666666666"/>
          <c:h val="5.945558236110979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4695101452266734E-2"/>
          <c:y val="5.13585977626181E-2"/>
          <c:w val="0.73794925634295716"/>
          <c:h val="0.83275619472427198"/>
        </c:manualLayout>
      </c:layout>
      <c:lineChart>
        <c:grouping val="standard"/>
        <c:varyColors val="0"/>
        <c:ser>
          <c:idx val="3"/>
          <c:order val="0"/>
          <c:tx>
            <c:strRef>
              <c:f>'Exclude DKs (Energy)'!$I$32</c:f>
              <c:strCache>
                <c:ptCount val="1"/>
                <c:pt idx="0">
                  <c:v>ATB Business Index</c:v>
                </c:pt>
              </c:strCache>
            </c:strRef>
          </c:tx>
          <c:spPr>
            <a:ln w="38100">
              <a:solidFill>
                <a:srgbClr val="376092"/>
              </a:solidFill>
            </a:ln>
          </c:spPr>
          <c:marker>
            <c:symbol val="circle"/>
            <c:size val="9"/>
            <c:spPr>
              <a:solidFill>
                <a:srgbClr val="376092"/>
              </a:solidFill>
              <a:ln>
                <a:solidFill>
                  <a:srgbClr val="376092"/>
                </a:solidFill>
              </a:ln>
            </c:spPr>
          </c:marker>
          <c:dLbls>
            <c:dLbl>
              <c:idx val="0"/>
              <c:layout>
                <c:manualLayout>
                  <c:x val="-3.6493734364246751E-2"/>
                  <c:y val="-4.51827321322159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938867016622949E-2"/>
                  <c:y val="-2.29248020743779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9718941382327718E-3"/>
                  <c:y val="-3.152891285057783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246867182123299E-2"/>
                  <c:y val="-5.64783984208579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0548593738051935E-3"/>
                  <c:y val="-2.25913593683431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0555555555555555E-2"/>
                  <c:y val="6.029265025256448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3333333333333333E-2"/>
                  <c:y val="-5.20709252181239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1944444444444546E-2"/>
                  <c:y val="3.836805016072285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(Energy)'!$N$31:$X$31</c:f>
              <c:strCache>
                <c:ptCount val="11"/>
                <c:pt idx="0">
                  <c:v>Q1 
2014</c:v>
                </c:pt>
                <c:pt idx="1">
                  <c:v>Q2 
2014</c:v>
                </c:pt>
                <c:pt idx="2">
                  <c:v>Q3 
2014</c:v>
                </c:pt>
                <c:pt idx="3">
                  <c:v>Q4 
2014</c:v>
                </c:pt>
                <c:pt idx="4">
                  <c:v>Q1 
2015</c:v>
                </c:pt>
                <c:pt idx="5">
                  <c:v>Q2 
2015</c:v>
                </c:pt>
                <c:pt idx="6">
                  <c:v>Q3 
2015</c:v>
                </c:pt>
                <c:pt idx="7">
                  <c:v>Q4 
2015</c:v>
                </c:pt>
                <c:pt idx="8">
                  <c:v>Q1 
2016</c:v>
                </c:pt>
                <c:pt idx="9">
                  <c:v>Q2
2016</c:v>
                </c:pt>
                <c:pt idx="10">
                  <c:v>Q3
2016</c:v>
                </c:pt>
              </c:strCache>
            </c:strRef>
          </c:cat>
          <c:val>
            <c:numRef>
              <c:f>'Exclude DKs (Energy)'!$N$32:$X$32</c:f>
              <c:numCache>
                <c:formatCode>0.0</c:formatCode>
                <c:ptCount val="11"/>
                <c:pt idx="0">
                  <c:v>75.084175084175087</c:v>
                </c:pt>
                <c:pt idx="1">
                  <c:v>73.099999999999994</c:v>
                </c:pt>
                <c:pt idx="2">
                  <c:v>70.400000000000006</c:v>
                </c:pt>
                <c:pt idx="3">
                  <c:v>67.517006802721085</c:v>
                </c:pt>
                <c:pt idx="4">
                  <c:v>58.319604612850085</c:v>
                </c:pt>
                <c:pt idx="5">
                  <c:v>53.412969283276453</c:v>
                </c:pt>
                <c:pt idx="6">
                  <c:v>46.6</c:v>
                </c:pt>
                <c:pt idx="7">
                  <c:v>40.924657534246577</c:v>
                </c:pt>
                <c:pt idx="8">
                  <c:v>44.552845528455286</c:v>
                </c:pt>
                <c:pt idx="9">
                  <c:v>47.288135593220339</c:v>
                </c:pt>
                <c:pt idx="10">
                  <c:v>43.389830508474574</c:v>
                </c:pt>
              </c:numCache>
            </c:numRef>
          </c:val>
          <c:smooth val="1"/>
        </c:ser>
        <c:ser>
          <c:idx val="1"/>
          <c:order val="1"/>
          <c:tx>
            <c:strRef>
              <c:f>'Exclude DKs (Energy)'!$I$34</c:f>
              <c:strCache>
                <c:ptCount val="1"/>
                <c:pt idx="0">
                  <c:v>ATB Business Index (Energy)</c:v>
                </c:pt>
              </c:strCache>
            </c:strRef>
          </c:tx>
          <c:spPr>
            <a:ln w="38100">
              <a:solidFill>
                <a:schemeClr val="accent1">
                  <a:lumMod val="75000"/>
                </a:schemeClr>
              </a:solidFill>
              <a:prstDash val="sysDash"/>
            </a:ln>
          </c:spPr>
          <c:marker>
            <c:symbol val="circle"/>
            <c:size val="9"/>
            <c:spPr>
              <a:solidFill>
                <a:schemeClr val="bg1"/>
              </a:solidFill>
            </c:spPr>
          </c:marker>
          <c:dLbls>
            <c:dLbl>
              <c:idx val="1"/>
              <c:layout>
                <c:manualLayout>
                  <c:x val="-3.1100174978127733E-2"/>
                  <c:y val="-3.9900398440763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3550306211723556E-2"/>
                  <c:y val="5.5022977671434336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6875546806649161E-3"/>
                  <c:y val="-2.52476012415883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2881835083114612E-2"/>
                  <c:y val="-5.265335135639041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1597222222222216E-2"/>
                      <c:h val="4.7754627471696551E-2"/>
                    </c:manualLayout>
                  </c15:layout>
                </c:ext>
              </c:extLst>
            </c:dLbl>
            <c:dLbl>
              <c:idx val="9"/>
              <c:layout/>
              <c:dLblPos val="b"/>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9131999125109363E-2"/>
                  <c:y val="-3.072875126454878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(Energy)'!$N$31:$X$31</c:f>
              <c:strCache>
                <c:ptCount val="11"/>
                <c:pt idx="0">
                  <c:v>Q1 
2014</c:v>
                </c:pt>
                <c:pt idx="1">
                  <c:v>Q2 
2014</c:v>
                </c:pt>
                <c:pt idx="2">
                  <c:v>Q3 
2014</c:v>
                </c:pt>
                <c:pt idx="3">
                  <c:v>Q4 
2014</c:v>
                </c:pt>
                <c:pt idx="4">
                  <c:v>Q1 
2015</c:v>
                </c:pt>
                <c:pt idx="5">
                  <c:v>Q2 
2015</c:v>
                </c:pt>
                <c:pt idx="6">
                  <c:v>Q3 
2015</c:v>
                </c:pt>
                <c:pt idx="7">
                  <c:v>Q4 
2015</c:v>
                </c:pt>
                <c:pt idx="8">
                  <c:v>Q1 
2016</c:v>
                </c:pt>
                <c:pt idx="9">
                  <c:v>Q2
2016</c:v>
                </c:pt>
                <c:pt idx="10">
                  <c:v>Q3
2016</c:v>
                </c:pt>
              </c:strCache>
            </c:strRef>
          </c:cat>
          <c:val>
            <c:numRef>
              <c:f>'Exclude DKs (Energy)'!$N$34:$X$34</c:f>
              <c:numCache>
                <c:formatCode>General</c:formatCode>
                <c:ptCount val="11"/>
                <c:pt idx="0" formatCode="0.0">
                  <c:v>83.333333333333329</c:v>
                </c:pt>
                <c:pt idx="1">
                  <c:v>80.3</c:v>
                </c:pt>
                <c:pt idx="2">
                  <c:v>68.8</c:v>
                </c:pt>
                <c:pt idx="3" formatCode="0.0">
                  <c:v>45.161290322580641</c:v>
                </c:pt>
                <c:pt idx="4" formatCode="0.0">
                  <c:v>40.476190476190474</c:v>
                </c:pt>
                <c:pt idx="5" formatCode="0.0">
                  <c:v>52.631578947368418</c:v>
                </c:pt>
                <c:pt idx="6">
                  <c:v>34.4</c:v>
                </c:pt>
                <c:pt idx="7" formatCode="0.0">
                  <c:v>38.372093023255815</c:v>
                </c:pt>
                <c:pt idx="8" formatCode="0.0">
                  <c:v>36.419753086419753</c:v>
                </c:pt>
                <c:pt idx="9" formatCode="0.0">
                  <c:v>44.871794871794869</c:v>
                </c:pt>
                <c:pt idx="10" formatCode="0.0">
                  <c:v>44.545454545454547</c:v>
                </c:pt>
              </c:numCache>
            </c:numRef>
          </c:val>
          <c:smooth val="1"/>
        </c:ser>
        <c:ser>
          <c:idx val="0"/>
          <c:order val="2"/>
          <c:tx>
            <c:strRef>
              <c:f>'Exclude DKs (Energy)'!$I$33</c:f>
              <c:strCache>
                <c:ptCount val="1"/>
                <c:pt idx="0">
                  <c:v>ATB Economy Index</c:v>
                </c:pt>
              </c:strCache>
            </c:strRef>
          </c:tx>
          <c:spPr>
            <a:ln w="38100">
              <a:solidFill>
                <a:srgbClr val="77933C"/>
              </a:solidFill>
              <a:prstDash val="solid"/>
            </a:ln>
          </c:spPr>
          <c:marker>
            <c:symbol val="triangle"/>
            <c:size val="9"/>
            <c:spPr>
              <a:solidFill>
                <a:srgbClr val="77933C"/>
              </a:solidFill>
              <a:ln>
                <a:solidFill>
                  <a:srgbClr val="77933C"/>
                </a:solidFill>
              </a:ln>
            </c:spPr>
          </c:marker>
          <c:dLbls>
            <c:dLbl>
              <c:idx val="0"/>
              <c:layout>
                <c:manualLayout>
                  <c:x val="-4.2849806252752767E-2"/>
                  <c:y val="-4.395888489965816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767517192045004E-2"/>
                  <c:y val="5.39367382455225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9658136482939657E-2"/>
                  <c:y val="4.9104846199793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9131999125109363E-2"/>
                  <c:y val="-3.77856240224563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(Energy)'!$N$31:$X$31</c:f>
              <c:strCache>
                <c:ptCount val="11"/>
                <c:pt idx="0">
                  <c:v>Q1 
2014</c:v>
                </c:pt>
                <c:pt idx="1">
                  <c:v>Q2 
2014</c:v>
                </c:pt>
                <c:pt idx="2">
                  <c:v>Q3 
2014</c:v>
                </c:pt>
                <c:pt idx="3">
                  <c:v>Q4 
2014</c:v>
                </c:pt>
                <c:pt idx="4">
                  <c:v>Q1 
2015</c:v>
                </c:pt>
                <c:pt idx="5">
                  <c:v>Q2 
2015</c:v>
                </c:pt>
                <c:pt idx="6">
                  <c:v>Q3 
2015</c:v>
                </c:pt>
                <c:pt idx="7">
                  <c:v>Q4 
2015</c:v>
                </c:pt>
                <c:pt idx="8">
                  <c:v>Q1 
2016</c:v>
                </c:pt>
                <c:pt idx="9">
                  <c:v>Q2
2016</c:v>
                </c:pt>
                <c:pt idx="10">
                  <c:v>Q3
2016</c:v>
                </c:pt>
              </c:strCache>
            </c:strRef>
          </c:cat>
          <c:val>
            <c:numRef>
              <c:f>'Exclude DKs (Energy)'!$N$33:$X$33</c:f>
              <c:numCache>
                <c:formatCode>0.0</c:formatCode>
                <c:ptCount val="11"/>
                <c:pt idx="0">
                  <c:v>68.75</c:v>
                </c:pt>
                <c:pt idx="1">
                  <c:v>70.900000000000006</c:v>
                </c:pt>
                <c:pt idx="2">
                  <c:v>68.599999999999994</c:v>
                </c:pt>
                <c:pt idx="3">
                  <c:v>44.501718213058417</c:v>
                </c:pt>
                <c:pt idx="4">
                  <c:v>22.697368421052634</c:v>
                </c:pt>
                <c:pt idx="5">
                  <c:v>38.96551724137931</c:v>
                </c:pt>
                <c:pt idx="6">
                  <c:v>25.2</c:v>
                </c:pt>
                <c:pt idx="7">
                  <c:v>23.11643835616438</c:v>
                </c:pt>
                <c:pt idx="8">
                  <c:v>19.186991869918696</c:v>
                </c:pt>
                <c:pt idx="9">
                  <c:v>32.323232323232318</c:v>
                </c:pt>
                <c:pt idx="10">
                  <c:v>29.629629629629626</c:v>
                </c:pt>
              </c:numCache>
            </c:numRef>
          </c:val>
          <c:smooth val="1"/>
        </c:ser>
        <c:ser>
          <c:idx val="2"/>
          <c:order val="3"/>
          <c:tx>
            <c:strRef>
              <c:f>'Exclude DKs (Energy)'!$I$35</c:f>
              <c:strCache>
                <c:ptCount val="1"/>
                <c:pt idx="0">
                  <c:v>ATB Economy Index (Energy)</c:v>
                </c:pt>
              </c:strCache>
            </c:strRef>
          </c:tx>
          <c:spPr>
            <a:ln w="41275">
              <a:solidFill>
                <a:srgbClr val="77933C"/>
              </a:solidFill>
              <a:prstDash val="sysDash"/>
            </a:ln>
          </c:spPr>
          <c:marker>
            <c:symbol val="triangle"/>
            <c:size val="9"/>
            <c:spPr>
              <a:solidFill>
                <a:schemeClr val="bg1"/>
              </a:solidFill>
              <a:ln>
                <a:solidFill>
                  <a:srgbClr val="77933C"/>
                </a:solidFill>
              </a:ln>
            </c:spPr>
          </c:marker>
          <c:dLbls>
            <c:dLbl>
              <c:idx val="1"/>
              <c:layout>
                <c:manualLayout>
                  <c:x val="-5.5520888013998251E-2"/>
                  <c:y val="-1.03798739076542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4667541557254409E-5"/>
                  <c:y val="1.86015989420948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6909776902887142E-2"/>
                  <c:y val="3.3230011497467449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7465332458442697E-2"/>
                  <c:y val="-3.50450490109761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9131999125109363E-2"/>
                  <c:y val="4.7172201333430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(Energy)'!$N$31:$X$31</c:f>
              <c:strCache>
                <c:ptCount val="11"/>
                <c:pt idx="0">
                  <c:v>Q1 
2014</c:v>
                </c:pt>
                <c:pt idx="1">
                  <c:v>Q2 
2014</c:v>
                </c:pt>
                <c:pt idx="2">
                  <c:v>Q3 
2014</c:v>
                </c:pt>
                <c:pt idx="3">
                  <c:v>Q4 
2014</c:v>
                </c:pt>
                <c:pt idx="4">
                  <c:v>Q1 
2015</c:v>
                </c:pt>
                <c:pt idx="5">
                  <c:v>Q2 
2015</c:v>
                </c:pt>
                <c:pt idx="6">
                  <c:v>Q3 
2015</c:v>
                </c:pt>
                <c:pt idx="7">
                  <c:v>Q4 
2015</c:v>
                </c:pt>
                <c:pt idx="8">
                  <c:v>Q1 
2016</c:v>
                </c:pt>
                <c:pt idx="9">
                  <c:v>Q2
2016</c:v>
                </c:pt>
                <c:pt idx="10">
                  <c:v>Q3
2016</c:v>
                </c:pt>
              </c:strCache>
            </c:strRef>
          </c:cat>
          <c:val>
            <c:numRef>
              <c:f>'Exclude DKs (Energy)'!$N$35:$X$35</c:f>
              <c:numCache>
                <c:formatCode>General</c:formatCode>
                <c:ptCount val="11"/>
                <c:pt idx="0" formatCode="0.0">
                  <c:v>68.478260869565219</c:v>
                </c:pt>
                <c:pt idx="1">
                  <c:v>78.2</c:v>
                </c:pt>
                <c:pt idx="2">
                  <c:v>68.8</c:v>
                </c:pt>
                <c:pt idx="3" formatCode="0.0">
                  <c:v>30.64516129032258</c:v>
                </c:pt>
                <c:pt idx="4" formatCode="0.0">
                  <c:v>14.705882352941181</c:v>
                </c:pt>
                <c:pt idx="5" formatCode="0.0">
                  <c:v>38.392857142857139</c:v>
                </c:pt>
                <c:pt idx="6" formatCode="0.0">
                  <c:v>25</c:v>
                </c:pt>
                <c:pt idx="7" formatCode="0.0">
                  <c:v>20</c:v>
                </c:pt>
                <c:pt idx="8" formatCode="0.0">
                  <c:v>21.604938271604944</c:v>
                </c:pt>
                <c:pt idx="9" formatCode="0.0">
                  <c:v>31.249999999999993</c:v>
                </c:pt>
                <c:pt idx="10" formatCode="0.0">
                  <c:v>32.142857142857139</c:v>
                </c:pt>
              </c:numCache>
            </c:numRef>
          </c:val>
          <c:smooth val="1"/>
        </c:ser>
        <c:dLbls>
          <c:showLegendKey val="0"/>
          <c:showVal val="0"/>
          <c:showCatName val="0"/>
          <c:showSerName val="0"/>
          <c:showPercent val="0"/>
          <c:showBubbleSize val="0"/>
        </c:dLbls>
        <c:marker val="1"/>
        <c:smooth val="0"/>
        <c:axId val="518079424"/>
        <c:axId val="518079816"/>
      </c:lineChart>
      <c:catAx>
        <c:axId val="518079424"/>
        <c:scaling>
          <c:orientation val="minMax"/>
        </c:scaling>
        <c:delete val="0"/>
        <c:axPos val="b"/>
        <c:numFmt formatCode="General" sourceLinked="1"/>
        <c:majorTickMark val="out"/>
        <c:minorTickMark val="none"/>
        <c:tickLblPos val="nextTo"/>
        <c:crossAx val="518079816"/>
        <c:crosses val="autoZero"/>
        <c:auto val="1"/>
        <c:lblAlgn val="ctr"/>
        <c:lblOffset val="100"/>
        <c:noMultiLvlLbl val="0"/>
      </c:catAx>
      <c:valAx>
        <c:axId val="518079816"/>
        <c:scaling>
          <c:orientation val="minMax"/>
          <c:max val="90"/>
          <c:min val="10"/>
        </c:scaling>
        <c:delete val="0"/>
        <c:axPos val="l"/>
        <c:majorGridlines>
          <c:spPr>
            <a:ln>
              <a:prstDash val="sysDot"/>
            </a:ln>
          </c:spPr>
        </c:majorGridlines>
        <c:numFmt formatCode="0" sourceLinked="0"/>
        <c:majorTickMark val="out"/>
        <c:minorTickMark val="none"/>
        <c:tickLblPos val="nextTo"/>
        <c:crossAx val="518079424"/>
        <c:crosses val="autoZero"/>
        <c:crossBetween val="between"/>
      </c:valAx>
    </c:plotArea>
    <c:legend>
      <c:legendPos val="r"/>
      <c:layout>
        <c:manualLayout>
          <c:xMode val="edge"/>
          <c:yMode val="edge"/>
          <c:x val="0.78497823709536296"/>
          <c:y val="6.1905489436485987E-2"/>
          <c:w val="0.21336122047244091"/>
          <c:h val="0.8267037655241527"/>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1103314593680057"/>
          <c:y val="2.3696984444947443E-3"/>
          <c:w val="0.58896682923962862"/>
          <c:h val="0.91725337582056254"/>
        </c:manualLayout>
      </c:layout>
      <c:barChart>
        <c:barDir val="bar"/>
        <c:grouping val="stacked"/>
        <c:varyColors val="0"/>
        <c:ser>
          <c:idx val="0"/>
          <c:order val="0"/>
          <c:tx>
            <c:strRef>
              <c:f>Sheet1!$B$1</c:f>
              <c:strCache>
                <c:ptCount val="1"/>
                <c:pt idx="0">
                  <c:v>Valid percent</c:v>
                </c:pt>
              </c:strCache>
            </c:strRef>
          </c:tx>
          <c:spPr>
            <a:solidFill>
              <a:schemeClr val="accent6"/>
            </a:solidFill>
            <a:ln>
              <a:noFill/>
            </a:ln>
            <a:effectLst/>
          </c:spPr>
          <c:invertIfNegative val="0"/>
          <c:dLbls>
            <c:dLbl>
              <c:idx val="9"/>
              <c:layout>
                <c:manualLayout>
                  <c:x val="2.5613660618996798E-2"/>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Continuation of service</c:v>
                </c:pt>
                <c:pt idx="1">
                  <c:v>Continuation of financials such as accounts payable or loan maintenance</c:v>
                </c:pt>
                <c:pt idx="2">
                  <c:v>Communication with employees</c:v>
                </c:pt>
                <c:pt idx="3">
                  <c:v>Communication with customers</c:v>
                </c:pt>
                <c:pt idx="4">
                  <c:v>Contingency plans for data and/or IT outages</c:v>
                </c:pt>
                <c:pt idx="5">
                  <c:v>Plans for physical security of business &amp; staff</c:v>
                </c:pt>
                <c:pt idx="6">
                  <c:v>Communication with suppliers</c:v>
                </c:pt>
                <c:pt idx="7">
                  <c:v>Contingency plans for human resources</c:v>
                </c:pt>
                <c:pt idx="8">
                  <c:v>Contingency plans for marketing</c:v>
                </c:pt>
              </c:strCache>
            </c:strRef>
          </c:cat>
          <c:val>
            <c:numRef>
              <c:f>Sheet1!$B$2:$B$10</c:f>
              <c:numCache>
                <c:formatCode>0%</c:formatCode>
                <c:ptCount val="9"/>
                <c:pt idx="0">
                  <c:v>0.9</c:v>
                </c:pt>
                <c:pt idx="1">
                  <c:v>0.88</c:v>
                </c:pt>
                <c:pt idx="2">
                  <c:v>0.86</c:v>
                </c:pt>
                <c:pt idx="3">
                  <c:v>0.85</c:v>
                </c:pt>
                <c:pt idx="4">
                  <c:v>0.82</c:v>
                </c:pt>
                <c:pt idx="5">
                  <c:v>0.82</c:v>
                </c:pt>
                <c:pt idx="6">
                  <c:v>0.76</c:v>
                </c:pt>
                <c:pt idx="7">
                  <c:v>0.6</c:v>
                </c:pt>
                <c:pt idx="8">
                  <c:v>0.53</c:v>
                </c:pt>
              </c:numCache>
            </c:numRef>
          </c:val>
        </c:ser>
        <c:dLbls>
          <c:showLegendKey val="0"/>
          <c:showVal val="0"/>
          <c:showCatName val="0"/>
          <c:showSerName val="0"/>
          <c:showPercent val="0"/>
          <c:showBubbleSize val="0"/>
        </c:dLbls>
        <c:gapWidth val="150"/>
        <c:overlap val="100"/>
        <c:axId val="522465816"/>
        <c:axId val="522466208"/>
      </c:barChart>
      <c:catAx>
        <c:axId val="522465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2466208"/>
        <c:crosses val="autoZero"/>
        <c:auto val="1"/>
        <c:lblAlgn val="ctr"/>
        <c:lblOffset val="100"/>
        <c:noMultiLvlLbl val="0"/>
      </c:catAx>
      <c:valAx>
        <c:axId val="522466208"/>
        <c:scaling>
          <c:orientation val="minMax"/>
        </c:scaling>
        <c:delete val="1"/>
        <c:axPos val="t"/>
        <c:numFmt formatCode="0%" sourceLinked="1"/>
        <c:majorTickMark val="none"/>
        <c:minorTickMark val="none"/>
        <c:tickLblPos val="nextTo"/>
        <c:crossAx val="52246581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6196555118110239"/>
          <c:y val="2.9999028544214275E-2"/>
          <c:w val="0.51696762904636917"/>
          <c:h val="0.94745207925256592"/>
        </c:manualLayout>
      </c:layout>
      <c:barChart>
        <c:barDir val="bar"/>
        <c:grouping val="stacked"/>
        <c:varyColors val="0"/>
        <c:ser>
          <c:idx val="0"/>
          <c:order val="0"/>
          <c:tx>
            <c:strRef>
              <c:f>Sheet1!$B$1</c:f>
              <c:strCache>
                <c:ptCount val="1"/>
                <c:pt idx="0">
                  <c:v>Column1</c:v>
                </c:pt>
              </c:strCache>
            </c:strRef>
          </c:tx>
          <c:invertIfNegative val="0"/>
          <c:dLbls>
            <c:dLbl>
              <c:idx val="5"/>
              <c:layout>
                <c:manualLayout>
                  <c:x val="2.7777777777777676E-2"/>
                  <c:y val="8.4872298638948394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7777777777777676E-2"/>
                  <c:y val="8.4872298638948394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36111111111111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3888888888888889E-3"/>
                  <c:y val="1.8226187349531433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7777777777777676E-2"/>
                  <c:y val="7.9951047984530281E-17"/>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7777777777777676E-2"/>
                  <c:y val="0"/>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5000000000000001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Not a priority</c:v>
                </c:pt>
                <c:pt idx="1">
                  <c:v>Unnecessary due to business style/industry</c:v>
                </c:pt>
                <c:pt idx="2">
                  <c:v>Lack of knowledge or awareness</c:v>
                </c:pt>
                <c:pt idx="3">
                  <c:v>Not concerned about natural disasters</c:v>
                </c:pt>
                <c:pt idx="4">
                  <c:v>Unsure if business will last</c:v>
                </c:pt>
                <c:pt idx="5">
                  <c:v>Covered by insurance</c:v>
                </c:pt>
                <c:pt idx="6">
                  <c:v>Too expensive/Struggling financially</c:v>
                </c:pt>
                <c:pt idx="7">
                  <c:v>Not valuable to anyone but me</c:v>
                </c:pt>
                <c:pt idx="8">
                  <c:v>Other</c:v>
                </c:pt>
              </c:strCache>
            </c:strRef>
          </c:cat>
          <c:val>
            <c:numRef>
              <c:f>Sheet1!$B$2:$B$10</c:f>
              <c:numCache>
                <c:formatCode>0%</c:formatCode>
                <c:ptCount val="9"/>
                <c:pt idx="0">
                  <c:v>0.62</c:v>
                </c:pt>
                <c:pt idx="1">
                  <c:v>0.27</c:v>
                </c:pt>
                <c:pt idx="2">
                  <c:v>0.06</c:v>
                </c:pt>
                <c:pt idx="3">
                  <c:v>0.05</c:v>
                </c:pt>
                <c:pt idx="4">
                  <c:v>0.03</c:v>
                </c:pt>
                <c:pt idx="5">
                  <c:v>0.02</c:v>
                </c:pt>
                <c:pt idx="6">
                  <c:v>0.02</c:v>
                </c:pt>
                <c:pt idx="7">
                  <c:v>0.01</c:v>
                </c:pt>
                <c:pt idx="8">
                  <c:v>0.08</c:v>
                </c:pt>
              </c:numCache>
            </c:numRef>
          </c:val>
        </c:ser>
        <c:dLbls>
          <c:showLegendKey val="0"/>
          <c:showVal val="1"/>
          <c:showCatName val="0"/>
          <c:showSerName val="0"/>
          <c:showPercent val="0"/>
          <c:showBubbleSize val="0"/>
        </c:dLbls>
        <c:gapWidth val="50"/>
        <c:overlap val="100"/>
        <c:axId val="522466992"/>
        <c:axId val="522467384"/>
      </c:barChart>
      <c:catAx>
        <c:axId val="522466992"/>
        <c:scaling>
          <c:orientation val="maxMin"/>
        </c:scaling>
        <c:delete val="0"/>
        <c:axPos val="l"/>
        <c:numFmt formatCode="General" sourceLinked="1"/>
        <c:majorTickMark val="out"/>
        <c:minorTickMark val="none"/>
        <c:tickLblPos val="nextTo"/>
        <c:txPr>
          <a:bodyPr/>
          <a:lstStyle/>
          <a:p>
            <a:pPr>
              <a:defRPr b="0"/>
            </a:pPr>
            <a:endParaRPr lang="en-US"/>
          </a:p>
        </c:txPr>
        <c:crossAx val="522467384"/>
        <c:crosses val="autoZero"/>
        <c:auto val="1"/>
        <c:lblAlgn val="ctr"/>
        <c:lblOffset val="100"/>
        <c:noMultiLvlLbl val="0"/>
      </c:catAx>
      <c:valAx>
        <c:axId val="522467384"/>
        <c:scaling>
          <c:orientation val="minMax"/>
          <c:max val="0.5"/>
        </c:scaling>
        <c:delete val="1"/>
        <c:axPos val="t"/>
        <c:numFmt formatCode="0%" sourceLinked="1"/>
        <c:majorTickMark val="out"/>
        <c:minorTickMark val="none"/>
        <c:tickLblPos val="nextTo"/>
        <c:crossAx val="522466992"/>
        <c:crosses val="autoZero"/>
        <c:crossBetween val="between"/>
      </c:valAx>
    </c:plotArea>
    <c:plotVisOnly val="1"/>
    <c:dispBlanksAs val="gap"/>
    <c:showDLblsOverMax val="0"/>
  </c:chart>
  <c:txPr>
    <a:bodyPr/>
    <a:lstStyle/>
    <a:p>
      <a:pPr>
        <a:defRPr sz="1400" b="1">
          <a:solidFill>
            <a:srgbClr val="353535"/>
          </a:solidFil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7747009589990568E-2"/>
          <c:y val="2.4115718209588824E-3"/>
          <c:w val="0.8770735019867989"/>
          <c:h val="0.72742885447810768"/>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3218573687881389E-2"/>
                  <c:y val="0.10517670076315414"/>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8.2701893525461301E-3"/>
                  <c:y val="3.6758943143695662E-2"/>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16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Yes  </c:v>
                </c:pt>
                <c:pt idx="1">
                  <c:v>No  </c:v>
                </c:pt>
                <c:pt idx="2">
                  <c:v>I don't know</c:v>
                </c:pt>
              </c:strCache>
            </c:strRef>
          </c:cat>
          <c:val>
            <c:numRef>
              <c:f>Sheet1!$B$2:$B$4</c:f>
              <c:numCache>
                <c:formatCode>0%</c:formatCode>
                <c:ptCount val="3"/>
                <c:pt idx="0">
                  <c:v>0.54</c:v>
                </c:pt>
                <c:pt idx="1">
                  <c:v>0.32</c:v>
                </c:pt>
                <c:pt idx="2">
                  <c:v>0.13</c:v>
                </c:pt>
              </c:numCache>
            </c:numRef>
          </c:val>
        </c:ser>
        <c:dLbls>
          <c:showLegendKey val="0"/>
          <c:showVal val="0"/>
          <c:showCatName val="0"/>
          <c:showSerName val="0"/>
          <c:showPercent val="1"/>
          <c:showBubbleSize val="0"/>
          <c:showLeaderLines val="1"/>
        </c:dLbls>
      </c:pie3DChart>
    </c:plotArea>
    <c:legend>
      <c:legendPos val="r"/>
      <c:legendEntry>
        <c:idx val="0"/>
        <c:txPr>
          <a:bodyPr/>
          <a:lstStyle/>
          <a:p>
            <a:pPr>
              <a:defRPr lang="en-CA" sz="1400">
                <a:solidFill>
                  <a:schemeClr val="tx1"/>
                </a:solidFill>
              </a:defRPr>
            </a:pPr>
            <a:endParaRPr lang="en-US"/>
          </a:p>
        </c:txPr>
      </c:legendEntry>
      <c:legendEntry>
        <c:idx val="1"/>
        <c:txPr>
          <a:bodyPr/>
          <a:lstStyle/>
          <a:p>
            <a:pPr>
              <a:defRPr lang="en-CA" sz="1400">
                <a:solidFill>
                  <a:schemeClr val="tx1"/>
                </a:solidFill>
              </a:defRPr>
            </a:pPr>
            <a:endParaRPr lang="en-US"/>
          </a:p>
        </c:txPr>
      </c:legendEntry>
      <c:legendEntry>
        <c:idx val="2"/>
        <c:txPr>
          <a:bodyPr/>
          <a:lstStyle/>
          <a:p>
            <a:pPr>
              <a:defRPr lang="en-CA" sz="1400">
                <a:solidFill>
                  <a:schemeClr val="tx1"/>
                </a:solidFill>
              </a:defRPr>
            </a:pPr>
            <a:endParaRPr lang="en-US"/>
          </a:p>
        </c:txPr>
      </c:legendEntry>
      <c:layout>
        <c:manualLayout>
          <c:xMode val="edge"/>
          <c:yMode val="edge"/>
          <c:x val="0.73722037621543834"/>
          <c:y val="0.1223513186619638"/>
          <c:w val="0.1835781989841169"/>
          <c:h val="0.44280414625094977"/>
        </c:manualLayout>
      </c:layout>
      <c:overlay val="0"/>
      <c:txPr>
        <a:bodyPr/>
        <a:lstStyle/>
        <a:p>
          <a:pPr>
            <a:defRPr lang="en-CA" sz="1400">
              <a:solidFill>
                <a:schemeClr val="tx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2.3485654685619453E-3"/>
          <c:y val="0.14218251897128267"/>
          <c:w val="0.9868088999091903"/>
          <c:h val="0.81918683906989143"/>
        </c:manualLayout>
      </c:layout>
      <c:pie3DChart>
        <c:varyColors val="1"/>
        <c:ser>
          <c:idx val="0"/>
          <c:order val="0"/>
          <c:tx>
            <c:strRef>
              <c:f>Sheet1!$B$1</c:f>
              <c:strCache>
                <c:ptCount val="1"/>
                <c:pt idx="0">
                  <c:v>Total</c:v>
                </c:pt>
              </c:strCache>
            </c:strRef>
          </c:tx>
          <c:dLbls>
            <c:dLbl>
              <c:idx val="0"/>
              <c:layout>
                <c:manualLayout>
                  <c:x val="-0.21844167413194221"/>
                  <c:y val="0.1676337257590397"/>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963333836902573E-2"/>
                  <c:y val="0.1220374623246046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8.2701893525461301E-3"/>
                  <c:y val="3.6758943143695662E-2"/>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16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Yes  </c:v>
                </c:pt>
                <c:pt idx="1">
                  <c:v>No  </c:v>
                </c:pt>
                <c:pt idx="2">
                  <c:v>I don't know</c:v>
                </c:pt>
              </c:strCache>
            </c:strRef>
          </c:cat>
          <c:val>
            <c:numRef>
              <c:f>Sheet1!$B$2:$B$4</c:f>
              <c:numCache>
                <c:formatCode>0%</c:formatCode>
                <c:ptCount val="3"/>
                <c:pt idx="0">
                  <c:v>0.23</c:v>
                </c:pt>
                <c:pt idx="1">
                  <c:v>0.72</c:v>
                </c:pt>
                <c:pt idx="2">
                  <c:v>0.05</c:v>
                </c:pt>
              </c:numCache>
            </c:numRef>
          </c:val>
        </c:ser>
        <c:dLbls>
          <c:showLegendKey val="0"/>
          <c:showVal val="0"/>
          <c:showCatName val="0"/>
          <c:showSerName val="0"/>
          <c:showPercent val="1"/>
          <c:showBubbleSize val="0"/>
          <c:showLeaderLines val="1"/>
        </c:dLbls>
      </c:pie3DChart>
    </c:plotArea>
    <c:legend>
      <c:legendPos val="r"/>
      <c:legendEntry>
        <c:idx val="0"/>
        <c:txPr>
          <a:bodyPr/>
          <a:lstStyle/>
          <a:p>
            <a:pPr>
              <a:defRPr lang="en-CA" sz="1400">
                <a:solidFill>
                  <a:schemeClr val="tx1"/>
                </a:solidFill>
              </a:defRPr>
            </a:pPr>
            <a:endParaRPr lang="en-US"/>
          </a:p>
        </c:txPr>
      </c:legendEntry>
      <c:legendEntry>
        <c:idx val="1"/>
        <c:txPr>
          <a:bodyPr/>
          <a:lstStyle/>
          <a:p>
            <a:pPr>
              <a:defRPr lang="en-CA" sz="1400">
                <a:solidFill>
                  <a:schemeClr val="tx1"/>
                </a:solidFill>
              </a:defRPr>
            </a:pPr>
            <a:endParaRPr lang="en-US"/>
          </a:p>
        </c:txPr>
      </c:legendEntry>
      <c:legendEntry>
        <c:idx val="2"/>
        <c:txPr>
          <a:bodyPr/>
          <a:lstStyle/>
          <a:p>
            <a:pPr>
              <a:defRPr lang="en-CA" sz="1400">
                <a:solidFill>
                  <a:schemeClr val="tx1"/>
                </a:solidFill>
              </a:defRPr>
            </a:pPr>
            <a:endParaRPr lang="en-US"/>
          </a:p>
        </c:txPr>
      </c:legendEntry>
      <c:layout>
        <c:manualLayout>
          <c:xMode val="edge"/>
          <c:yMode val="edge"/>
          <c:x val="0"/>
          <c:y val="2.3875901892538708E-2"/>
          <c:w val="0.9977439723590622"/>
          <c:h val="0.10901589217237753"/>
        </c:manualLayout>
      </c:layout>
      <c:overlay val="0"/>
      <c:txPr>
        <a:bodyPr/>
        <a:lstStyle/>
        <a:p>
          <a:pPr>
            <a:defRPr lang="en-CA" sz="1400">
              <a:solidFill>
                <a:schemeClr val="tx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7747092478537657E-2"/>
          <c:y val="0.16821754396984165"/>
          <c:w val="0.96225290752146231"/>
          <c:h val="0.83178245603015832"/>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7084820274054105E-2"/>
                  <c:y val="0.14939974417107438"/>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1.0574675833384454E-2"/>
                  <c:y val="5.7603891593064928E-2"/>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16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Yes  </c:v>
                </c:pt>
                <c:pt idx="1">
                  <c:v>No  </c:v>
                </c:pt>
                <c:pt idx="2">
                  <c:v>I don't know</c:v>
                </c:pt>
              </c:strCache>
            </c:strRef>
          </c:cat>
          <c:val>
            <c:numRef>
              <c:f>Sheet1!$B$2:$B$4</c:f>
              <c:numCache>
                <c:formatCode>0%</c:formatCode>
                <c:ptCount val="3"/>
                <c:pt idx="0">
                  <c:v>0.63</c:v>
                </c:pt>
                <c:pt idx="1">
                  <c:v>0.31</c:v>
                </c:pt>
                <c:pt idx="2">
                  <c:v>0.06</c:v>
                </c:pt>
              </c:numCache>
            </c:numRef>
          </c:val>
        </c:ser>
        <c:dLbls>
          <c:showLegendKey val="0"/>
          <c:showVal val="0"/>
          <c:showCatName val="0"/>
          <c:showSerName val="0"/>
          <c:showPercent val="1"/>
          <c:showBubbleSize val="0"/>
          <c:showLeaderLines val="1"/>
        </c:dLbls>
      </c:pie3DChart>
    </c:plotArea>
    <c:legend>
      <c:legendPos val="r"/>
      <c:legendEntry>
        <c:idx val="0"/>
        <c:txPr>
          <a:bodyPr/>
          <a:lstStyle/>
          <a:p>
            <a:pPr>
              <a:defRPr lang="en-CA" sz="1400">
                <a:solidFill>
                  <a:schemeClr val="tx1"/>
                </a:solidFill>
              </a:defRPr>
            </a:pPr>
            <a:endParaRPr lang="en-US"/>
          </a:p>
        </c:txPr>
      </c:legendEntry>
      <c:legendEntry>
        <c:idx val="1"/>
        <c:txPr>
          <a:bodyPr/>
          <a:lstStyle/>
          <a:p>
            <a:pPr>
              <a:defRPr lang="en-CA" sz="1400">
                <a:solidFill>
                  <a:schemeClr val="tx1"/>
                </a:solidFill>
              </a:defRPr>
            </a:pPr>
            <a:endParaRPr lang="en-US"/>
          </a:p>
        </c:txPr>
      </c:legendEntry>
      <c:legendEntry>
        <c:idx val="2"/>
        <c:txPr>
          <a:bodyPr/>
          <a:lstStyle/>
          <a:p>
            <a:pPr>
              <a:defRPr lang="en-CA" sz="1400">
                <a:solidFill>
                  <a:schemeClr val="tx1"/>
                </a:solidFill>
              </a:defRPr>
            </a:pPr>
            <a:endParaRPr lang="en-US"/>
          </a:p>
        </c:txPr>
      </c:legendEntry>
      <c:layout>
        <c:manualLayout>
          <c:xMode val="edge"/>
          <c:yMode val="edge"/>
          <c:x val="0.16591313853100537"/>
          <c:y val="5.6889685552671439E-2"/>
          <c:w val="0.62766650428678838"/>
          <c:h val="8.3238990681911679E-2"/>
        </c:manualLayout>
      </c:layout>
      <c:overlay val="0"/>
      <c:txPr>
        <a:bodyPr/>
        <a:lstStyle/>
        <a:p>
          <a:pPr>
            <a:defRPr lang="en-CA" sz="1400">
              <a:solidFill>
                <a:schemeClr val="tx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0"/>
          <c:y val="2.4115911524676572E-3"/>
          <c:w val="1"/>
          <c:h val="0.99643244784005747"/>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1.5428696412948381E-3"/>
                  <c:y val="9.3392181149880696E-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2.8534547395281076E-2"/>
                  <c:y val="0.10660830813047162"/>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CA" sz="16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Yes  </c:v>
                </c:pt>
                <c:pt idx="1">
                  <c:v>No  </c:v>
                </c:pt>
                <c:pt idx="2">
                  <c:v>I don't know</c:v>
                </c:pt>
              </c:strCache>
            </c:strRef>
          </c:cat>
          <c:val>
            <c:numRef>
              <c:f>Sheet1!$B$2:$B$4</c:f>
              <c:numCache>
                <c:formatCode>0%</c:formatCode>
                <c:ptCount val="3"/>
                <c:pt idx="0">
                  <c:v>0.23</c:v>
                </c:pt>
                <c:pt idx="1">
                  <c:v>0.76</c:v>
                </c:pt>
                <c:pt idx="2">
                  <c:v>0.01</c:v>
                </c:pt>
              </c:numCache>
            </c:numRef>
          </c:val>
        </c:ser>
        <c:dLbls>
          <c:showLegendKey val="0"/>
          <c:showVal val="0"/>
          <c:showCatName val="0"/>
          <c:showSerName val="0"/>
          <c:showPercent val="1"/>
          <c:showBubbleSize val="0"/>
          <c:showLeaderLines val="1"/>
        </c:dLbls>
      </c:pie3DChart>
    </c:plotArea>
    <c:legend>
      <c:legendPos val="r"/>
      <c:legendEntry>
        <c:idx val="0"/>
        <c:txPr>
          <a:bodyPr/>
          <a:lstStyle/>
          <a:p>
            <a:pPr algn="ctr">
              <a:defRPr lang="en-CA"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a:lstStyle/>
          <a:p>
            <a:pPr algn="ctr">
              <a:defRPr lang="en-CA"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a:lstStyle/>
          <a:p>
            <a:pPr algn="ctr">
              <a:defRPr lang="en-CA"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73104932195975503"/>
          <c:y val="0.19845232654462719"/>
          <c:w val="0.13238867016622921"/>
          <c:h val="0.52561146894706867"/>
        </c:manualLayout>
      </c:layout>
      <c:overlay val="0"/>
      <c:txPr>
        <a:bodyPr/>
        <a:lstStyle/>
        <a:p>
          <a:pPr algn="ctr">
            <a:defRPr lang="en-CA"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2.361111111111111E-2"/>
          <c:y val="3.0036666744211377E-3"/>
          <c:w val="0.97638888888888886"/>
          <c:h val="0.59335524867711609"/>
        </c:manualLayout>
      </c:layout>
      <c:barChart>
        <c:barDir val="bar"/>
        <c:grouping val="stacked"/>
        <c:varyColors val="0"/>
        <c:ser>
          <c:idx val="0"/>
          <c:order val="0"/>
          <c:tx>
            <c:strRef>
              <c:f>Sheet1!$B$1</c:f>
              <c:strCache>
                <c:ptCount val="1"/>
                <c:pt idx="0">
                  <c:v>Much more</c:v>
                </c:pt>
              </c:strCache>
            </c:strRef>
          </c:tx>
          <c:spPr>
            <a:solidFill>
              <a:schemeClr val="accent6">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Concern</c:v>
                </c:pt>
              </c:strCache>
            </c:strRef>
          </c:cat>
          <c:val>
            <c:numRef>
              <c:f>Sheet1!$B$2</c:f>
              <c:numCache>
                <c:formatCode>0%</c:formatCode>
                <c:ptCount val="1"/>
                <c:pt idx="0">
                  <c:v>7.0000000000000007E-2</c:v>
                </c:pt>
              </c:numCache>
            </c:numRef>
          </c:val>
        </c:ser>
        <c:ser>
          <c:idx val="1"/>
          <c:order val="1"/>
          <c:tx>
            <c:strRef>
              <c:f>Sheet1!$C$1</c:f>
              <c:strCache>
                <c:ptCount val="1"/>
                <c:pt idx="0">
                  <c:v>Somewhat more</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Concern</c:v>
                </c:pt>
              </c:strCache>
            </c:strRef>
          </c:cat>
          <c:val>
            <c:numRef>
              <c:f>Sheet1!$C$2</c:f>
              <c:numCache>
                <c:formatCode>0%</c:formatCode>
                <c:ptCount val="1"/>
                <c:pt idx="0">
                  <c:v>0.25</c:v>
                </c:pt>
              </c:numCache>
            </c:numRef>
          </c:val>
        </c:ser>
        <c:ser>
          <c:idx val="2"/>
          <c:order val="2"/>
          <c:tx>
            <c:strRef>
              <c:f>Sheet1!$D$1</c:f>
              <c:strCache>
                <c:ptCount val="1"/>
                <c:pt idx="0">
                  <c:v>Unchanged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CA"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Concern</c:v>
                </c:pt>
              </c:strCache>
            </c:strRef>
          </c:cat>
          <c:val>
            <c:numRef>
              <c:f>Sheet1!$D$2</c:f>
              <c:numCache>
                <c:formatCode>0%</c:formatCode>
                <c:ptCount val="1"/>
                <c:pt idx="0">
                  <c:v>0.48</c:v>
                </c:pt>
              </c:numCache>
            </c:numRef>
          </c:val>
        </c:ser>
        <c:ser>
          <c:idx val="3"/>
          <c:order val="3"/>
          <c:tx>
            <c:strRef>
              <c:f>Sheet1!$E$1</c:f>
              <c:strCache>
                <c:ptCount val="1"/>
                <c:pt idx="0">
                  <c:v>Somewhat less</c:v>
                </c:pt>
              </c:strCache>
            </c:strRef>
          </c:tx>
          <c:spPr>
            <a:solidFill>
              <a:schemeClr val="accent6">
                <a:tint val="77000"/>
              </a:schemeClr>
            </a:solidFill>
            <a:ln>
              <a:noFill/>
            </a:ln>
            <a:effectLst/>
          </c:spPr>
          <c:invertIfNegative val="0"/>
          <c:dLbls>
            <c:dLbl>
              <c:idx val="0"/>
              <c:layout>
                <c:manualLayout>
                  <c:x val="1.3717501616705547E-3"/>
                  <c:y val="-2.5496815399942744E-3"/>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Concern</c:v>
                </c:pt>
              </c:strCache>
            </c:strRef>
          </c:cat>
          <c:val>
            <c:numRef>
              <c:f>Sheet1!$E$2</c:f>
              <c:numCache>
                <c:formatCode>0%</c:formatCode>
                <c:ptCount val="1"/>
                <c:pt idx="0">
                  <c:v>7.0000000000000007E-2</c:v>
                </c:pt>
              </c:numCache>
            </c:numRef>
          </c:val>
        </c:ser>
        <c:ser>
          <c:idx val="4"/>
          <c:order val="4"/>
          <c:tx>
            <c:strRef>
              <c:f>Sheet1!$F$1</c:f>
              <c:strCache>
                <c:ptCount val="1"/>
                <c:pt idx="0">
                  <c:v>Much less</c:v>
                </c:pt>
              </c:strCache>
            </c:strRef>
          </c:tx>
          <c:spPr>
            <a:solidFill>
              <a:schemeClr val="accent6">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Concern</c:v>
                </c:pt>
              </c:strCache>
            </c:strRef>
          </c:cat>
          <c:val>
            <c:numRef>
              <c:f>Sheet1!$F$2</c:f>
              <c:numCache>
                <c:formatCode>0%</c:formatCode>
                <c:ptCount val="1"/>
                <c:pt idx="0">
                  <c:v>0.11</c:v>
                </c:pt>
              </c:numCache>
            </c:numRef>
          </c:val>
        </c:ser>
        <c:dLbls>
          <c:showLegendKey val="0"/>
          <c:showVal val="0"/>
          <c:showCatName val="0"/>
          <c:showSerName val="0"/>
          <c:showPercent val="0"/>
          <c:showBubbleSize val="0"/>
        </c:dLbls>
        <c:gapWidth val="150"/>
        <c:overlap val="100"/>
        <c:axId val="670504192"/>
        <c:axId val="670504584"/>
      </c:barChart>
      <c:catAx>
        <c:axId val="670504192"/>
        <c:scaling>
          <c:orientation val="maxMin"/>
        </c:scaling>
        <c:delete val="1"/>
        <c:axPos val="l"/>
        <c:numFmt formatCode="General" sourceLinked="1"/>
        <c:majorTickMark val="none"/>
        <c:minorTickMark val="none"/>
        <c:tickLblPos val="nextTo"/>
        <c:crossAx val="670504584"/>
        <c:crosses val="autoZero"/>
        <c:auto val="1"/>
        <c:lblAlgn val="ctr"/>
        <c:lblOffset val="100"/>
        <c:noMultiLvlLbl val="0"/>
      </c:catAx>
      <c:valAx>
        <c:axId val="670504584"/>
        <c:scaling>
          <c:orientation val="minMax"/>
          <c:max val="1"/>
        </c:scaling>
        <c:delete val="1"/>
        <c:axPos val="t"/>
        <c:numFmt formatCode="0%" sourceLinked="1"/>
        <c:majorTickMark val="out"/>
        <c:minorTickMark val="none"/>
        <c:tickLblPos val="nextTo"/>
        <c:crossAx val="670504192"/>
        <c:crosses val="autoZero"/>
        <c:crossBetween val="between"/>
      </c:valAx>
      <c:spPr>
        <a:noFill/>
        <a:ln>
          <a:noFill/>
        </a:ln>
        <a:effectLst/>
      </c:spPr>
    </c:plotArea>
    <c:legend>
      <c:legendPos val="t"/>
      <c:layout>
        <c:manualLayout>
          <c:xMode val="edge"/>
          <c:yMode val="edge"/>
          <c:x val="3.8998250218722657E-4"/>
          <c:y val="7.060827640193567E-3"/>
          <c:w val="0.98998854882007892"/>
          <c:h val="0.1600094737403928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7.3906107251453579E-2"/>
          <c:y val="0.11823428014147529"/>
          <c:w val="0.53889949216926836"/>
          <c:h val="0.81863931119049116"/>
        </c:manualLayout>
      </c:layout>
      <c:doughnutChart>
        <c:varyColors val="1"/>
        <c:ser>
          <c:idx val="0"/>
          <c:order val="0"/>
          <c:tx>
            <c:strRef>
              <c:f>Sheet1!$B$1</c:f>
              <c:strCache>
                <c:ptCount val="1"/>
                <c:pt idx="0">
                  <c:v>Column1</c:v>
                </c:pt>
              </c:strCache>
            </c:strRef>
          </c:tx>
          <c:dLbls>
            <c:dLbl>
              <c:idx val="1"/>
              <c:layout>
                <c:manualLayout>
                  <c:x val="6.0459328075227704E-3"/>
                  <c:y val="-9.185067115246806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2917382824870124E-2"/>
                  <c:y val="5.472944263018497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a:latin typeface="Calibri" pitchFamily="34" charset="0"/>
                    <a:cs typeface="Calibri"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0 (Sole proprietor)</c:v>
                </c:pt>
                <c:pt idx="1">
                  <c:v>1 to 4 'Micro'</c:v>
                </c:pt>
                <c:pt idx="2">
                  <c:v>5 to 49 'Small'</c:v>
                </c:pt>
                <c:pt idx="3">
                  <c:v>50 to 499 'Med'</c:v>
                </c:pt>
              </c:strCache>
            </c:strRef>
          </c:cat>
          <c:val>
            <c:numRef>
              <c:f>Sheet1!$B$2:$B$5</c:f>
              <c:numCache>
                <c:formatCode>0%</c:formatCode>
                <c:ptCount val="4"/>
                <c:pt idx="0">
                  <c:v>0.13</c:v>
                </c:pt>
                <c:pt idx="1">
                  <c:v>0.3</c:v>
                </c:pt>
                <c:pt idx="2">
                  <c:v>0.5</c:v>
                </c:pt>
                <c:pt idx="3">
                  <c:v>7.0000000000000007E-2</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64531000854507503"/>
          <c:y val="0.28878666785755536"/>
          <c:w val="0.35468999145492497"/>
          <c:h val="0.58264246416313348"/>
        </c:manualLayout>
      </c:layout>
      <c:overlay val="0"/>
      <c:txPr>
        <a:bodyPr/>
        <a:lstStyle/>
        <a:p>
          <a:pPr>
            <a:defRPr lang="en-CA" sz="1400">
              <a:latin typeface="Calibri" pitchFamily="34" charset="0"/>
              <a:cs typeface="Calibri"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Column1</c:v>
                </c:pt>
              </c:strCache>
            </c:strRef>
          </c:tx>
          <c:dLbls>
            <c:spPr>
              <a:noFill/>
              <a:ln>
                <a:noFill/>
              </a:ln>
              <a:effectLst/>
            </c:spPr>
            <c:txPr>
              <a:bodyPr/>
              <a:lstStyle/>
              <a:p>
                <a:pPr>
                  <a:defRPr>
                    <a:latin typeface="Calibri" panose="020F0502020204030204" pitchFamily="34" charset="0"/>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6"/>
                <c:pt idx="0">
                  <c:v>&lt; $250k</c:v>
                </c:pt>
                <c:pt idx="1">
                  <c:v>$250-500k</c:v>
                </c:pt>
                <c:pt idx="2">
                  <c:v>$500k-&lt;$1MM</c:v>
                </c:pt>
                <c:pt idx="3">
                  <c:v>$1-&lt;$3MM</c:v>
                </c:pt>
                <c:pt idx="4">
                  <c:v>$3-&lt;$10MM</c:v>
                </c:pt>
                <c:pt idx="5">
                  <c:v>$10MM+</c:v>
                </c:pt>
              </c:strCache>
            </c:strRef>
          </c:cat>
          <c:val>
            <c:numRef>
              <c:f>Sheet1!$B$2:$B$7</c:f>
              <c:numCache>
                <c:formatCode>0%</c:formatCode>
                <c:ptCount val="6"/>
                <c:pt idx="0">
                  <c:v>0.17</c:v>
                </c:pt>
                <c:pt idx="1">
                  <c:v>0.13</c:v>
                </c:pt>
                <c:pt idx="2">
                  <c:v>0.09</c:v>
                </c:pt>
                <c:pt idx="3">
                  <c:v>0.21</c:v>
                </c:pt>
                <c:pt idx="4">
                  <c:v>0.15</c:v>
                </c:pt>
                <c:pt idx="5">
                  <c:v>0.11</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557293054421085"/>
          <c:y val="0.14653316550952022"/>
          <c:w val="0.34064644980601916"/>
          <c:h val="0.71230007961488162"/>
        </c:manualLayout>
      </c:layout>
      <c:overlay val="0"/>
      <c:txPr>
        <a:bodyPr/>
        <a:lstStyle/>
        <a:p>
          <a:pPr>
            <a:defRPr sz="1400">
              <a:latin typeface="Calibri" panose="020F0502020204030204" pitchFamily="34" charset="0"/>
            </a:defRPr>
          </a:pPr>
          <a:endParaRPr lang="en-US"/>
        </a:p>
      </c:txPr>
    </c:legend>
    <c:plotVisOnly val="1"/>
    <c:dispBlanksAs val="zero"/>
    <c:showDLblsOverMax val="0"/>
  </c:chart>
  <c:txPr>
    <a:bodyPr/>
    <a:lstStyle/>
    <a:p>
      <a:pPr>
        <a:defRPr sz="1800">
          <a:sym typeface="Wingdings" panose="05000000000000000000" pitchFamily="2" charset="2"/>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65439930597370688"/>
          <c:y val="0"/>
          <c:w val="0.49691040420562715"/>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Less than 6 years</c:v>
                </c:pt>
                <c:pt idx="1">
                  <c:v>6 to 10 years</c:v>
                </c:pt>
                <c:pt idx="2">
                  <c:v>11 to 15 years</c:v>
                </c:pt>
                <c:pt idx="3">
                  <c:v>16 to 20 years</c:v>
                </c:pt>
                <c:pt idx="4">
                  <c:v>Over 20 years</c:v>
                </c:pt>
              </c:strCache>
            </c:strRef>
          </c:cat>
          <c:val>
            <c:numRef>
              <c:f>Sheet1!$B$2:$B$6</c:f>
              <c:numCache>
                <c:formatCode>0%</c:formatCode>
                <c:ptCount val="5"/>
                <c:pt idx="0">
                  <c:v>0.12</c:v>
                </c:pt>
                <c:pt idx="1">
                  <c:v>0.16</c:v>
                </c:pt>
                <c:pt idx="2">
                  <c:v>0.09</c:v>
                </c:pt>
                <c:pt idx="3">
                  <c:v>0.11</c:v>
                </c:pt>
                <c:pt idx="4">
                  <c:v>0.51</c:v>
                </c:pt>
              </c:numCache>
            </c:numRef>
          </c:val>
        </c:ser>
        <c:dLbls>
          <c:showLegendKey val="0"/>
          <c:showVal val="0"/>
          <c:showCatName val="0"/>
          <c:showSerName val="0"/>
          <c:showPercent val="0"/>
          <c:showBubbleSize val="0"/>
        </c:dLbls>
        <c:gapWidth val="50"/>
        <c:axId val="670506152"/>
        <c:axId val="670506544"/>
      </c:barChart>
      <c:catAx>
        <c:axId val="670506152"/>
        <c:scaling>
          <c:orientation val="maxMin"/>
        </c:scaling>
        <c:delete val="0"/>
        <c:axPos val="l"/>
        <c:numFmt formatCode="General" sourceLinked="1"/>
        <c:majorTickMark val="none"/>
        <c:minorTickMark val="none"/>
        <c:tickLblPos val="nextTo"/>
        <c:txPr>
          <a:bodyPr/>
          <a:lstStyle/>
          <a:p>
            <a:pPr>
              <a:defRPr lang="en-CA"/>
            </a:pPr>
            <a:endParaRPr lang="en-US"/>
          </a:p>
        </c:txPr>
        <c:crossAx val="670506544"/>
        <c:crosses val="autoZero"/>
        <c:auto val="1"/>
        <c:lblAlgn val="ctr"/>
        <c:lblOffset val="100"/>
        <c:noMultiLvlLbl val="0"/>
      </c:catAx>
      <c:valAx>
        <c:axId val="670506544"/>
        <c:scaling>
          <c:orientation val="minMax"/>
          <c:max val="0.70000000000000062"/>
          <c:min val="0"/>
        </c:scaling>
        <c:delete val="1"/>
        <c:axPos val="t"/>
        <c:numFmt formatCode="0%" sourceLinked="1"/>
        <c:majorTickMark val="out"/>
        <c:minorTickMark val="none"/>
        <c:tickLblPos val="none"/>
        <c:crossAx val="670506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4695101452266734E-2"/>
          <c:y val="5.13585977626181E-2"/>
          <c:w val="0.74890786011271471"/>
          <c:h val="0.83275619472427198"/>
        </c:manualLayout>
      </c:layout>
      <c:lineChart>
        <c:grouping val="standard"/>
        <c:varyColors val="0"/>
        <c:ser>
          <c:idx val="3"/>
          <c:order val="0"/>
          <c:tx>
            <c:strRef>
              <c:f>'Exclude DKs (Retail)'!$I$32</c:f>
              <c:strCache>
                <c:ptCount val="1"/>
                <c:pt idx="0">
                  <c:v>ATB Business Index</c:v>
                </c:pt>
              </c:strCache>
            </c:strRef>
          </c:tx>
          <c:spPr>
            <a:ln w="38100">
              <a:solidFill>
                <a:srgbClr val="376092"/>
              </a:solidFill>
            </a:ln>
          </c:spPr>
          <c:marker>
            <c:symbol val="circle"/>
            <c:size val="9"/>
            <c:spPr>
              <a:solidFill>
                <a:srgbClr val="376092"/>
              </a:solidFill>
              <a:ln>
                <a:solidFill>
                  <a:srgbClr val="376092"/>
                </a:solidFill>
              </a:ln>
            </c:spPr>
          </c:marker>
          <c:dLbls>
            <c:dLbl>
              <c:idx val="0"/>
              <c:layout>
                <c:manualLayout>
                  <c:x val="-4.7914848978920385E-2"/>
                  <c:y val="-7.370710488158530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845527359077792E-2"/>
                  <c:y val="4.6969037388189163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936584651722846E-2"/>
                  <c:y val="-4.51826373670027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dLblPos val="t"/>
              <c:showLegendKey val="0"/>
              <c:showVal val="1"/>
              <c:showCatName val="0"/>
              <c:showSerName val="0"/>
              <c:showPercent val="0"/>
              <c:showBubbleSize val="0"/>
              <c:extLst>
                <c:ext xmlns:c15="http://schemas.microsoft.com/office/drawing/2012/chart" uri="{CE6537A1-D6FC-4f65-9D91-7224C49458BB}">
                  <c15:layout/>
                </c:ext>
              </c:extLst>
            </c:dLbl>
            <c:dLbl>
              <c:idx val="4"/>
              <c:layout/>
              <c:dLblPos val="b"/>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9059331727986425E-2"/>
                  <c:y val="6.09947810801326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dLblPos val="b"/>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3250186050499807E-2"/>
                  <c:y val="-3.15320087130968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9059331727986425E-2"/>
                  <c:y val="-3.47181071525520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delete val="1"/>
              <c:extLst>
                <c:ext xmlns:c15="http://schemas.microsoft.com/office/drawing/2012/chart" uri="{CE6537A1-D6FC-4f65-9D91-7224C49458BB}"/>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(Energy)'!$N$31:$X$31</c:f>
              <c:strCache>
                <c:ptCount val="11"/>
                <c:pt idx="0">
                  <c:v>Q1 
2014</c:v>
                </c:pt>
                <c:pt idx="1">
                  <c:v>Q2 
2014</c:v>
                </c:pt>
                <c:pt idx="2">
                  <c:v>Q3 
2014</c:v>
                </c:pt>
                <c:pt idx="3">
                  <c:v>Q4 
2014</c:v>
                </c:pt>
                <c:pt idx="4">
                  <c:v>Q1 
2015</c:v>
                </c:pt>
                <c:pt idx="5">
                  <c:v>Q2 
2015</c:v>
                </c:pt>
                <c:pt idx="6">
                  <c:v>Q3 
2015</c:v>
                </c:pt>
                <c:pt idx="7">
                  <c:v>Q4 
2015</c:v>
                </c:pt>
                <c:pt idx="8">
                  <c:v>Q1 
2016</c:v>
                </c:pt>
                <c:pt idx="9">
                  <c:v>Q2
2016</c:v>
                </c:pt>
                <c:pt idx="10">
                  <c:v>Q3
2016</c:v>
                </c:pt>
              </c:strCache>
            </c:strRef>
          </c:cat>
          <c:val>
            <c:numRef>
              <c:f>'Exclude DKs (Retail)'!$N$32:$X$32</c:f>
              <c:numCache>
                <c:formatCode>0.0</c:formatCode>
                <c:ptCount val="11"/>
                <c:pt idx="0">
                  <c:v>75.084175084175087</c:v>
                </c:pt>
                <c:pt idx="1">
                  <c:v>73.099999999999994</c:v>
                </c:pt>
                <c:pt idx="2">
                  <c:v>70.400000000000006</c:v>
                </c:pt>
                <c:pt idx="3">
                  <c:v>67.517006802721085</c:v>
                </c:pt>
                <c:pt idx="4">
                  <c:v>58.319604612850085</c:v>
                </c:pt>
                <c:pt idx="5">
                  <c:v>53.412969283276453</c:v>
                </c:pt>
                <c:pt idx="6">
                  <c:v>46.6</c:v>
                </c:pt>
                <c:pt idx="7">
                  <c:v>40.924657534246577</c:v>
                </c:pt>
                <c:pt idx="8">
                  <c:v>44.552845528455286</c:v>
                </c:pt>
                <c:pt idx="9">
                  <c:v>47.288135593220339</c:v>
                </c:pt>
                <c:pt idx="10">
                  <c:v>43.389830508474574</c:v>
                </c:pt>
              </c:numCache>
            </c:numRef>
          </c:val>
          <c:smooth val="1"/>
        </c:ser>
        <c:ser>
          <c:idx val="1"/>
          <c:order val="1"/>
          <c:tx>
            <c:strRef>
              <c:f>'Exclude DKs (Retail)'!$I$34</c:f>
              <c:strCache>
                <c:ptCount val="1"/>
                <c:pt idx="0">
                  <c:v>ATB Business Index (Retail)</c:v>
                </c:pt>
              </c:strCache>
            </c:strRef>
          </c:tx>
          <c:spPr>
            <a:ln w="38100">
              <a:solidFill>
                <a:schemeClr val="accent1">
                  <a:lumMod val="75000"/>
                </a:schemeClr>
              </a:solidFill>
              <a:prstDash val="sysDash"/>
            </a:ln>
          </c:spPr>
          <c:marker>
            <c:symbol val="circle"/>
            <c:size val="9"/>
            <c:spPr>
              <a:solidFill>
                <a:schemeClr val="bg1"/>
              </a:solidFill>
            </c:spPr>
          </c:marker>
          <c:dLbls>
            <c:dLbl>
              <c:idx val="0"/>
              <c:layout>
                <c:manualLayout>
                  <c:x val="-3.3151788190205915E-2"/>
                  <c:y val="-4.9033928772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738953312942504E-2"/>
                  <c:y val="-4.26410415990783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4696992407219654E-2"/>
                  <c:y val="2.10455467865489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9059331727986526E-2"/>
                  <c:y val="-4.78564441163424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9059331727986425E-2"/>
                  <c:y val="3.47181071525519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(Energy)'!$N$31:$X$31</c:f>
              <c:strCache>
                <c:ptCount val="11"/>
                <c:pt idx="0">
                  <c:v>Q1 
2014</c:v>
                </c:pt>
                <c:pt idx="1">
                  <c:v>Q2 
2014</c:v>
                </c:pt>
                <c:pt idx="2">
                  <c:v>Q3 
2014</c:v>
                </c:pt>
                <c:pt idx="3">
                  <c:v>Q4 
2014</c:v>
                </c:pt>
                <c:pt idx="4">
                  <c:v>Q1 
2015</c:v>
                </c:pt>
                <c:pt idx="5">
                  <c:v>Q2 
2015</c:v>
                </c:pt>
                <c:pt idx="6">
                  <c:v>Q3 
2015</c:v>
                </c:pt>
                <c:pt idx="7">
                  <c:v>Q4 
2015</c:v>
                </c:pt>
                <c:pt idx="8">
                  <c:v>Q1 
2016</c:v>
                </c:pt>
                <c:pt idx="9">
                  <c:v>Q2
2016</c:v>
                </c:pt>
                <c:pt idx="10">
                  <c:v>Q3
2016</c:v>
                </c:pt>
              </c:strCache>
            </c:strRef>
          </c:cat>
          <c:val>
            <c:numRef>
              <c:f>'Exclude DKs (Retail)'!$N$34:$X$34</c:f>
              <c:numCache>
                <c:formatCode>General</c:formatCode>
                <c:ptCount val="11"/>
                <c:pt idx="0" formatCode="0.0">
                  <c:v>75.555555555555557</c:v>
                </c:pt>
                <c:pt idx="1">
                  <c:v>79.2</c:v>
                </c:pt>
                <c:pt idx="2">
                  <c:v>64.400000000000006</c:v>
                </c:pt>
                <c:pt idx="3" formatCode="0.0">
                  <c:v>75</c:v>
                </c:pt>
                <c:pt idx="4">
                  <c:v>62.5</c:v>
                </c:pt>
                <c:pt idx="5" formatCode="0.0">
                  <c:v>57.142857142857146</c:v>
                </c:pt>
                <c:pt idx="6">
                  <c:v>51.7</c:v>
                </c:pt>
                <c:pt idx="7" formatCode="0.0">
                  <c:v>33.87096774193548</c:v>
                </c:pt>
                <c:pt idx="8" formatCode="0.0">
                  <c:v>32.03125</c:v>
                </c:pt>
                <c:pt idx="9" formatCode="0.0">
                  <c:v>47.297297297297298</c:v>
                </c:pt>
                <c:pt idx="10" formatCode="0.0">
                  <c:v>41.935483870967744</c:v>
                </c:pt>
              </c:numCache>
            </c:numRef>
          </c:val>
          <c:smooth val="1"/>
        </c:ser>
        <c:ser>
          <c:idx val="0"/>
          <c:order val="2"/>
          <c:tx>
            <c:strRef>
              <c:f>'Exclude DKs (Retail)'!$I$33</c:f>
              <c:strCache>
                <c:ptCount val="1"/>
                <c:pt idx="0">
                  <c:v>ATB Economy Index</c:v>
                </c:pt>
              </c:strCache>
            </c:strRef>
          </c:tx>
          <c:spPr>
            <a:ln w="38100">
              <a:solidFill>
                <a:srgbClr val="77933C"/>
              </a:solidFill>
              <a:prstDash val="solid"/>
            </a:ln>
          </c:spPr>
          <c:marker>
            <c:symbol val="triangle"/>
            <c:size val="9"/>
            <c:spPr>
              <a:solidFill>
                <a:srgbClr val="77933C"/>
              </a:solidFill>
              <a:ln>
                <a:solidFill>
                  <a:srgbClr val="77933C"/>
                </a:solidFill>
              </a:ln>
            </c:spPr>
          </c:marker>
          <c:dLbls>
            <c:dLbl>
              <c:idx val="0"/>
              <c:layout>
                <c:manualLayout>
                  <c:x val="-4.7006032377914106E-2"/>
                  <c:y val="-2.489290703602428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3444219649332741E-2"/>
                  <c:y val="1.28159821765527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9606229653624307E-2"/>
                  <c:y val="3.06404639260577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dLblPos val="t"/>
              <c:showLegendKey val="0"/>
              <c:showVal val="1"/>
              <c:showCatName val="0"/>
              <c:showSerName val="0"/>
              <c:showPercent val="0"/>
              <c:showBubbleSize val="0"/>
              <c:extLs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(Energy)'!$N$31:$X$31</c:f>
              <c:strCache>
                <c:ptCount val="11"/>
                <c:pt idx="0">
                  <c:v>Q1 
2014</c:v>
                </c:pt>
                <c:pt idx="1">
                  <c:v>Q2 
2014</c:v>
                </c:pt>
                <c:pt idx="2">
                  <c:v>Q3 
2014</c:v>
                </c:pt>
                <c:pt idx="3">
                  <c:v>Q4 
2014</c:v>
                </c:pt>
                <c:pt idx="4">
                  <c:v>Q1 
2015</c:v>
                </c:pt>
                <c:pt idx="5">
                  <c:v>Q2 
2015</c:v>
                </c:pt>
                <c:pt idx="6">
                  <c:v>Q3 
2015</c:v>
                </c:pt>
                <c:pt idx="7">
                  <c:v>Q4 
2015</c:v>
                </c:pt>
                <c:pt idx="8">
                  <c:v>Q1 
2016</c:v>
                </c:pt>
                <c:pt idx="9">
                  <c:v>Q2
2016</c:v>
                </c:pt>
                <c:pt idx="10">
                  <c:v>Q3
2016</c:v>
                </c:pt>
              </c:strCache>
            </c:strRef>
          </c:cat>
          <c:val>
            <c:numRef>
              <c:f>'Exclude DKs (Retail)'!$N$33:$X$33</c:f>
              <c:numCache>
                <c:formatCode>0.0</c:formatCode>
                <c:ptCount val="11"/>
                <c:pt idx="0">
                  <c:v>68.75</c:v>
                </c:pt>
                <c:pt idx="1">
                  <c:v>70.900000000000006</c:v>
                </c:pt>
                <c:pt idx="2">
                  <c:v>68.599999999999994</c:v>
                </c:pt>
                <c:pt idx="3">
                  <c:v>44.501718213058417</c:v>
                </c:pt>
                <c:pt idx="4">
                  <c:v>22.697368421052634</c:v>
                </c:pt>
                <c:pt idx="5">
                  <c:v>38.96551724137931</c:v>
                </c:pt>
                <c:pt idx="6">
                  <c:v>25.2</c:v>
                </c:pt>
                <c:pt idx="7">
                  <c:v>23.11643835616438</c:v>
                </c:pt>
                <c:pt idx="8">
                  <c:v>19.186991869918696</c:v>
                </c:pt>
                <c:pt idx="9">
                  <c:v>32.323232323232318</c:v>
                </c:pt>
                <c:pt idx="10">
                  <c:v>29.629629629629626</c:v>
                </c:pt>
              </c:numCache>
            </c:numRef>
          </c:val>
          <c:smooth val="1"/>
        </c:ser>
        <c:ser>
          <c:idx val="2"/>
          <c:order val="3"/>
          <c:tx>
            <c:strRef>
              <c:f>'Exclude DKs (Retail)'!$I$35</c:f>
              <c:strCache>
                <c:ptCount val="1"/>
                <c:pt idx="0">
                  <c:v>ATB Economy Index (Retail)</c:v>
                </c:pt>
              </c:strCache>
            </c:strRef>
          </c:tx>
          <c:spPr>
            <a:ln w="41275">
              <a:solidFill>
                <a:srgbClr val="77933C"/>
              </a:solidFill>
              <a:prstDash val="sysDash"/>
            </a:ln>
          </c:spPr>
          <c:marker>
            <c:symbol val="triangle"/>
            <c:size val="9"/>
            <c:spPr>
              <a:solidFill>
                <a:schemeClr val="bg1"/>
              </a:solidFill>
              <a:ln>
                <a:solidFill>
                  <a:srgbClr val="77933C"/>
                </a:solidFill>
              </a:ln>
            </c:spPr>
          </c:marker>
          <c:dLbls>
            <c:dLbl>
              <c:idx val="0"/>
              <c:layout>
                <c:manualLayout>
                  <c:x val="-4.7648127506172783E-2"/>
                  <c:y val="2.9615880545826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7648127506172804E-2"/>
                  <c:y val="-3.4062431722028377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864846747867088E-2"/>
                  <c:y val="-2.2158506551049522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356043603124608E-3"/>
                  <c:y val="-1.05042555797586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5.507116608882469E-3"/>
                  <c:y val="5.5843104669716693E-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(Energy)'!$N$31:$X$31</c:f>
              <c:strCache>
                <c:ptCount val="11"/>
                <c:pt idx="0">
                  <c:v>Q1 
2014</c:v>
                </c:pt>
                <c:pt idx="1">
                  <c:v>Q2 
2014</c:v>
                </c:pt>
                <c:pt idx="2">
                  <c:v>Q3 
2014</c:v>
                </c:pt>
                <c:pt idx="3">
                  <c:v>Q4 
2014</c:v>
                </c:pt>
                <c:pt idx="4">
                  <c:v>Q1 
2015</c:v>
                </c:pt>
                <c:pt idx="5">
                  <c:v>Q2 
2015</c:v>
                </c:pt>
                <c:pt idx="6">
                  <c:v>Q3 
2015</c:v>
                </c:pt>
                <c:pt idx="7">
                  <c:v>Q4 
2015</c:v>
                </c:pt>
                <c:pt idx="8">
                  <c:v>Q1 
2016</c:v>
                </c:pt>
                <c:pt idx="9">
                  <c:v>Q2
2016</c:v>
                </c:pt>
                <c:pt idx="10">
                  <c:v>Q3
2016</c:v>
                </c:pt>
              </c:strCache>
            </c:strRef>
          </c:cat>
          <c:val>
            <c:numRef>
              <c:f>'Exclude DKs (Retail)'!$N$35:$X$35</c:f>
              <c:numCache>
                <c:formatCode>General</c:formatCode>
                <c:ptCount val="11"/>
                <c:pt idx="0" formatCode="0.0">
                  <c:v>68.478260869565219</c:v>
                </c:pt>
                <c:pt idx="1">
                  <c:v>76.400000000000006</c:v>
                </c:pt>
                <c:pt idx="2">
                  <c:v>71</c:v>
                </c:pt>
                <c:pt idx="3" formatCode="0.0">
                  <c:v>45.454545454545453</c:v>
                </c:pt>
                <c:pt idx="4" formatCode="0.0">
                  <c:v>21.052631578947366</c:v>
                </c:pt>
                <c:pt idx="5" formatCode="0.0">
                  <c:v>36</c:v>
                </c:pt>
                <c:pt idx="6">
                  <c:v>22.2</c:v>
                </c:pt>
                <c:pt idx="7" formatCode="0.0">
                  <c:v>17.741935483870968</c:v>
                </c:pt>
                <c:pt idx="8" formatCode="0.0">
                  <c:v>16.40625</c:v>
                </c:pt>
                <c:pt idx="9" formatCode="0.0">
                  <c:v>29.487179487179489</c:v>
                </c:pt>
                <c:pt idx="10" formatCode="0.0">
                  <c:v>33.870967741935488</c:v>
                </c:pt>
              </c:numCache>
            </c:numRef>
          </c:val>
          <c:smooth val="1"/>
        </c:ser>
        <c:dLbls>
          <c:showLegendKey val="0"/>
          <c:showVal val="0"/>
          <c:showCatName val="0"/>
          <c:showSerName val="0"/>
          <c:showPercent val="0"/>
          <c:showBubbleSize val="0"/>
        </c:dLbls>
        <c:marker val="1"/>
        <c:smooth val="0"/>
        <c:axId val="518080600"/>
        <c:axId val="518080992"/>
      </c:lineChart>
      <c:catAx>
        <c:axId val="518080600"/>
        <c:scaling>
          <c:orientation val="minMax"/>
        </c:scaling>
        <c:delete val="0"/>
        <c:axPos val="b"/>
        <c:numFmt formatCode="General" sourceLinked="1"/>
        <c:majorTickMark val="out"/>
        <c:minorTickMark val="none"/>
        <c:tickLblPos val="nextTo"/>
        <c:crossAx val="518080992"/>
        <c:crosses val="autoZero"/>
        <c:auto val="1"/>
        <c:lblAlgn val="ctr"/>
        <c:lblOffset val="100"/>
        <c:noMultiLvlLbl val="0"/>
      </c:catAx>
      <c:valAx>
        <c:axId val="518080992"/>
        <c:scaling>
          <c:orientation val="minMax"/>
          <c:max val="90"/>
          <c:min val="10"/>
        </c:scaling>
        <c:delete val="0"/>
        <c:axPos val="l"/>
        <c:majorGridlines>
          <c:spPr>
            <a:ln>
              <a:prstDash val="sysDot"/>
            </a:ln>
          </c:spPr>
        </c:majorGridlines>
        <c:numFmt formatCode="0" sourceLinked="0"/>
        <c:majorTickMark val="out"/>
        <c:minorTickMark val="none"/>
        <c:tickLblPos val="nextTo"/>
        <c:crossAx val="518080600"/>
        <c:crosses val="autoZero"/>
        <c:crossBetween val="between"/>
      </c:valAx>
    </c:plotArea>
    <c:legend>
      <c:legendPos val="r"/>
      <c:layout>
        <c:manualLayout>
          <c:xMode val="edge"/>
          <c:yMode val="edge"/>
          <c:x val="0.79456533999733392"/>
          <c:y val="6.1905360938048291E-2"/>
          <c:w val="0.20372567898341706"/>
          <c:h val="0.8267037655241527"/>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9571403649093762"/>
          <c:y val="0"/>
          <c:w val="0.63737030459713973"/>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No borrowing needs</c:v>
                </c:pt>
                <c:pt idx="1">
                  <c:v>Less than $500,000</c:v>
                </c:pt>
                <c:pt idx="2">
                  <c:v>$500,000 to &lt;$1 MM</c:v>
                </c:pt>
                <c:pt idx="3">
                  <c:v>$1 MM to &lt; $3MM</c:v>
                </c:pt>
                <c:pt idx="4">
                  <c:v>$3MM to &lt; $10MM</c:v>
                </c:pt>
                <c:pt idx="5">
                  <c:v>More than $10MM</c:v>
                </c:pt>
              </c:strCache>
            </c:strRef>
          </c:cat>
          <c:val>
            <c:numRef>
              <c:f>Sheet1!$B$2:$B$7</c:f>
              <c:numCache>
                <c:formatCode>0%</c:formatCode>
                <c:ptCount val="6"/>
                <c:pt idx="0">
                  <c:v>0.4</c:v>
                </c:pt>
                <c:pt idx="1">
                  <c:v>0.41</c:v>
                </c:pt>
                <c:pt idx="2">
                  <c:v>0.03</c:v>
                </c:pt>
                <c:pt idx="3">
                  <c:v>0.05</c:v>
                </c:pt>
                <c:pt idx="4">
                  <c:v>0.02</c:v>
                </c:pt>
                <c:pt idx="5">
                  <c:v>0.02</c:v>
                </c:pt>
              </c:numCache>
            </c:numRef>
          </c:val>
        </c:ser>
        <c:dLbls>
          <c:showLegendKey val="0"/>
          <c:showVal val="0"/>
          <c:showCatName val="0"/>
          <c:showSerName val="0"/>
          <c:showPercent val="0"/>
          <c:showBubbleSize val="0"/>
        </c:dLbls>
        <c:gapWidth val="50"/>
        <c:axId val="670507328"/>
        <c:axId val="670507720"/>
      </c:barChart>
      <c:catAx>
        <c:axId val="670507328"/>
        <c:scaling>
          <c:orientation val="maxMin"/>
        </c:scaling>
        <c:delete val="0"/>
        <c:axPos val="l"/>
        <c:numFmt formatCode="General" sourceLinked="1"/>
        <c:majorTickMark val="none"/>
        <c:minorTickMark val="none"/>
        <c:tickLblPos val="nextTo"/>
        <c:txPr>
          <a:bodyPr/>
          <a:lstStyle/>
          <a:p>
            <a:pPr>
              <a:defRPr lang="en-CA"/>
            </a:pPr>
            <a:endParaRPr lang="en-US"/>
          </a:p>
        </c:txPr>
        <c:crossAx val="670507720"/>
        <c:crosses val="autoZero"/>
        <c:auto val="1"/>
        <c:lblAlgn val="ctr"/>
        <c:lblOffset val="100"/>
        <c:noMultiLvlLbl val="0"/>
      </c:catAx>
      <c:valAx>
        <c:axId val="670507720"/>
        <c:scaling>
          <c:orientation val="minMax"/>
          <c:max val="0.70000000000000062"/>
        </c:scaling>
        <c:delete val="1"/>
        <c:axPos val="t"/>
        <c:numFmt formatCode="0%" sourceLinked="1"/>
        <c:majorTickMark val="out"/>
        <c:minorTickMark val="none"/>
        <c:tickLblPos val="none"/>
        <c:crossAx val="670507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55998460460705368"/>
          <c:y val="0"/>
          <c:w val="0.49746294623137377"/>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Energy /oil &amp; gas</c:v>
                </c:pt>
                <c:pt idx="1">
                  <c:v>Construction</c:v>
                </c:pt>
                <c:pt idx="2">
                  <c:v>Retail trade</c:v>
                </c:pt>
                <c:pt idx="3">
                  <c:v>Accommodation/ Food Services/ Tourism/ Hospitality/ Restaurant</c:v>
                </c:pt>
                <c:pt idx="4">
                  <c:v>Transportation &amp; warehousing</c:v>
                </c:pt>
                <c:pt idx="5">
                  <c:v>Health Care &amp; social assistance</c:v>
                </c:pt>
                <c:pt idx="6">
                  <c:v>Professional, scientific, and technical services</c:v>
                </c:pt>
                <c:pt idx="7">
                  <c:v>Manufacturing</c:v>
                </c:pt>
                <c:pt idx="8">
                  <c:v>Business services; legal &amp; accounting</c:v>
                </c:pt>
                <c:pt idx="9">
                  <c:v>Other</c:v>
                </c:pt>
              </c:strCache>
            </c:strRef>
          </c:cat>
          <c:val>
            <c:numRef>
              <c:f>Sheet1!$B$2:$B$11</c:f>
              <c:numCache>
                <c:formatCode>0%</c:formatCode>
                <c:ptCount val="10"/>
                <c:pt idx="0">
                  <c:v>0.21</c:v>
                </c:pt>
                <c:pt idx="1">
                  <c:v>0.13</c:v>
                </c:pt>
                <c:pt idx="2">
                  <c:v>0.11</c:v>
                </c:pt>
                <c:pt idx="3">
                  <c:v>0.08</c:v>
                </c:pt>
                <c:pt idx="4">
                  <c:v>7.0000000000000007E-2</c:v>
                </c:pt>
                <c:pt idx="5">
                  <c:v>0.05</c:v>
                </c:pt>
                <c:pt idx="6">
                  <c:v>0.05</c:v>
                </c:pt>
                <c:pt idx="7">
                  <c:v>0.04</c:v>
                </c:pt>
                <c:pt idx="8">
                  <c:v>0.04</c:v>
                </c:pt>
                <c:pt idx="9">
                  <c:v>0.12</c:v>
                </c:pt>
              </c:numCache>
            </c:numRef>
          </c:val>
        </c:ser>
        <c:dLbls>
          <c:showLegendKey val="0"/>
          <c:showVal val="0"/>
          <c:showCatName val="0"/>
          <c:showSerName val="0"/>
          <c:showPercent val="0"/>
          <c:showBubbleSize val="0"/>
        </c:dLbls>
        <c:gapWidth val="50"/>
        <c:axId val="670508504"/>
        <c:axId val="670508896"/>
      </c:barChart>
      <c:catAx>
        <c:axId val="670508504"/>
        <c:scaling>
          <c:orientation val="maxMin"/>
        </c:scaling>
        <c:delete val="0"/>
        <c:axPos val="l"/>
        <c:numFmt formatCode="General" sourceLinked="1"/>
        <c:majorTickMark val="none"/>
        <c:minorTickMark val="none"/>
        <c:tickLblPos val="nextTo"/>
        <c:txPr>
          <a:bodyPr/>
          <a:lstStyle/>
          <a:p>
            <a:pPr>
              <a:defRPr lang="en-CA" sz="1400"/>
            </a:pPr>
            <a:endParaRPr lang="en-US"/>
          </a:p>
        </c:txPr>
        <c:crossAx val="670508896"/>
        <c:crosses val="autoZero"/>
        <c:auto val="1"/>
        <c:lblAlgn val="ctr"/>
        <c:lblOffset val="100"/>
        <c:noMultiLvlLbl val="0"/>
      </c:catAx>
      <c:valAx>
        <c:axId val="670508896"/>
        <c:scaling>
          <c:orientation val="minMax"/>
          <c:max val="0.30000000000000032"/>
        </c:scaling>
        <c:delete val="1"/>
        <c:axPos val="t"/>
        <c:numFmt formatCode="0%" sourceLinked="1"/>
        <c:majorTickMark val="out"/>
        <c:minorTickMark val="none"/>
        <c:tickLblPos val="none"/>
        <c:crossAx val="67050850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742190578160321"/>
          <c:y val="3.8565321455619216E-2"/>
          <c:w val="0.62549637130399138"/>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Yes</c:v>
                </c:pt>
                <c:pt idx="1">
                  <c:v>No</c:v>
                </c:pt>
              </c:strCache>
            </c:strRef>
          </c:cat>
          <c:val>
            <c:numRef>
              <c:f>Sheet1!$B$2:$B$3</c:f>
              <c:numCache>
                <c:formatCode>0%</c:formatCode>
                <c:ptCount val="2"/>
                <c:pt idx="0">
                  <c:v>0.75</c:v>
                </c:pt>
                <c:pt idx="1">
                  <c:v>0.24</c:v>
                </c:pt>
              </c:numCache>
            </c:numRef>
          </c:val>
        </c:ser>
        <c:dLbls>
          <c:showLegendKey val="0"/>
          <c:showVal val="0"/>
          <c:showCatName val="0"/>
          <c:showSerName val="0"/>
          <c:showPercent val="0"/>
          <c:showBubbleSize val="0"/>
        </c:dLbls>
        <c:gapWidth val="100"/>
        <c:axId val="670509680"/>
        <c:axId val="670510072"/>
      </c:barChart>
      <c:catAx>
        <c:axId val="670509680"/>
        <c:scaling>
          <c:orientation val="maxMin"/>
        </c:scaling>
        <c:delete val="0"/>
        <c:axPos val="l"/>
        <c:numFmt formatCode="General" sourceLinked="1"/>
        <c:majorTickMark val="none"/>
        <c:minorTickMark val="none"/>
        <c:tickLblPos val="nextTo"/>
        <c:txPr>
          <a:bodyPr/>
          <a:lstStyle/>
          <a:p>
            <a:pPr>
              <a:defRPr lang="en-CA"/>
            </a:pPr>
            <a:endParaRPr lang="en-US"/>
          </a:p>
        </c:txPr>
        <c:crossAx val="670510072"/>
        <c:crosses val="autoZero"/>
        <c:auto val="1"/>
        <c:lblAlgn val="ctr"/>
        <c:lblOffset val="100"/>
        <c:noMultiLvlLbl val="0"/>
      </c:catAx>
      <c:valAx>
        <c:axId val="670510072"/>
        <c:scaling>
          <c:orientation val="minMax"/>
          <c:min val="0"/>
        </c:scaling>
        <c:delete val="1"/>
        <c:axPos val="t"/>
        <c:numFmt formatCode="0%" sourceLinked="1"/>
        <c:majorTickMark val="out"/>
        <c:minorTickMark val="none"/>
        <c:tickLblPos val="nextTo"/>
        <c:crossAx val="670509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4858762976307711"/>
          <c:y val="0"/>
          <c:w val="0.65141237023692289"/>
          <c:h val="0.9600904901422207"/>
        </c:manualLayout>
      </c:layout>
      <c:barChart>
        <c:barDir val="bar"/>
        <c:grouping val="clustered"/>
        <c:varyColors val="0"/>
        <c:ser>
          <c:idx val="0"/>
          <c:order val="0"/>
          <c:tx>
            <c:strRef>
              <c:f>Sheet1!$B$1</c:f>
              <c:strCache>
                <c:ptCount val="1"/>
                <c:pt idx="0">
                  <c:v>Total</c:v>
                </c:pt>
              </c:strCache>
            </c:strRef>
          </c:tx>
          <c:invertIfNegative val="0"/>
          <c:dLbls>
            <c:dLbl>
              <c:idx val="5"/>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Start-up</c:v>
                </c:pt>
                <c:pt idx="1">
                  <c:v>Initial Growth</c:v>
                </c:pt>
                <c:pt idx="2">
                  <c:v>Established</c:v>
                </c:pt>
                <c:pt idx="3">
                  <c:v>Expansion</c:v>
                </c:pt>
                <c:pt idx="4">
                  <c:v>Mature</c:v>
                </c:pt>
                <c:pt idx="5">
                  <c:v>Winding Down</c:v>
                </c:pt>
              </c:strCache>
            </c:strRef>
          </c:cat>
          <c:val>
            <c:numRef>
              <c:f>Sheet1!$B$2:$B$7</c:f>
              <c:numCache>
                <c:formatCode>0%</c:formatCode>
                <c:ptCount val="6"/>
                <c:pt idx="0">
                  <c:v>0.03</c:v>
                </c:pt>
                <c:pt idx="1">
                  <c:v>0.06</c:v>
                </c:pt>
                <c:pt idx="2">
                  <c:v>0.46</c:v>
                </c:pt>
                <c:pt idx="3">
                  <c:v>0.17</c:v>
                </c:pt>
                <c:pt idx="4">
                  <c:v>0.21</c:v>
                </c:pt>
                <c:pt idx="5">
                  <c:v>0.06</c:v>
                </c:pt>
              </c:numCache>
            </c:numRef>
          </c:val>
        </c:ser>
        <c:dLbls>
          <c:showLegendKey val="0"/>
          <c:showVal val="0"/>
          <c:showCatName val="0"/>
          <c:showSerName val="0"/>
          <c:showPercent val="0"/>
          <c:showBubbleSize val="0"/>
        </c:dLbls>
        <c:gapWidth val="50"/>
        <c:axId val="671956736"/>
        <c:axId val="671957128"/>
      </c:barChart>
      <c:catAx>
        <c:axId val="671956736"/>
        <c:scaling>
          <c:orientation val="maxMin"/>
        </c:scaling>
        <c:delete val="0"/>
        <c:axPos val="l"/>
        <c:numFmt formatCode="General" sourceLinked="1"/>
        <c:majorTickMark val="none"/>
        <c:minorTickMark val="none"/>
        <c:tickLblPos val="nextTo"/>
        <c:txPr>
          <a:bodyPr/>
          <a:lstStyle/>
          <a:p>
            <a:pPr>
              <a:defRPr lang="en-CA" sz="1600"/>
            </a:pPr>
            <a:endParaRPr lang="en-US"/>
          </a:p>
        </c:txPr>
        <c:crossAx val="671957128"/>
        <c:crosses val="autoZero"/>
        <c:auto val="1"/>
        <c:lblAlgn val="ctr"/>
        <c:lblOffset val="100"/>
        <c:noMultiLvlLbl val="0"/>
      </c:catAx>
      <c:valAx>
        <c:axId val="671957128"/>
        <c:scaling>
          <c:orientation val="minMax"/>
          <c:max val="0.65000000000000902"/>
          <c:min val="0"/>
        </c:scaling>
        <c:delete val="1"/>
        <c:axPos val="t"/>
        <c:numFmt formatCode="0%" sourceLinked="1"/>
        <c:majorTickMark val="out"/>
        <c:minorTickMark val="none"/>
        <c:tickLblPos val="none"/>
        <c:crossAx val="671956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9.6630076435777923E-2"/>
          <c:y val="3.7443135324619743E-2"/>
          <c:w val="0.83516045784484938"/>
          <c:h val="0.6950036237794931"/>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Sole decision-maker</c:v>
                </c:pt>
                <c:pt idx="1">
                  <c:v>Shares responsibility</c:v>
                </c:pt>
                <c:pt idx="2">
                  <c:v>Influences decisions</c:v>
                </c:pt>
              </c:strCache>
            </c:strRef>
          </c:cat>
          <c:val>
            <c:numRef>
              <c:f>Sheet1!$B$2:$B$4</c:f>
              <c:numCache>
                <c:formatCode>0%</c:formatCode>
                <c:ptCount val="3"/>
                <c:pt idx="0">
                  <c:v>0.39</c:v>
                </c:pt>
                <c:pt idx="1">
                  <c:v>0.45</c:v>
                </c:pt>
                <c:pt idx="2">
                  <c:v>0.16</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22452282465960166"/>
          <c:y val="0.78787431443975375"/>
          <c:w val="0.52821786210767252"/>
          <c:h val="0.16184452435580052"/>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1262671788045801E-2"/>
          <c:y val="3.1969119249620481E-2"/>
          <c:w val="0.86642312963289536"/>
          <c:h val="0.72223160471248149"/>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Male</c:v>
                </c:pt>
                <c:pt idx="1">
                  <c:v>Female</c:v>
                </c:pt>
              </c:strCache>
            </c:strRef>
          </c:cat>
          <c:val>
            <c:numRef>
              <c:f>Sheet1!$B$2:$B$3</c:f>
              <c:numCache>
                <c:formatCode>0%</c:formatCode>
                <c:ptCount val="2"/>
                <c:pt idx="0">
                  <c:v>0.69</c:v>
                </c:pt>
                <c:pt idx="1">
                  <c:v>0.31</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23589106894616391"/>
          <c:y val="0.82071777423531544"/>
          <c:w val="0.52821786210767252"/>
          <c:h val="0.16184452435580052"/>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2581324023622302"/>
          <c:y val="0"/>
          <c:w val="0.57418675976377698"/>
          <c:h val="0.9600904901422207"/>
        </c:manualLayout>
      </c:layout>
      <c:barChart>
        <c:barDir val="bar"/>
        <c:grouping val="clustered"/>
        <c:varyColors val="0"/>
        <c:ser>
          <c:idx val="0"/>
          <c:order val="0"/>
          <c:tx>
            <c:strRef>
              <c:f>Sheet1!$B$1</c:f>
              <c:strCache>
                <c:ptCount val="1"/>
                <c:pt idx="0">
                  <c:v>Total</c:v>
                </c:pt>
              </c:strCache>
            </c:strRef>
          </c:tx>
          <c:invertIfNegative val="0"/>
          <c:dLbls>
            <c:dLbl>
              <c:idx val="0"/>
              <c:layout>
                <c:manualLayout>
                  <c:x val="-0.21807355590661009"/>
                  <c:y val="4.1788270534528472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397907409657758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551844364628699E-3"/>
                  <c:y val="2.0894135266960188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7.960456595359162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tx>
                <c:rich>
                  <a:bodyPr/>
                  <a:lstStyle/>
                  <a:p>
                    <a:r>
                      <a:rPr lang="en-US" sz="1800" dirty="0" smtClean="0"/>
                      <a:t>&lt;</a:t>
                    </a:r>
                    <a:r>
                      <a:rPr lang="en-US" dirty="0"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Owner/ Operator</c:v>
                </c:pt>
                <c:pt idx="1">
                  <c:v>General Manager (GM) or Office Manager</c:v>
                </c:pt>
                <c:pt idx="2">
                  <c:v>Chief Executive Officer (CEO) or President</c:v>
                </c:pt>
                <c:pt idx="3">
                  <c:v>Senior Manager or Manager</c:v>
                </c:pt>
                <c:pt idx="4">
                  <c:v>Managing Director, Senior Director or Director</c:v>
                </c:pt>
                <c:pt idx="5">
                  <c:v>Chief Financial Officer (CFO)</c:v>
                </c:pt>
                <c:pt idx="6">
                  <c:v>Controller</c:v>
                </c:pt>
              </c:strCache>
            </c:strRef>
          </c:cat>
          <c:val>
            <c:numRef>
              <c:f>Sheet1!$B$2:$B$8</c:f>
              <c:numCache>
                <c:formatCode>0%</c:formatCode>
                <c:ptCount val="7"/>
                <c:pt idx="0">
                  <c:v>0.65</c:v>
                </c:pt>
                <c:pt idx="1">
                  <c:v>0.22</c:v>
                </c:pt>
                <c:pt idx="2">
                  <c:v>0.15</c:v>
                </c:pt>
                <c:pt idx="3">
                  <c:v>0.08</c:v>
                </c:pt>
                <c:pt idx="4">
                  <c:v>7.0000000000000007E-2</c:v>
                </c:pt>
                <c:pt idx="5">
                  <c:v>0.04</c:v>
                </c:pt>
                <c:pt idx="6">
                  <c:v>0.04</c:v>
                </c:pt>
              </c:numCache>
            </c:numRef>
          </c:val>
        </c:ser>
        <c:dLbls>
          <c:showLegendKey val="0"/>
          <c:showVal val="0"/>
          <c:showCatName val="0"/>
          <c:showSerName val="0"/>
          <c:showPercent val="0"/>
          <c:showBubbleSize val="0"/>
        </c:dLbls>
        <c:gapWidth val="50"/>
        <c:axId val="671958696"/>
        <c:axId val="671959088"/>
      </c:barChart>
      <c:catAx>
        <c:axId val="671958696"/>
        <c:scaling>
          <c:orientation val="maxMin"/>
        </c:scaling>
        <c:delete val="0"/>
        <c:axPos val="l"/>
        <c:numFmt formatCode="General" sourceLinked="1"/>
        <c:majorTickMark val="none"/>
        <c:minorTickMark val="none"/>
        <c:tickLblPos val="nextTo"/>
        <c:txPr>
          <a:bodyPr/>
          <a:lstStyle/>
          <a:p>
            <a:pPr>
              <a:defRPr lang="en-CA"/>
            </a:pPr>
            <a:endParaRPr lang="en-US"/>
          </a:p>
        </c:txPr>
        <c:crossAx val="671959088"/>
        <c:crosses val="autoZero"/>
        <c:auto val="1"/>
        <c:lblAlgn val="ctr"/>
        <c:lblOffset val="100"/>
        <c:noMultiLvlLbl val="0"/>
      </c:catAx>
      <c:valAx>
        <c:axId val="671959088"/>
        <c:scaling>
          <c:orientation val="minMax"/>
          <c:max val="0.80000000000000304"/>
        </c:scaling>
        <c:delete val="1"/>
        <c:axPos val="t"/>
        <c:numFmt formatCode="0%" sourceLinked="1"/>
        <c:majorTickMark val="out"/>
        <c:minorTickMark val="none"/>
        <c:tickLblPos val="none"/>
        <c:crossAx val="67195869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1262671788045801E-2"/>
          <c:y val="3.1969119249620481E-2"/>
          <c:w val="0.86642312963289536"/>
          <c:h val="0.72223160471248149"/>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Yes</c:v>
                </c:pt>
                <c:pt idx="1">
                  <c:v>No</c:v>
                </c:pt>
              </c:strCache>
            </c:strRef>
          </c:cat>
          <c:val>
            <c:numRef>
              <c:f>Sheet1!$B$2:$B$3</c:f>
              <c:numCache>
                <c:formatCode>0%</c:formatCode>
                <c:ptCount val="2"/>
                <c:pt idx="0">
                  <c:v>0.52</c:v>
                </c:pt>
                <c:pt idx="1">
                  <c:v>0.48</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23589106894616391"/>
          <c:y val="0.82071777423531544"/>
          <c:w val="0.52821786210767252"/>
          <c:h val="0.16184452435580052"/>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4695101452266734E-2"/>
          <c:y val="5.13585977626181E-2"/>
          <c:w val="0.73900298129888653"/>
          <c:h val="0.83275619472427198"/>
        </c:manualLayout>
      </c:layout>
      <c:lineChart>
        <c:grouping val="standard"/>
        <c:varyColors val="0"/>
        <c:ser>
          <c:idx val="3"/>
          <c:order val="0"/>
          <c:tx>
            <c:strRef>
              <c:f>'Exclude DKs (Const)'!$I$32</c:f>
              <c:strCache>
                <c:ptCount val="1"/>
                <c:pt idx="0">
                  <c:v>ATB Business Index</c:v>
                </c:pt>
              </c:strCache>
            </c:strRef>
          </c:tx>
          <c:spPr>
            <a:ln w="38100">
              <a:solidFill>
                <a:srgbClr val="376092"/>
              </a:solidFill>
            </a:ln>
          </c:spPr>
          <c:marker>
            <c:symbol val="circle"/>
            <c:size val="9"/>
            <c:spPr>
              <a:solidFill>
                <a:srgbClr val="376092"/>
              </a:solidFill>
              <a:ln>
                <a:solidFill>
                  <a:srgbClr val="376092"/>
                </a:solidFill>
              </a:ln>
            </c:spPr>
          </c:marker>
          <c:dLbls>
            <c:dLbl>
              <c:idx val="0"/>
              <c:layout>
                <c:manualLayout>
                  <c:x val="-4.6519023784008774E-2"/>
                  <c:y val="7.025415841050824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3409332523038875E-2"/>
                  <c:y val="7.671601297349799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2743104468164451E-2"/>
                  <c:y val="-3.87365754488585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dLblPos val="t"/>
              <c:showLegendKey val="0"/>
              <c:showVal val="1"/>
              <c:showCatName val="0"/>
              <c:showSerName val="0"/>
              <c:showPercent val="0"/>
              <c:showBubbleSize val="0"/>
              <c:extLst>
                <c:ext xmlns:c15="http://schemas.microsoft.com/office/drawing/2012/chart" uri="{CE6537A1-D6FC-4f65-9D91-7224C49458BB}">
                  <c15:layout/>
                </c:ext>
              </c:extLst>
            </c:dLbl>
            <c:dLbl>
              <c:idx val="4"/>
              <c:layout/>
              <c:dLblPos val="b"/>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9131995939195545E-2"/>
                  <c:y val="5.78152493329438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dLblPos val="b"/>
              <c:showLegendKey val="0"/>
              <c:showVal val="1"/>
              <c:showCatName val="0"/>
              <c:showSerName val="0"/>
              <c:showPercent val="0"/>
              <c:showBubbleSize val="0"/>
              <c:extLst>
                <c:ext xmlns:c15="http://schemas.microsoft.com/office/drawing/2012/chart" uri="{CE6537A1-D6FC-4f65-9D91-7224C49458BB}">
                  <c15:layout/>
                </c:ext>
              </c:extLst>
            </c:dLbl>
            <c:dLbl>
              <c:idx val="7"/>
              <c:layout/>
              <c:dLblPos val="b"/>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9166663476961563E-2"/>
                  <c:y val="3.27062980870034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0555552213959832E-2"/>
                  <c:y val="-3.543182292758709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'Exclude DKs (Energy)'!$N$31:$X$31</c:f>
              <c:strCache>
                <c:ptCount val="11"/>
                <c:pt idx="0">
                  <c:v>Q1 
2014</c:v>
                </c:pt>
                <c:pt idx="1">
                  <c:v>Q2 
2014</c:v>
                </c:pt>
                <c:pt idx="2">
                  <c:v>Q3 
2014</c:v>
                </c:pt>
                <c:pt idx="3">
                  <c:v>Q4 
2014</c:v>
                </c:pt>
                <c:pt idx="4">
                  <c:v>Q1 
2015</c:v>
                </c:pt>
                <c:pt idx="5">
                  <c:v>Q2 
2015</c:v>
                </c:pt>
                <c:pt idx="6">
                  <c:v>Q3 
2015</c:v>
                </c:pt>
                <c:pt idx="7">
                  <c:v>Q4 
2015</c:v>
                </c:pt>
                <c:pt idx="8">
                  <c:v>Q1 
2016</c:v>
                </c:pt>
                <c:pt idx="9">
                  <c:v>Q2
2016</c:v>
                </c:pt>
                <c:pt idx="10">
                  <c:v>Q3
2016</c:v>
                </c:pt>
              </c:strCache>
            </c:strRef>
          </c:cat>
          <c:val>
            <c:numRef>
              <c:f>'Exclude DKs (Const)'!$N$32:$X$32</c:f>
              <c:numCache>
                <c:formatCode>0.0</c:formatCode>
                <c:ptCount val="11"/>
                <c:pt idx="0">
                  <c:v>75.084175084175087</c:v>
                </c:pt>
                <c:pt idx="1">
                  <c:v>73.099999999999994</c:v>
                </c:pt>
                <c:pt idx="2">
                  <c:v>70.400000000000006</c:v>
                </c:pt>
                <c:pt idx="3">
                  <c:v>67.517006802721085</c:v>
                </c:pt>
                <c:pt idx="4">
                  <c:v>58.319604612850085</c:v>
                </c:pt>
                <c:pt idx="5">
                  <c:v>53.412969283276453</c:v>
                </c:pt>
                <c:pt idx="6">
                  <c:v>46.6</c:v>
                </c:pt>
                <c:pt idx="7">
                  <c:v>40.924657534246577</c:v>
                </c:pt>
                <c:pt idx="8">
                  <c:v>44.552845528455286</c:v>
                </c:pt>
                <c:pt idx="9">
                  <c:v>47.288135593220339</c:v>
                </c:pt>
                <c:pt idx="10">
                  <c:v>43.389830508474574</c:v>
                </c:pt>
              </c:numCache>
            </c:numRef>
          </c:val>
          <c:smooth val="1"/>
        </c:ser>
        <c:ser>
          <c:idx val="1"/>
          <c:order val="1"/>
          <c:tx>
            <c:strRef>
              <c:f>'Exclude DKs (Const)'!$I$34</c:f>
              <c:strCache>
                <c:ptCount val="1"/>
                <c:pt idx="0">
                  <c:v>ATB Business Index (Construction)</c:v>
                </c:pt>
              </c:strCache>
            </c:strRef>
          </c:tx>
          <c:spPr>
            <a:ln w="38100">
              <a:solidFill>
                <a:schemeClr val="accent1">
                  <a:lumMod val="75000"/>
                </a:schemeClr>
              </a:solidFill>
              <a:prstDash val="sysDash"/>
            </a:ln>
          </c:spPr>
          <c:marker>
            <c:symbol val="circle"/>
            <c:size val="9"/>
            <c:spPr>
              <a:solidFill>
                <a:schemeClr val="bg1"/>
              </a:solidFill>
            </c:spPr>
          </c:marker>
          <c:dLbls>
            <c:dLbl>
              <c:idx val="3"/>
              <c:layout/>
              <c:dLblPos val="b"/>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5.5208874102267626E-3"/>
                  <c:y val="-5.7922768068781089E-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(Energy)'!$N$31:$X$31</c:f>
              <c:strCache>
                <c:ptCount val="11"/>
                <c:pt idx="0">
                  <c:v>Q1 
2014</c:v>
                </c:pt>
                <c:pt idx="1">
                  <c:v>Q2 
2014</c:v>
                </c:pt>
                <c:pt idx="2">
                  <c:v>Q3 
2014</c:v>
                </c:pt>
                <c:pt idx="3">
                  <c:v>Q4 
2014</c:v>
                </c:pt>
                <c:pt idx="4">
                  <c:v>Q1 
2015</c:v>
                </c:pt>
                <c:pt idx="5">
                  <c:v>Q2 
2015</c:v>
                </c:pt>
                <c:pt idx="6">
                  <c:v>Q3 
2015</c:v>
                </c:pt>
                <c:pt idx="7">
                  <c:v>Q4 
2015</c:v>
                </c:pt>
                <c:pt idx="8">
                  <c:v>Q1 
2016</c:v>
                </c:pt>
                <c:pt idx="9">
                  <c:v>Q2
2016</c:v>
                </c:pt>
                <c:pt idx="10">
                  <c:v>Q3
2016</c:v>
                </c:pt>
              </c:strCache>
            </c:strRef>
          </c:cat>
          <c:val>
            <c:numRef>
              <c:f>'Exclude DKs (Const)'!$N$34:$X$34</c:f>
              <c:numCache>
                <c:formatCode>General</c:formatCode>
                <c:ptCount val="11"/>
                <c:pt idx="0" formatCode="0.0">
                  <c:v>81.666666666666657</c:v>
                </c:pt>
                <c:pt idx="1">
                  <c:v>83.9</c:v>
                </c:pt>
                <c:pt idx="2">
                  <c:v>73.3</c:v>
                </c:pt>
                <c:pt idx="3" formatCode="0.0">
                  <c:v>66.279069767441854</c:v>
                </c:pt>
                <c:pt idx="4" formatCode="0.0">
                  <c:v>64.189189189189193</c:v>
                </c:pt>
                <c:pt idx="5" formatCode="0.0">
                  <c:v>54.901960784313729</c:v>
                </c:pt>
                <c:pt idx="6">
                  <c:v>50</c:v>
                </c:pt>
                <c:pt idx="7">
                  <c:v>48.75</c:v>
                </c:pt>
                <c:pt idx="8" formatCode="0.0">
                  <c:v>52.027027027027032</c:v>
                </c:pt>
                <c:pt idx="9" formatCode="0.0">
                  <c:v>34</c:v>
                </c:pt>
                <c:pt idx="10" formatCode="0.0">
                  <c:v>38.571428571428569</c:v>
                </c:pt>
              </c:numCache>
            </c:numRef>
          </c:val>
          <c:smooth val="1"/>
        </c:ser>
        <c:ser>
          <c:idx val="0"/>
          <c:order val="2"/>
          <c:tx>
            <c:strRef>
              <c:f>'Exclude DKs (Const)'!$I$33</c:f>
              <c:strCache>
                <c:ptCount val="1"/>
                <c:pt idx="0">
                  <c:v>ATB Economy Index</c:v>
                </c:pt>
              </c:strCache>
            </c:strRef>
          </c:tx>
          <c:spPr>
            <a:ln w="38100">
              <a:solidFill>
                <a:srgbClr val="77933C"/>
              </a:solidFill>
              <a:prstDash val="solid"/>
            </a:ln>
          </c:spPr>
          <c:marker>
            <c:symbol val="triangle"/>
            <c:size val="9"/>
            <c:spPr>
              <a:solidFill>
                <a:srgbClr val="77933C"/>
              </a:solidFill>
              <a:ln>
                <a:solidFill>
                  <a:srgbClr val="77933C"/>
                </a:solidFill>
              </a:ln>
            </c:spPr>
          </c:marker>
          <c:dLbls>
            <c:dLbl>
              <c:idx val="2"/>
              <c:layout>
                <c:manualLayout>
                  <c:x val="-3.9943127740252873E-3"/>
                  <c:y val="8.6160922283268736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271649904675155E-2"/>
                  <c:y val="4.36809350395834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Lst>
            </c:dLbl>
            <c:dLbl>
              <c:idx val="6"/>
              <c:layout/>
              <c:dLblPos val="t"/>
              <c:showLegendKey val="0"/>
              <c:showVal val="1"/>
              <c:showCatName val="0"/>
              <c:showSerName val="0"/>
              <c:showPercent val="0"/>
              <c:showBubbleSize val="0"/>
              <c:extLst>
                <c:ext xmlns:c15="http://schemas.microsoft.com/office/drawing/2012/chart" uri="{CE6537A1-D6FC-4f65-9D91-7224C49458BB}">
                  <c15:layout/>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5.5520881942160871E-2"/>
                  <c:y val="-7.5973468410630574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(Energy)'!$N$31:$X$31</c:f>
              <c:strCache>
                <c:ptCount val="11"/>
                <c:pt idx="0">
                  <c:v>Q1 
2014</c:v>
                </c:pt>
                <c:pt idx="1">
                  <c:v>Q2 
2014</c:v>
                </c:pt>
                <c:pt idx="2">
                  <c:v>Q3 
2014</c:v>
                </c:pt>
                <c:pt idx="3">
                  <c:v>Q4 
2014</c:v>
                </c:pt>
                <c:pt idx="4">
                  <c:v>Q1 
2015</c:v>
                </c:pt>
                <c:pt idx="5">
                  <c:v>Q2 
2015</c:v>
                </c:pt>
                <c:pt idx="6">
                  <c:v>Q3 
2015</c:v>
                </c:pt>
                <c:pt idx="7">
                  <c:v>Q4 
2015</c:v>
                </c:pt>
                <c:pt idx="8">
                  <c:v>Q1 
2016</c:v>
                </c:pt>
                <c:pt idx="9">
                  <c:v>Q2
2016</c:v>
                </c:pt>
                <c:pt idx="10">
                  <c:v>Q3
2016</c:v>
                </c:pt>
              </c:strCache>
            </c:strRef>
          </c:cat>
          <c:val>
            <c:numRef>
              <c:f>'Exclude DKs (Const)'!$N$33:$X$33</c:f>
              <c:numCache>
                <c:formatCode>0.0</c:formatCode>
                <c:ptCount val="11"/>
                <c:pt idx="0">
                  <c:v>68.75</c:v>
                </c:pt>
                <c:pt idx="1">
                  <c:v>70.900000000000006</c:v>
                </c:pt>
                <c:pt idx="2">
                  <c:v>68.599999999999994</c:v>
                </c:pt>
                <c:pt idx="3">
                  <c:v>44.501718213058417</c:v>
                </c:pt>
                <c:pt idx="4">
                  <c:v>22.697368421052634</c:v>
                </c:pt>
                <c:pt idx="5">
                  <c:v>38.96551724137931</c:v>
                </c:pt>
                <c:pt idx="6">
                  <c:v>25.2</c:v>
                </c:pt>
                <c:pt idx="7">
                  <c:v>23.11643835616438</c:v>
                </c:pt>
                <c:pt idx="8">
                  <c:v>19.186991869918696</c:v>
                </c:pt>
                <c:pt idx="9">
                  <c:v>32.323232323232318</c:v>
                </c:pt>
                <c:pt idx="10">
                  <c:v>29.629629629629626</c:v>
                </c:pt>
              </c:numCache>
            </c:numRef>
          </c:val>
          <c:smooth val="1"/>
        </c:ser>
        <c:ser>
          <c:idx val="2"/>
          <c:order val="3"/>
          <c:tx>
            <c:strRef>
              <c:f>'Exclude DKs (Const)'!$I$35</c:f>
              <c:strCache>
                <c:ptCount val="1"/>
                <c:pt idx="0">
                  <c:v>ATB Economy Index (Construction)</c:v>
                </c:pt>
              </c:strCache>
            </c:strRef>
          </c:tx>
          <c:spPr>
            <a:ln w="41275">
              <a:solidFill>
                <a:srgbClr val="77933C"/>
              </a:solidFill>
              <a:prstDash val="sysDash"/>
            </a:ln>
          </c:spPr>
          <c:marker>
            <c:symbol val="triangle"/>
            <c:size val="9"/>
            <c:spPr>
              <a:solidFill>
                <a:schemeClr val="bg1"/>
              </a:solidFill>
              <a:ln>
                <a:solidFill>
                  <a:srgbClr val="77933C"/>
                </a:solidFill>
              </a:ln>
            </c:spPr>
          </c:marker>
          <c:dLbls>
            <c:dLbl>
              <c:idx val="0"/>
              <c:layout>
                <c:manualLayout>
                  <c:x val="-4.8596670100976583E-2"/>
                  <c:y val="-4.086141178323819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dLblPos val="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451760230559907E-2"/>
                  <c:y val="1.67512473568310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3412290746687363E-2"/>
                  <c:y val="-3.04428248197881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3576440991202867E-2"/>
                  <c:y val="-4.41876251300258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9131995939195646E-2"/>
                  <c:y val="-3.32855257676912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(Energy)'!$N$31:$X$31</c:f>
              <c:strCache>
                <c:ptCount val="11"/>
                <c:pt idx="0">
                  <c:v>Q1 
2014</c:v>
                </c:pt>
                <c:pt idx="1">
                  <c:v>Q2 
2014</c:v>
                </c:pt>
                <c:pt idx="2">
                  <c:v>Q3 
2014</c:v>
                </c:pt>
                <c:pt idx="3">
                  <c:v>Q4 
2014</c:v>
                </c:pt>
                <c:pt idx="4">
                  <c:v>Q1 
2015</c:v>
                </c:pt>
                <c:pt idx="5">
                  <c:v>Q2 
2015</c:v>
                </c:pt>
                <c:pt idx="6">
                  <c:v>Q3 
2015</c:v>
                </c:pt>
                <c:pt idx="7">
                  <c:v>Q4 
2015</c:v>
                </c:pt>
                <c:pt idx="8">
                  <c:v>Q1 
2016</c:v>
                </c:pt>
                <c:pt idx="9">
                  <c:v>Q2
2016</c:v>
                </c:pt>
                <c:pt idx="10">
                  <c:v>Q3
2016</c:v>
                </c:pt>
              </c:strCache>
            </c:strRef>
          </c:cat>
          <c:val>
            <c:numRef>
              <c:f>'Exclude DKs (Const)'!$N$35:$X$35</c:f>
              <c:numCache>
                <c:formatCode>General</c:formatCode>
                <c:ptCount val="11"/>
                <c:pt idx="0" formatCode="0.0">
                  <c:v>78.333333333333343</c:v>
                </c:pt>
                <c:pt idx="1">
                  <c:v>75</c:v>
                </c:pt>
                <c:pt idx="2">
                  <c:v>68.3</c:v>
                </c:pt>
                <c:pt idx="3" formatCode="0.0">
                  <c:v>53.409090909090907</c:v>
                </c:pt>
                <c:pt idx="4" formatCode="0.0">
                  <c:v>30.82191780821918</c:v>
                </c:pt>
                <c:pt idx="5">
                  <c:v>37.5</c:v>
                </c:pt>
                <c:pt idx="6">
                  <c:v>21.6</c:v>
                </c:pt>
                <c:pt idx="7">
                  <c:v>27.5</c:v>
                </c:pt>
                <c:pt idx="8" formatCode="0.0">
                  <c:v>17.361111111111107</c:v>
                </c:pt>
                <c:pt idx="9" formatCode="0.0">
                  <c:v>28</c:v>
                </c:pt>
                <c:pt idx="10" formatCode="0.0">
                  <c:v>30.882352941176467</c:v>
                </c:pt>
              </c:numCache>
            </c:numRef>
          </c:val>
          <c:smooth val="1"/>
        </c:ser>
        <c:dLbls>
          <c:showLegendKey val="0"/>
          <c:showVal val="0"/>
          <c:showCatName val="0"/>
          <c:showSerName val="0"/>
          <c:showPercent val="0"/>
          <c:showBubbleSize val="0"/>
        </c:dLbls>
        <c:marker val="1"/>
        <c:smooth val="0"/>
        <c:axId val="518081776"/>
        <c:axId val="518082168"/>
      </c:lineChart>
      <c:catAx>
        <c:axId val="518081776"/>
        <c:scaling>
          <c:orientation val="minMax"/>
        </c:scaling>
        <c:delete val="0"/>
        <c:axPos val="b"/>
        <c:numFmt formatCode="General" sourceLinked="1"/>
        <c:majorTickMark val="out"/>
        <c:minorTickMark val="none"/>
        <c:tickLblPos val="nextTo"/>
        <c:crossAx val="518082168"/>
        <c:crosses val="autoZero"/>
        <c:auto val="1"/>
        <c:lblAlgn val="ctr"/>
        <c:lblOffset val="100"/>
        <c:noMultiLvlLbl val="0"/>
      </c:catAx>
      <c:valAx>
        <c:axId val="518082168"/>
        <c:scaling>
          <c:orientation val="minMax"/>
          <c:min val="10"/>
        </c:scaling>
        <c:delete val="0"/>
        <c:axPos val="l"/>
        <c:majorGridlines>
          <c:spPr>
            <a:ln>
              <a:prstDash val="sysDot"/>
            </a:ln>
          </c:spPr>
        </c:majorGridlines>
        <c:numFmt formatCode="0" sourceLinked="0"/>
        <c:majorTickMark val="out"/>
        <c:minorTickMark val="none"/>
        <c:tickLblPos val="nextTo"/>
        <c:crossAx val="518081776"/>
        <c:crosses val="autoZero"/>
        <c:crossBetween val="between"/>
      </c:valAx>
    </c:plotArea>
    <c:legend>
      <c:legendPos val="r"/>
      <c:layout>
        <c:manualLayout>
          <c:xMode val="edge"/>
          <c:yMode val="edge"/>
          <c:x val="0.78636714934742458"/>
          <c:y val="6.1905413453198943E-2"/>
          <c:w val="0.21058352902629826"/>
          <c:h val="0.8267037655241527"/>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7747009589990568E-2"/>
          <c:y val="2.4115718209588824E-3"/>
          <c:w val="0.8770735019867989"/>
          <c:h val="0.72742885447810768"/>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9294027401324771E-2"/>
                  <c:y val="0.14695025909455614"/>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8.2701893525461301E-3"/>
                  <c:y val="3.6758943143695662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CA" sz="16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Sheet1!$A$2:$A$5</c:f>
              <c:strCache>
                <c:ptCount val="4"/>
                <c:pt idx="0">
                  <c:v>Yes, a formal plan</c:v>
                </c:pt>
                <c:pt idx="1">
                  <c:v>Yes, an informal plan</c:v>
                </c:pt>
                <c:pt idx="2">
                  <c:v>No retirement plan</c:v>
                </c:pt>
                <c:pt idx="3">
                  <c:v>I don't know</c:v>
                </c:pt>
              </c:strCache>
            </c:strRef>
          </c:cat>
          <c:val>
            <c:numRef>
              <c:f>Sheet1!$B$2:$B$5</c:f>
              <c:numCache>
                <c:formatCode>0%</c:formatCode>
                <c:ptCount val="4"/>
                <c:pt idx="0">
                  <c:v>0.27</c:v>
                </c:pt>
                <c:pt idx="1">
                  <c:v>0.49</c:v>
                </c:pt>
                <c:pt idx="2">
                  <c:v>0.22</c:v>
                </c:pt>
                <c:pt idx="3">
                  <c:v>0.02</c:v>
                </c:pt>
              </c:numCache>
            </c:numRef>
          </c:val>
        </c:ser>
        <c:dLbls>
          <c:showLegendKey val="0"/>
          <c:showVal val="0"/>
          <c:showCatName val="0"/>
          <c:showSerName val="0"/>
          <c:showPercent val="1"/>
          <c:showBubbleSize val="0"/>
          <c:showLeaderLines val="1"/>
        </c:dLbls>
      </c:pie3DChart>
    </c:plotArea>
    <c:legend>
      <c:legendPos val="r"/>
      <c:legendEntry>
        <c:idx val="0"/>
        <c:txPr>
          <a:bodyPr/>
          <a:lstStyle/>
          <a:p>
            <a:pPr>
              <a:defRPr lang="en-CA" sz="1400">
                <a:solidFill>
                  <a:schemeClr val="tx1"/>
                </a:solidFill>
              </a:defRPr>
            </a:pPr>
            <a:endParaRPr lang="en-US"/>
          </a:p>
        </c:txPr>
      </c:legendEntry>
      <c:legendEntry>
        <c:idx val="1"/>
        <c:txPr>
          <a:bodyPr/>
          <a:lstStyle/>
          <a:p>
            <a:pPr>
              <a:defRPr lang="en-CA" sz="1400">
                <a:solidFill>
                  <a:schemeClr val="tx1"/>
                </a:solidFill>
              </a:defRPr>
            </a:pPr>
            <a:endParaRPr lang="en-US"/>
          </a:p>
        </c:txPr>
      </c:legendEntry>
      <c:legendEntry>
        <c:idx val="2"/>
        <c:txPr>
          <a:bodyPr/>
          <a:lstStyle/>
          <a:p>
            <a:pPr>
              <a:defRPr lang="en-CA" sz="1400">
                <a:solidFill>
                  <a:schemeClr val="tx1"/>
                </a:solidFill>
              </a:defRPr>
            </a:pPr>
            <a:endParaRPr lang="en-US"/>
          </a:p>
        </c:txPr>
      </c:legendEntry>
      <c:layout>
        <c:manualLayout>
          <c:xMode val="edge"/>
          <c:yMode val="edge"/>
          <c:x val="0.63054381348904343"/>
          <c:y val="0.17585985887741371"/>
          <c:w val="0.27107822299630613"/>
          <c:h val="0.4095163317049958"/>
        </c:manualLayout>
      </c:layout>
      <c:overlay val="0"/>
      <c:txPr>
        <a:bodyPr/>
        <a:lstStyle/>
        <a:p>
          <a:pPr>
            <a:defRPr lang="en-CA" sz="1400">
              <a:solidFill>
                <a:schemeClr val="tx1"/>
              </a:solidFill>
            </a:defRPr>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7747009589990568E-2"/>
          <c:y val="2.4115718209588824E-3"/>
          <c:w val="0.8770735019867989"/>
          <c:h val="0.72742885447810768"/>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7499085278880839E-2"/>
                  <c:y val="-3.073966409050538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1.0574675833384454E-2"/>
                  <c:y val="5.760389159306492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CA" sz="16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Sheet1!$A$2:$A$5</c:f>
              <c:strCache>
                <c:ptCount val="4"/>
                <c:pt idx="0">
                  <c:v>Yes, all of my business</c:v>
                </c:pt>
                <c:pt idx="1">
                  <c:v>Yes, some of my business</c:v>
                </c:pt>
                <c:pt idx="2">
                  <c:v>No</c:v>
                </c:pt>
                <c:pt idx="3">
                  <c:v>I don't know</c:v>
                </c:pt>
              </c:strCache>
            </c:strRef>
          </c:cat>
          <c:val>
            <c:numRef>
              <c:f>Sheet1!$B$2:$B$5</c:f>
              <c:numCache>
                <c:formatCode>0%</c:formatCode>
                <c:ptCount val="4"/>
                <c:pt idx="0">
                  <c:v>0.33</c:v>
                </c:pt>
                <c:pt idx="1">
                  <c:v>0.14000000000000001</c:v>
                </c:pt>
                <c:pt idx="2">
                  <c:v>0.5</c:v>
                </c:pt>
                <c:pt idx="3">
                  <c:v>0.03</c:v>
                </c:pt>
              </c:numCache>
            </c:numRef>
          </c:val>
        </c:ser>
        <c:dLbls>
          <c:showLegendKey val="0"/>
          <c:showVal val="0"/>
          <c:showCatName val="0"/>
          <c:showSerName val="0"/>
          <c:showPercent val="1"/>
          <c:showBubbleSize val="0"/>
          <c:showLeaderLines val="1"/>
        </c:dLbls>
      </c:pie3DChart>
    </c:plotArea>
    <c:legend>
      <c:legendPos val="r"/>
      <c:legendEntry>
        <c:idx val="0"/>
        <c:txPr>
          <a:bodyPr/>
          <a:lstStyle/>
          <a:p>
            <a:pPr>
              <a:defRPr lang="en-CA" sz="1400">
                <a:solidFill>
                  <a:schemeClr val="tx1"/>
                </a:solidFill>
              </a:defRPr>
            </a:pPr>
            <a:endParaRPr lang="en-US"/>
          </a:p>
        </c:txPr>
      </c:legendEntry>
      <c:legendEntry>
        <c:idx val="1"/>
        <c:txPr>
          <a:bodyPr/>
          <a:lstStyle/>
          <a:p>
            <a:pPr>
              <a:defRPr lang="en-CA" sz="1400">
                <a:solidFill>
                  <a:schemeClr val="tx1"/>
                </a:solidFill>
              </a:defRPr>
            </a:pPr>
            <a:endParaRPr lang="en-US"/>
          </a:p>
        </c:txPr>
      </c:legendEntry>
      <c:legendEntry>
        <c:idx val="2"/>
        <c:txPr>
          <a:bodyPr/>
          <a:lstStyle/>
          <a:p>
            <a:pPr>
              <a:defRPr lang="en-CA" sz="1400">
                <a:solidFill>
                  <a:schemeClr val="tx1"/>
                </a:solidFill>
              </a:defRPr>
            </a:pPr>
            <a:endParaRPr lang="en-US"/>
          </a:p>
        </c:txPr>
      </c:legendEntry>
      <c:layout>
        <c:manualLayout>
          <c:xMode val="edge"/>
          <c:yMode val="edge"/>
          <c:x val="0.66659389135985636"/>
          <c:y val="9.673561571136105E-2"/>
          <c:w val="0.27155529906966613"/>
          <c:h val="0.39422287950777812"/>
        </c:manualLayout>
      </c:layout>
      <c:overlay val="0"/>
      <c:txPr>
        <a:bodyPr/>
        <a:lstStyle/>
        <a:p>
          <a:pPr>
            <a:defRPr lang="en-CA" sz="1400">
              <a:solidFill>
                <a:schemeClr val="tx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20659525371828522"/>
          <c:y val="0"/>
          <c:w val="0.50173382154833346"/>
          <c:h val="0.99758828393815369"/>
        </c:manualLayout>
      </c:layout>
      <c:pieChart>
        <c:varyColors val="1"/>
        <c:ser>
          <c:idx val="0"/>
          <c:order val="0"/>
          <c:tx>
            <c:strRef>
              <c:f>Sheet1!$B$1</c:f>
              <c:strCache>
                <c:ptCount val="1"/>
                <c:pt idx="0">
                  <c:v>Total</c:v>
                </c:pt>
              </c:strCache>
            </c:strRef>
          </c:tx>
          <c:spPr>
            <a:effectLst/>
          </c:spPr>
          <c:dLbls>
            <c:dLbl>
              <c:idx val="2"/>
              <c:layout>
                <c:manualLayout>
                  <c:x val="8.6288216400250542E-2"/>
                  <c:y val="8.07167710453134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5720795328831097E-3"/>
                  <c:y val="3.64890297950246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4395235607527952E-3"/>
                  <c:y val="7.7152407899313069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Yes, a formal plan</c:v>
                </c:pt>
                <c:pt idx="1">
                  <c:v>Yes, an informal plan</c:v>
                </c:pt>
                <c:pt idx="2">
                  <c:v>No succession plan</c:v>
                </c:pt>
                <c:pt idx="3">
                  <c:v>I don't know</c:v>
                </c:pt>
              </c:strCache>
            </c:strRef>
          </c:cat>
          <c:val>
            <c:numRef>
              <c:f>Sheet1!$B$2:$B$5</c:f>
              <c:numCache>
                <c:formatCode>0%</c:formatCode>
                <c:ptCount val="4"/>
                <c:pt idx="0">
                  <c:v>0.21</c:v>
                </c:pt>
                <c:pt idx="1">
                  <c:v>0.37</c:v>
                </c:pt>
                <c:pt idx="2">
                  <c:v>0.4</c:v>
                </c:pt>
                <c:pt idx="3">
                  <c:v>0.02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883672353455821"/>
          <c:y val="0.27308032254223963"/>
          <c:w val="0.20199660979877512"/>
          <c:h val="0.45383935491552069"/>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2.361111111111111E-2"/>
          <c:y val="3.0036666744211377E-3"/>
          <c:w val="0.97638888888888886"/>
          <c:h val="0.59335524867711609"/>
        </c:manualLayout>
      </c:layout>
      <c:barChart>
        <c:barDir val="bar"/>
        <c:grouping val="stacked"/>
        <c:varyColors val="0"/>
        <c:ser>
          <c:idx val="0"/>
          <c:order val="0"/>
          <c:tx>
            <c:strRef>
              <c:f>Sheet1!$B$1</c:f>
              <c:strCache>
                <c:ptCount val="1"/>
                <c:pt idx="0">
                  <c:v>Very important</c:v>
                </c:pt>
              </c:strCache>
            </c:strRef>
          </c:tx>
          <c:spPr>
            <a:solidFill>
              <a:schemeClr val="accent6">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Formal succession
plan importance</c:v>
                </c:pt>
              </c:strCache>
            </c:strRef>
          </c:cat>
          <c:val>
            <c:numRef>
              <c:f>Sheet1!$B$2</c:f>
              <c:numCache>
                <c:formatCode>0%</c:formatCode>
                <c:ptCount val="1"/>
                <c:pt idx="0">
                  <c:v>0.55000000000000004</c:v>
                </c:pt>
              </c:numCache>
            </c:numRef>
          </c:val>
        </c:ser>
        <c:ser>
          <c:idx val="1"/>
          <c:order val="1"/>
          <c:tx>
            <c:strRef>
              <c:f>Sheet1!$C$1</c:f>
              <c:strCache>
                <c:ptCount val="1"/>
                <c:pt idx="0">
                  <c:v>Somewhat important</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Formal succession
plan importance</c:v>
                </c:pt>
              </c:strCache>
            </c:strRef>
          </c:cat>
          <c:val>
            <c:numRef>
              <c:f>Sheet1!$C$2</c:f>
              <c:numCache>
                <c:formatCode>0%</c:formatCode>
                <c:ptCount val="1"/>
                <c:pt idx="0">
                  <c:v>0.35</c:v>
                </c:pt>
              </c:numCache>
            </c:numRef>
          </c:val>
        </c:ser>
        <c:ser>
          <c:idx val="2"/>
          <c:order val="2"/>
          <c:tx>
            <c:strRef>
              <c:f>Sheet1!$D$1</c:f>
              <c:strCache>
                <c:ptCount val="1"/>
                <c:pt idx="0">
                  <c:v>Neutral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CA"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Formal succession
plan importance</c:v>
                </c:pt>
              </c:strCache>
            </c:strRef>
          </c:cat>
          <c:val>
            <c:numRef>
              <c:f>Sheet1!$D$2</c:f>
              <c:numCache>
                <c:formatCode>0%</c:formatCode>
                <c:ptCount val="1"/>
                <c:pt idx="0">
                  <c:v>0.03</c:v>
                </c:pt>
              </c:numCache>
            </c:numRef>
          </c:val>
        </c:ser>
        <c:ser>
          <c:idx val="3"/>
          <c:order val="3"/>
          <c:tx>
            <c:strRef>
              <c:f>Sheet1!$E$1</c:f>
              <c:strCache>
                <c:ptCount val="1"/>
                <c:pt idx="0">
                  <c:v>Somewhat unimportant</c:v>
                </c:pt>
              </c:strCache>
            </c:strRef>
          </c:tx>
          <c:spPr>
            <a:solidFill>
              <a:schemeClr val="accent6">
                <a:tint val="77000"/>
              </a:schemeClr>
            </a:solidFill>
            <a:ln>
              <a:noFill/>
            </a:ln>
            <a:effectLst/>
          </c:spPr>
          <c:invertIfNegative val="0"/>
          <c:dLbls>
            <c:dLbl>
              <c:idx val="0"/>
              <c:layout>
                <c:manualLayout>
                  <c:x val="2.7777777777777779E-3"/>
                  <c:y val="1.863238308179616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Formal succession
plan importance</c:v>
                </c:pt>
              </c:strCache>
            </c:strRef>
          </c:cat>
          <c:val>
            <c:numRef>
              <c:f>Sheet1!$E$2</c:f>
              <c:numCache>
                <c:formatCode>0%</c:formatCode>
                <c:ptCount val="1"/>
                <c:pt idx="0">
                  <c:v>0.03</c:v>
                </c:pt>
              </c:numCache>
            </c:numRef>
          </c:val>
        </c:ser>
        <c:ser>
          <c:idx val="4"/>
          <c:order val="4"/>
          <c:tx>
            <c:strRef>
              <c:f>Sheet1!$F$1</c:f>
              <c:strCache>
                <c:ptCount val="1"/>
                <c:pt idx="0">
                  <c:v>Very unimportant</c:v>
                </c:pt>
              </c:strCache>
            </c:strRef>
          </c:tx>
          <c:spPr>
            <a:solidFill>
              <a:schemeClr val="accent6">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Formal succession
plan importance</c:v>
                </c:pt>
              </c:strCache>
            </c:strRef>
          </c:cat>
          <c:val>
            <c:numRef>
              <c:f>Sheet1!$F$2</c:f>
              <c:numCache>
                <c:formatCode>0%</c:formatCode>
                <c:ptCount val="1"/>
                <c:pt idx="0">
                  <c:v>0.02</c:v>
                </c:pt>
              </c:numCache>
            </c:numRef>
          </c:val>
        </c:ser>
        <c:dLbls>
          <c:showLegendKey val="0"/>
          <c:showVal val="0"/>
          <c:showCatName val="0"/>
          <c:showSerName val="0"/>
          <c:showPercent val="0"/>
          <c:showBubbleSize val="0"/>
        </c:dLbls>
        <c:gapWidth val="150"/>
        <c:overlap val="100"/>
        <c:axId val="524223120"/>
        <c:axId val="524223512"/>
      </c:barChart>
      <c:catAx>
        <c:axId val="524223120"/>
        <c:scaling>
          <c:orientation val="maxMin"/>
        </c:scaling>
        <c:delete val="1"/>
        <c:axPos val="l"/>
        <c:numFmt formatCode="General" sourceLinked="1"/>
        <c:majorTickMark val="none"/>
        <c:minorTickMark val="none"/>
        <c:tickLblPos val="nextTo"/>
        <c:crossAx val="524223512"/>
        <c:crosses val="autoZero"/>
        <c:auto val="1"/>
        <c:lblAlgn val="ctr"/>
        <c:lblOffset val="100"/>
        <c:noMultiLvlLbl val="0"/>
      </c:catAx>
      <c:valAx>
        <c:axId val="524223512"/>
        <c:scaling>
          <c:orientation val="minMax"/>
          <c:max val="1"/>
        </c:scaling>
        <c:delete val="1"/>
        <c:axPos val="t"/>
        <c:numFmt formatCode="0%" sourceLinked="1"/>
        <c:majorTickMark val="out"/>
        <c:minorTickMark val="none"/>
        <c:tickLblPos val="nextTo"/>
        <c:crossAx val="524223120"/>
        <c:crosses val="autoZero"/>
        <c:crossBetween val="between"/>
      </c:valAx>
      <c:spPr>
        <a:noFill/>
        <a:ln>
          <a:noFill/>
        </a:ln>
        <a:effectLst/>
      </c:spPr>
    </c:plotArea>
    <c:legend>
      <c:legendPos val="t"/>
      <c:layout>
        <c:manualLayout>
          <c:xMode val="edge"/>
          <c:yMode val="edge"/>
          <c:x val="3.8998250218722657E-4"/>
          <c:y val="7.060827640193567E-3"/>
          <c:w val="0.99961001749781275"/>
          <c:h val="0.107860298582466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4569274669660777"/>
          <c:y val="0"/>
          <c:w val="0.64726902887139104"/>
          <c:h val="0.96309689822775213"/>
        </c:manualLayout>
      </c:layout>
      <c:barChart>
        <c:barDir val="bar"/>
        <c:grouping val="stacked"/>
        <c:varyColors val="0"/>
        <c:ser>
          <c:idx val="0"/>
          <c:order val="0"/>
          <c:tx>
            <c:strRef>
              <c:f>Sheet1!$B$1</c:f>
              <c:strCache>
                <c:ptCount val="1"/>
                <c:pt idx="0">
                  <c:v>Valid percent</c:v>
                </c:pt>
              </c:strCache>
            </c:strRef>
          </c:tx>
          <c:spPr>
            <a:solidFill>
              <a:schemeClr val="accent6"/>
            </a:solidFill>
            <a:ln>
              <a:noFill/>
            </a:ln>
            <a:effectLst/>
          </c:spPr>
          <c:invertIfNegative val="0"/>
          <c:dLbls>
            <c:dLbl>
              <c:idx val="0"/>
              <c:layout>
                <c:manualLayout>
                  <c:x val="4.202940469815948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Within the next twelve months</c:v>
                </c:pt>
                <c:pt idx="1">
                  <c:v>In the next 1 - 3 years</c:v>
                </c:pt>
                <c:pt idx="2">
                  <c:v>In the next 4 - 5 years</c:v>
                </c:pt>
                <c:pt idx="3">
                  <c:v>In the next 6 - 10 years</c:v>
                </c:pt>
                <c:pt idx="4">
                  <c:v>In the next 10 - 15 years</c:v>
                </c:pt>
                <c:pt idx="5">
                  <c:v>More than 15 years from now</c:v>
                </c:pt>
                <c:pt idx="6">
                  <c:v>I don't know</c:v>
                </c:pt>
              </c:strCache>
            </c:strRef>
          </c:cat>
          <c:val>
            <c:numRef>
              <c:f>Sheet1!$B$2:$B$8</c:f>
              <c:numCache>
                <c:formatCode>0%</c:formatCode>
                <c:ptCount val="7"/>
                <c:pt idx="0">
                  <c:v>0.02</c:v>
                </c:pt>
                <c:pt idx="1">
                  <c:v>0.15</c:v>
                </c:pt>
                <c:pt idx="2">
                  <c:v>0.15</c:v>
                </c:pt>
                <c:pt idx="3">
                  <c:v>0.21</c:v>
                </c:pt>
                <c:pt idx="4">
                  <c:v>0.15</c:v>
                </c:pt>
                <c:pt idx="5">
                  <c:v>0.25</c:v>
                </c:pt>
                <c:pt idx="6">
                  <c:v>7.0000000000000007E-2</c:v>
                </c:pt>
              </c:numCache>
            </c:numRef>
          </c:val>
        </c:ser>
        <c:dLbls>
          <c:showLegendKey val="0"/>
          <c:showVal val="0"/>
          <c:showCatName val="0"/>
          <c:showSerName val="0"/>
          <c:showPercent val="0"/>
          <c:showBubbleSize val="0"/>
        </c:dLbls>
        <c:gapWidth val="150"/>
        <c:overlap val="100"/>
        <c:axId val="524225864"/>
        <c:axId val="524226256"/>
      </c:barChart>
      <c:catAx>
        <c:axId val="524225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4226256"/>
        <c:crosses val="autoZero"/>
        <c:auto val="1"/>
        <c:lblAlgn val="ctr"/>
        <c:lblOffset val="100"/>
        <c:noMultiLvlLbl val="0"/>
      </c:catAx>
      <c:valAx>
        <c:axId val="524226256"/>
        <c:scaling>
          <c:orientation val="minMax"/>
        </c:scaling>
        <c:delete val="1"/>
        <c:axPos val="t"/>
        <c:numFmt formatCode="0%" sourceLinked="1"/>
        <c:majorTickMark val="none"/>
        <c:minorTickMark val="none"/>
        <c:tickLblPos val="nextTo"/>
        <c:crossAx val="52422586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0.91302</cdr:x>
      <cdr:y>0.16664</cdr:y>
    </cdr:from>
    <cdr:to>
      <cdr:x>0.98815</cdr:x>
      <cdr:y>0.38365</cdr:y>
    </cdr:to>
    <cdr:sp macro="" textlink="">
      <cdr:nvSpPr>
        <cdr:cNvPr id="2" name="Rectangle 1"/>
        <cdr:cNvSpPr/>
      </cdr:nvSpPr>
      <cdr:spPr>
        <a:xfrm xmlns:a="http://schemas.openxmlformats.org/drawingml/2006/main">
          <a:off x="8348687" y="560284"/>
          <a:ext cx="686917" cy="729659"/>
        </a:xfrm>
        <a:prstGeom xmlns:a="http://schemas.openxmlformats.org/drawingml/2006/main" prst="rect">
          <a:avLst/>
        </a:prstGeom>
        <a:solidFill xmlns:a="http://schemas.openxmlformats.org/drawingml/2006/main">
          <a:schemeClr val="accent6"/>
        </a:solidFill>
        <a:ln xmlns:a="http://schemas.openxmlformats.org/drawingml/2006/main">
          <a:solidFill>
            <a:schemeClr val="accent6"/>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xmlns:a="http://schemas.openxmlformats.org/drawingml/2006/main">
          <a:pPr algn="ctr"/>
          <a:r>
            <a:rPr lang="en-CA" sz="1400" dirty="0" smtClean="0"/>
            <a:t>76% have a plan</a:t>
          </a:r>
          <a:endParaRPr lang="en-CA"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0.20863</cdr:x>
      <cdr:y>0.68344</cdr:y>
    </cdr:from>
    <cdr:to>
      <cdr:x>0.60196</cdr:x>
      <cdr:y>0.88023</cdr:y>
    </cdr:to>
    <cdr:sp macro="" textlink="">
      <cdr:nvSpPr>
        <cdr:cNvPr id="2" name="Rectangle 1"/>
        <cdr:cNvSpPr/>
      </cdr:nvSpPr>
      <cdr:spPr>
        <a:xfrm xmlns:a="http://schemas.openxmlformats.org/drawingml/2006/main">
          <a:off x="1884424" y="1229274"/>
          <a:ext cx="3552634" cy="353958"/>
        </a:xfrm>
        <a:prstGeom xmlns:a="http://schemas.openxmlformats.org/drawingml/2006/main" prst="rect">
          <a:avLst/>
        </a:prstGeom>
        <a:solidFill xmlns:a="http://schemas.openxmlformats.org/drawingml/2006/main">
          <a:schemeClr val="accent6"/>
        </a:solidFill>
        <a:ln xmlns:a="http://schemas.openxmlformats.org/drawingml/2006/main">
          <a:solidFill>
            <a:schemeClr val="accent6"/>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CA" sz="1400" dirty="0" smtClean="0"/>
            <a:t>78% believe a continuity plan is important</a:t>
          </a:r>
          <a:endParaRPr lang="en-CA"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0375"/>
          </a:xfrm>
          <a:prstGeom prst="rect">
            <a:avLst/>
          </a:prstGeom>
        </p:spPr>
        <p:txBody>
          <a:bodyPr vert="horz" lIns="92309" tIns="46154" rIns="92309" bIns="4615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34969" y="0"/>
            <a:ext cx="3010323" cy="460375"/>
          </a:xfrm>
          <a:prstGeom prst="rect">
            <a:avLst/>
          </a:prstGeom>
        </p:spPr>
        <p:txBody>
          <a:bodyPr vert="horz" lIns="92309" tIns="46154" rIns="92309" bIns="46154" rtlCol="0"/>
          <a:lstStyle>
            <a:lvl1pPr algn="r" fontAlgn="auto">
              <a:spcBef>
                <a:spcPts val="0"/>
              </a:spcBef>
              <a:spcAft>
                <a:spcPts val="0"/>
              </a:spcAft>
              <a:defRPr sz="1200">
                <a:latin typeface="+mn-lt"/>
                <a:ea typeface="+mn-ea"/>
                <a:cs typeface="+mn-cs"/>
              </a:defRPr>
            </a:lvl1pPr>
          </a:lstStyle>
          <a:p>
            <a:pPr>
              <a:defRPr/>
            </a:pPr>
            <a:fld id="{F142D07C-63AB-DA4F-BE87-5396803E6A92}" type="datetimeFigureOut">
              <a:rPr lang="en-US"/>
              <a:pPr>
                <a:defRPr/>
              </a:pPr>
              <a:t>9/28/2016</a:t>
            </a:fld>
            <a:endParaRPr lang="en-US"/>
          </a:p>
        </p:txBody>
      </p:sp>
      <p:sp>
        <p:nvSpPr>
          <p:cNvPr id="4" name="Footer Placeholder 3"/>
          <p:cNvSpPr>
            <a:spLocks noGrp="1"/>
          </p:cNvSpPr>
          <p:nvPr>
            <p:ph type="ftr" sz="quarter" idx="2"/>
          </p:nvPr>
        </p:nvSpPr>
        <p:spPr>
          <a:xfrm>
            <a:off x="0" y="8745527"/>
            <a:ext cx="3010323" cy="460375"/>
          </a:xfrm>
          <a:prstGeom prst="rect">
            <a:avLst/>
          </a:prstGeom>
        </p:spPr>
        <p:txBody>
          <a:bodyPr vert="horz" lIns="92309" tIns="46154" rIns="92309" bIns="4615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34969" y="8745527"/>
            <a:ext cx="3010323" cy="460375"/>
          </a:xfrm>
          <a:prstGeom prst="rect">
            <a:avLst/>
          </a:prstGeom>
        </p:spPr>
        <p:txBody>
          <a:bodyPr vert="horz" lIns="92309" tIns="46154" rIns="92309" bIns="46154" rtlCol="0" anchor="b"/>
          <a:lstStyle>
            <a:lvl1pPr algn="r" fontAlgn="auto">
              <a:spcBef>
                <a:spcPts val="0"/>
              </a:spcBef>
              <a:spcAft>
                <a:spcPts val="0"/>
              </a:spcAft>
              <a:defRPr sz="1200">
                <a:latin typeface="+mn-lt"/>
                <a:ea typeface="+mn-ea"/>
                <a:cs typeface="+mn-cs"/>
              </a:defRPr>
            </a:lvl1pPr>
          </a:lstStyle>
          <a:p>
            <a:pPr>
              <a:defRPr/>
            </a:pPr>
            <a:fld id="{F4BD0E4D-1A03-3040-910A-5ABFB31EE80F}" type="slidenum">
              <a:rPr lang="en-US"/>
              <a:pPr>
                <a:defRPr/>
              </a:pPr>
              <a:t>‹#›</a:t>
            </a:fld>
            <a:endParaRPr lang="en-US"/>
          </a:p>
        </p:txBody>
      </p:sp>
    </p:spTree>
    <p:extLst>
      <p:ext uri="{BB962C8B-B14F-4D97-AF65-F5344CB8AC3E}">
        <p14:creationId xmlns:p14="http://schemas.microsoft.com/office/powerpoint/2010/main" val="1885313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D82CC64D-E4C3-E741-A0D1-44815D54A5EE}" type="datetimeFigureOut">
              <a:rPr lang="en-US" smtClean="0"/>
              <a:pPr/>
              <a:t>9/28/2016</a:t>
            </a:fld>
            <a:endParaRPr lang="en-US"/>
          </a:p>
        </p:txBody>
      </p:sp>
      <p:sp>
        <p:nvSpPr>
          <p:cNvPr id="4" name="Slide Image Placeholder 3"/>
          <p:cNvSpPr>
            <a:spLocks noGrp="1" noRot="1" noChangeAspect="1"/>
          </p:cNvSpPr>
          <p:nvPr>
            <p:ph type="sldImg" idx="2"/>
          </p:nvPr>
        </p:nvSpPr>
        <p:spPr>
          <a:xfrm>
            <a:off x="1171575" y="690563"/>
            <a:ext cx="4603750" cy="3452812"/>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45527"/>
            <a:ext cx="3010323" cy="460375"/>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45527"/>
            <a:ext cx="3010323" cy="460375"/>
          </a:xfrm>
          <a:prstGeom prst="rect">
            <a:avLst/>
          </a:prstGeom>
        </p:spPr>
        <p:txBody>
          <a:bodyPr vert="horz" lIns="92309" tIns="46154" rIns="92309" bIns="46154" rtlCol="0" anchor="b"/>
          <a:lstStyle>
            <a:lvl1pPr algn="r">
              <a:defRPr sz="1200"/>
            </a:lvl1pPr>
          </a:lstStyle>
          <a:p>
            <a:fld id="{1C059A01-957A-E348-AB86-E863EAD7842D}" type="slidenum">
              <a:rPr lang="en-US" smtClean="0"/>
              <a:pPr/>
              <a:t>‹#›</a:t>
            </a:fld>
            <a:endParaRPr lang="en-US"/>
          </a:p>
        </p:txBody>
      </p:sp>
    </p:spTree>
    <p:extLst>
      <p:ext uri="{BB962C8B-B14F-4D97-AF65-F5344CB8AC3E}">
        <p14:creationId xmlns:p14="http://schemas.microsoft.com/office/powerpoint/2010/main" val="5902407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Results from our fifteenth quarterly survey with small- and mid-size businesses in Alberta.</a:t>
            </a:r>
          </a:p>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1</a:t>
            </a:fld>
            <a:endParaRPr lang="en-US" dirty="0"/>
          </a:p>
        </p:txBody>
      </p:sp>
    </p:spTree>
    <p:extLst>
      <p:ext uri="{BB962C8B-B14F-4D97-AF65-F5344CB8AC3E}">
        <p14:creationId xmlns:p14="http://schemas.microsoft.com/office/powerpoint/2010/main" val="1037907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baseline="0" dirty="0" smtClean="0">
                <a:solidFill>
                  <a:schemeClr val="tx1"/>
                </a:solidFill>
                <a:latin typeface="+mn-lt"/>
                <a:ea typeface="+mn-ea"/>
                <a:cs typeface="+mn-cs"/>
              </a:rPr>
              <a:t>Energy industry SMEs are marginally more optimistic about the future of both the Alberta economy and their own business than SMEs in other industries. This may have to do with a slight increase and stabilization in oil prices when this survey was in field. The resource sector also experienced some job gains over this same period, although this was balanced by ongoing rounds of layoffs.</a:t>
            </a:r>
          </a:p>
        </p:txBody>
      </p:sp>
    </p:spTree>
    <p:extLst>
      <p:ext uri="{BB962C8B-B14F-4D97-AF65-F5344CB8AC3E}">
        <p14:creationId xmlns:p14="http://schemas.microsoft.com/office/powerpoint/2010/main" val="19284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SMEs in the Retail industry are slightly less optimistic about</a:t>
            </a:r>
            <a:r>
              <a:rPr lang="en-CA" sz="1200" kern="1200" baseline="0" dirty="0" smtClean="0">
                <a:solidFill>
                  <a:schemeClr val="tx1"/>
                </a:solidFill>
                <a:effectLst/>
                <a:latin typeface="+mn-lt"/>
                <a:ea typeface="+mn-ea"/>
                <a:cs typeface="+mn-cs"/>
              </a:rPr>
              <a:t> the future of their own business and more optimistic about the future of the Alberta economy (vs. SMEs in other industries). This comes in the context of falling Retail sales, however there is reason for optimism as sales have remained more resilient than anticipated and business bankruptcies remain low.</a:t>
            </a:r>
            <a:endParaRPr lang="en-CA" sz="1200"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399612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Construction SMEs are less optimistic about the future of their own businesses and</a:t>
            </a:r>
            <a:r>
              <a:rPr lang="en-CA" sz="1200" kern="1200" baseline="0" dirty="0" smtClean="0">
                <a:solidFill>
                  <a:schemeClr val="tx1"/>
                </a:solidFill>
                <a:effectLst/>
                <a:latin typeface="+mn-lt"/>
                <a:ea typeface="+mn-ea"/>
                <a:cs typeface="+mn-cs"/>
              </a:rPr>
              <a:t> slightly more optimistic about the future of the Alberta economy (vs SMEs in other industries). This comes as </a:t>
            </a:r>
            <a:r>
              <a:rPr lang="en-CA" sz="1200" kern="1200" dirty="0" smtClean="0">
                <a:solidFill>
                  <a:schemeClr val="tx1"/>
                </a:solidFill>
                <a:effectLst/>
                <a:latin typeface="+mn-lt"/>
                <a:ea typeface="+mn-ea"/>
                <a:cs typeface="+mn-cs"/>
              </a:rPr>
              <a:t>all forms of construction investment (e.g., building permits, housing starts, etc.) are down</a:t>
            </a:r>
            <a:r>
              <a:rPr lang="en-CA" sz="1200" kern="1200" baseline="0" dirty="0" smtClean="0">
                <a:solidFill>
                  <a:schemeClr val="tx1"/>
                </a:solidFill>
                <a:effectLst/>
                <a:latin typeface="+mn-lt"/>
                <a:ea typeface="+mn-ea"/>
                <a:cs typeface="+mn-cs"/>
              </a:rPr>
              <a:t> with the exception of </a:t>
            </a:r>
            <a:r>
              <a:rPr lang="en-CA" sz="1200" kern="1200" dirty="0" smtClean="0">
                <a:solidFill>
                  <a:schemeClr val="tx1"/>
                </a:solidFill>
                <a:effectLst/>
                <a:latin typeface="+mn-lt"/>
                <a:ea typeface="+mn-ea"/>
                <a:cs typeface="+mn-cs"/>
              </a:rPr>
              <a:t>institutional/government construction projects (e.g., </a:t>
            </a:r>
            <a:r>
              <a:rPr lang="en-CA" sz="1200" kern="1200" smtClean="0">
                <a:solidFill>
                  <a:schemeClr val="tx1"/>
                </a:solidFill>
                <a:effectLst/>
                <a:latin typeface="+mn-lt"/>
                <a:ea typeface="+mn-ea"/>
                <a:cs typeface="+mn-cs"/>
              </a:rPr>
              <a:t>schools/hospitals).</a:t>
            </a:r>
            <a:endParaRPr lang="en-CA"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4548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13</a:t>
            </a:fld>
            <a:endParaRPr lang="en-US" dirty="0"/>
          </a:p>
        </p:txBody>
      </p:sp>
    </p:spTree>
    <p:extLst>
      <p:ext uri="{BB962C8B-B14F-4D97-AF65-F5344CB8AC3E}">
        <p14:creationId xmlns:p14="http://schemas.microsoft.com/office/powerpoint/2010/main" val="3012075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mn-ea"/>
                <a:cs typeface="+mn-cs"/>
              </a:rPr>
              <a:t>My next set of questions has to do with retirement as well as succession planning, which refers to plans to sell, transfer, or wind down the business in the future.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Q2.2 &amp; Q2.3 if Owner/Operator in Q6.1, all else Skip to Q2.4]</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2.2 </a:t>
            </a:r>
            <a:r>
              <a:rPr lang="en-US" sz="1200" kern="1200" dirty="0" smtClean="0">
                <a:solidFill>
                  <a:schemeClr val="tx1"/>
                </a:solidFill>
                <a:effectLst/>
                <a:latin typeface="+mn-lt"/>
                <a:ea typeface="+mn-ea"/>
                <a:cs typeface="+mn-cs"/>
              </a:rPr>
              <a:t>Do you have a personal financial plan for your retirement? [Interviewer note: examples include Canadian pension plan, RRSP’s, sale of business or assets)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 a formal plan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 an informal or unwritten plan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retirement plan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2.3</a:t>
            </a:r>
            <a:r>
              <a:rPr lang="en-US" sz="1200" kern="1200" dirty="0" smtClean="0">
                <a:solidFill>
                  <a:schemeClr val="tx1"/>
                </a:solidFill>
                <a:effectLst/>
                <a:latin typeface="+mn-lt"/>
                <a:ea typeface="+mn-ea"/>
                <a:cs typeface="+mn-cs"/>
              </a:rPr>
              <a:t> Are you planning on selling all or part of your business to help finance your retirement?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 all of my business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 some of my business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Financial Plan:</a:t>
            </a:r>
          </a:p>
          <a:p>
            <a:r>
              <a:rPr lang="en-CA" sz="1200" kern="1200" dirty="0" smtClean="0">
                <a:solidFill>
                  <a:schemeClr val="tx1"/>
                </a:solidFill>
                <a:latin typeface="+mn-lt"/>
                <a:ea typeface="+mn-ea"/>
                <a:cs typeface="+mn-cs"/>
              </a:rPr>
              <a:t>-          45-54 (79%) and 55-64 (85%) most likely to have a plan; 65+ most likely to have a formal plan (40%)</a:t>
            </a:r>
            <a:r>
              <a:rPr lang="en-CA" dirty="0" smtClean="0"/>
              <a:t> </a:t>
            </a:r>
            <a:br>
              <a:rPr lang="en-CA" dirty="0" smtClean="0"/>
            </a:br>
            <a:r>
              <a:rPr lang="en-CA" sz="1200" kern="1200" dirty="0" smtClean="0">
                <a:solidFill>
                  <a:schemeClr val="tx1"/>
                </a:solidFill>
                <a:latin typeface="+mn-lt"/>
                <a:ea typeface="+mn-ea"/>
                <a:cs typeface="+mn-cs"/>
              </a:rPr>
              <a:t>-          93% of businesses in the Winding Down stage have a plan for retirement, but only 27% have a formal plan</a:t>
            </a:r>
            <a:r>
              <a:rPr lang="en-CA" dirty="0" smtClean="0"/>
              <a:t> </a:t>
            </a:r>
            <a:br>
              <a:rPr lang="en-CA" dirty="0" smtClean="0"/>
            </a:br>
            <a:r>
              <a:rPr lang="en-CA" sz="1200" kern="1200" dirty="0" smtClean="0">
                <a:solidFill>
                  <a:schemeClr val="tx1"/>
                </a:solidFill>
                <a:latin typeface="+mn-lt"/>
                <a:ea typeface="+mn-ea"/>
                <a:cs typeface="+mn-cs"/>
              </a:rPr>
              <a:t>-          Business in operation for less than 6 years (43%) or more than 20 years (33%) are most likely to have a formal written plan</a:t>
            </a:r>
            <a:r>
              <a:rPr lang="en-CA" dirty="0" smtClean="0"/>
              <a:t>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Selling Part or All:</a:t>
            </a:r>
          </a:p>
          <a:p>
            <a:r>
              <a:rPr lang="en-CA" sz="1200" kern="1200" dirty="0" smtClean="0">
                <a:solidFill>
                  <a:schemeClr val="tx1"/>
                </a:solidFill>
                <a:latin typeface="+mn-lt"/>
                <a:ea typeface="+mn-ea"/>
                <a:cs typeface="+mn-cs"/>
              </a:rPr>
              <a:t>-          Highest for Micro (51%) and Small (50%) businesses</a:t>
            </a:r>
            <a:r>
              <a:rPr lang="en-CA" dirty="0" smtClean="0"/>
              <a:t> </a:t>
            </a:r>
            <a:br>
              <a:rPr lang="en-CA" dirty="0" smtClean="0"/>
            </a:br>
            <a:r>
              <a:rPr lang="en-CA" sz="1200" kern="1200" dirty="0" smtClean="0">
                <a:solidFill>
                  <a:schemeClr val="tx1"/>
                </a:solidFill>
                <a:latin typeface="+mn-lt"/>
                <a:ea typeface="+mn-ea"/>
                <a:cs typeface="+mn-cs"/>
              </a:rPr>
              <a:t>-          59% of 65+ (highest all age groups)</a:t>
            </a:r>
            <a:r>
              <a:rPr lang="en-CA" dirty="0" smtClean="0"/>
              <a:t> </a:t>
            </a:r>
            <a:br>
              <a:rPr lang="en-CA" dirty="0" smtClean="0"/>
            </a:br>
            <a:r>
              <a:rPr lang="en-CA" sz="1200" kern="1200" dirty="0" smtClean="0">
                <a:solidFill>
                  <a:schemeClr val="tx1"/>
                </a:solidFill>
                <a:latin typeface="+mn-lt"/>
                <a:ea typeface="+mn-ea"/>
                <a:cs typeface="+mn-cs"/>
              </a:rPr>
              <a:t>-          Storefront (56% vs. 36%)</a:t>
            </a:r>
            <a:r>
              <a:rPr lang="en-CA" dirty="0" smtClean="0"/>
              <a:t> </a:t>
            </a:r>
            <a:br>
              <a:rPr lang="en-CA" dirty="0" smtClean="0"/>
            </a:br>
            <a:r>
              <a:rPr lang="en-CA" sz="1200" kern="1200" dirty="0" smtClean="0">
                <a:solidFill>
                  <a:schemeClr val="tx1"/>
                </a:solidFill>
                <a:latin typeface="+mn-lt"/>
                <a:ea typeface="+mn-ea"/>
                <a:cs typeface="+mn-cs"/>
              </a:rPr>
              <a:t>-          Retail (63%) and Manufacturing (86%)</a:t>
            </a:r>
            <a:r>
              <a:rPr lang="en-CA" dirty="0" smtClean="0"/>
              <a:t> </a:t>
            </a:r>
          </a:p>
          <a:p>
            <a:endParaRPr lang="en-CA" sz="1200" kern="1200" dirty="0" smtClean="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14</a:t>
            </a:fld>
            <a:endParaRPr lang="en-US" dirty="0"/>
          </a:p>
        </p:txBody>
      </p:sp>
    </p:spTree>
    <p:extLst>
      <p:ext uri="{BB962C8B-B14F-4D97-AF65-F5344CB8AC3E}">
        <p14:creationId xmlns:p14="http://schemas.microsoft.com/office/powerpoint/2010/main" val="657424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effectLst/>
                <a:latin typeface="+mn-lt"/>
                <a:ea typeface="+mn-ea"/>
                <a:cs typeface="+mn-cs"/>
              </a:rPr>
              <a:t>Question 2.4</a:t>
            </a:r>
            <a:r>
              <a:rPr lang="en-US" sz="1200" kern="1200" dirty="0" smtClean="0">
                <a:solidFill>
                  <a:schemeClr val="tx1"/>
                </a:solidFill>
                <a:effectLst/>
                <a:latin typeface="+mn-lt"/>
                <a:ea typeface="+mn-ea"/>
                <a:cs typeface="+mn-cs"/>
              </a:rPr>
              <a:t> In your opinion, how important is it for a business to have a formal succession plan?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Very important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Somewhat important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Neither important nor unimportant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Somewhat unimportant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Very unimportant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CA" dirty="0" smtClean="0"/>
              <a:t/>
            </a:r>
            <a:br>
              <a:rPr lang="en-CA" dirty="0" smtClean="0"/>
            </a:br>
            <a:r>
              <a:rPr lang="en-CA" sz="1200" kern="1200" dirty="0" smtClean="0">
                <a:solidFill>
                  <a:schemeClr val="tx1"/>
                </a:solidFill>
                <a:latin typeface="+mn-lt"/>
                <a:ea typeface="+mn-ea"/>
                <a:cs typeface="+mn-cs"/>
              </a:rPr>
              <a:t>-          Rated lowest for SOHO (79% important)</a:t>
            </a:r>
          </a:p>
          <a:p>
            <a:r>
              <a:rPr lang="en-CA" sz="1200" kern="1200" dirty="0" smtClean="0">
                <a:solidFill>
                  <a:schemeClr val="tx1"/>
                </a:solidFill>
                <a:latin typeface="+mn-lt"/>
                <a:ea typeface="+mn-ea"/>
                <a:cs typeface="+mn-cs"/>
              </a:rPr>
              <a:t>- Family business 94% important (vs. 88%)</a:t>
            </a:r>
            <a:r>
              <a:rPr lang="en-CA" dirty="0" smtClean="0"/>
              <a:t> </a:t>
            </a:r>
            <a:br>
              <a:rPr lang="en-CA" dirty="0" smtClean="0"/>
            </a:br>
            <a:r>
              <a:rPr lang="en-CA" dirty="0" smtClean="0"/>
              <a:t>- </a:t>
            </a:r>
            <a:r>
              <a:rPr lang="en-CA" sz="1200" kern="1200" dirty="0" smtClean="0">
                <a:solidFill>
                  <a:schemeClr val="tx1"/>
                </a:solidFill>
                <a:latin typeface="+mn-lt"/>
                <a:ea typeface="+mn-ea"/>
                <a:cs typeface="+mn-cs"/>
              </a:rPr>
              <a:t>80% of businesses without a succession plan think it’s important for a business to have a succession plan</a:t>
            </a:r>
            <a:r>
              <a:rPr lang="en-CA" dirty="0" smtClean="0"/>
              <a:t> </a:t>
            </a:r>
          </a:p>
          <a:p>
            <a:endParaRPr lang="en-CA" dirty="0" smtClean="0"/>
          </a:p>
          <a:p>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2.5 </a:t>
            </a:r>
            <a:r>
              <a:rPr lang="en-US" sz="1200" kern="1200" dirty="0" smtClean="0">
                <a:solidFill>
                  <a:schemeClr val="tx1"/>
                </a:solidFill>
                <a:effectLst/>
                <a:latin typeface="+mn-lt"/>
                <a:ea typeface="+mn-ea"/>
                <a:cs typeface="+mn-cs"/>
              </a:rPr>
              <a:t>Does your business have a formal succession plan?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 a formal written plan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 an informal or unwritten plan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succession plan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latin typeface="+mn-lt"/>
                <a:ea typeface="+mn-ea"/>
                <a:cs typeface="+mn-cs"/>
              </a:rPr>
              <a:t>-          Trends up with organization size (SOHO: 36%, Micro: 52%, Small: 66%, Medium: 71%)</a:t>
            </a:r>
            <a:r>
              <a:rPr lang="en-CA" dirty="0" smtClean="0"/>
              <a:t> </a:t>
            </a:r>
            <a:br>
              <a:rPr lang="en-CA" dirty="0" smtClean="0"/>
            </a:br>
            <a:r>
              <a:rPr lang="en-CA" sz="1200" kern="1200" dirty="0" smtClean="0">
                <a:solidFill>
                  <a:schemeClr val="tx1"/>
                </a:solidFill>
                <a:latin typeface="+mn-lt"/>
                <a:ea typeface="+mn-ea"/>
                <a:cs typeface="+mn-cs"/>
              </a:rPr>
              <a:t>-          &gt;20 years in operation most likely to have a formal plan (26%)</a:t>
            </a:r>
            <a:r>
              <a:rPr lang="en-CA" dirty="0" smtClean="0"/>
              <a:t> </a:t>
            </a:r>
          </a:p>
          <a:p>
            <a:r>
              <a:rPr lang="en-CA" sz="1200" kern="1200" dirty="0" smtClean="0">
                <a:solidFill>
                  <a:schemeClr val="tx1"/>
                </a:solidFill>
                <a:latin typeface="+mn-lt"/>
                <a:ea typeface="+mn-ea"/>
                <a:cs typeface="+mn-cs"/>
              </a:rPr>
              <a:t>-          $3MM+ 71% have</a:t>
            </a:r>
            <a:r>
              <a:rPr lang="en-CA" dirty="0" smtClean="0"/>
              <a:t> a formal plan</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15</a:t>
            </a:fld>
            <a:endParaRPr lang="en-US" dirty="0"/>
          </a:p>
        </p:txBody>
      </p:sp>
    </p:spTree>
    <p:extLst>
      <p:ext uri="{BB962C8B-B14F-4D97-AF65-F5344CB8AC3E}">
        <p14:creationId xmlns:p14="http://schemas.microsoft.com/office/powerpoint/2010/main" val="167079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2.6 [IF NOT THE OWNER IN Q6.1:]</a:t>
            </a:r>
            <a:r>
              <a:rPr lang="en-US" sz="1200" kern="1200" dirty="0" smtClean="0">
                <a:solidFill>
                  <a:schemeClr val="tx1"/>
                </a:solidFill>
                <a:effectLst/>
                <a:latin typeface="+mn-lt"/>
                <a:ea typeface="+mn-ea"/>
                <a:cs typeface="+mn-cs"/>
              </a:rPr>
              <a:t> When do you expect the current owner (or owners) to exit the business? </a:t>
            </a:r>
          </a:p>
          <a:p>
            <a:r>
              <a:rPr lang="en-US" sz="1200" b="1" kern="1200" dirty="0" smtClean="0">
                <a:solidFill>
                  <a:schemeClr val="tx1"/>
                </a:solidFill>
                <a:effectLst/>
                <a:latin typeface="+mn-lt"/>
                <a:ea typeface="+mn-ea"/>
                <a:cs typeface="+mn-cs"/>
              </a:rPr>
              <a:t>[IF THE OWNER IN Q6.1:]</a:t>
            </a:r>
            <a:r>
              <a:rPr lang="en-US" sz="1200" kern="1200" dirty="0" smtClean="0">
                <a:solidFill>
                  <a:schemeClr val="tx1"/>
                </a:solidFill>
                <a:effectLst/>
                <a:latin typeface="+mn-lt"/>
                <a:ea typeface="+mn-ea"/>
                <a:cs typeface="+mn-cs"/>
              </a:rPr>
              <a:t> When do you intend to retire or sell the business? Would you say...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Within the next 12 months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next 1 to 3 years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next 4 to 5 years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next 6 to 10 years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next 10 to 15 years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 than 15 years from 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 applicable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latin typeface="+mn-lt"/>
                <a:ea typeface="+mn-ea"/>
                <a:cs typeface="+mn-cs"/>
              </a:rPr>
              <a:t>-          65+ 44% next 1 to 3 years; 55-64 next 6-10 years (26%); 45-54 30% next 6-10 years; 35-44 48% more than 15 years; 18-34 34% more than 15 years</a:t>
            </a:r>
            <a:r>
              <a:rPr lang="en-CA" dirty="0" smtClean="0"/>
              <a:t> </a:t>
            </a:r>
          </a:p>
          <a:p>
            <a:r>
              <a:rPr lang="en-CA" sz="1200" kern="1200" dirty="0" smtClean="0">
                <a:solidFill>
                  <a:schemeClr val="tx1"/>
                </a:solidFill>
                <a:latin typeface="+mn-lt"/>
                <a:ea typeface="+mn-ea"/>
                <a:cs typeface="+mn-cs"/>
              </a:rPr>
              <a:t>-          Construction 46% more than 15 years</a:t>
            </a:r>
            <a:r>
              <a:rPr lang="en-CA" dirty="0" smtClean="0"/>
              <a:t> </a:t>
            </a:r>
            <a:br>
              <a:rPr lang="en-CA" dirty="0" smtClean="0"/>
            </a:br>
            <a:r>
              <a:rPr lang="en-CA" sz="1200" kern="1200" dirty="0" smtClean="0">
                <a:solidFill>
                  <a:schemeClr val="tx1"/>
                </a:solidFill>
                <a:latin typeface="+mn-lt"/>
                <a:ea typeface="+mn-ea"/>
                <a:cs typeface="+mn-cs"/>
              </a:rPr>
              <a:t>-          Most businesses with a successor identified are not leaving until at least 4 years</a:t>
            </a:r>
            <a:r>
              <a:rPr lang="en-CA" dirty="0" smtClean="0"/>
              <a:t> </a:t>
            </a:r>
            <a:br>
              <a:rPr lang="en-CA" dirty="0" smtClean="0"/>
            </a:br>
            <a:r>
              <a:rPr lang="en-CA" sz="1200" kern="1200" dirty="0" smtClean="0">
                <a:solidFill>
                  <a:schemeClr val="tx1"/>
                </a:solidFill>
                <a:latin typeface="+mn-lt"/>
                <a:ea typeface="+mn-ea"/>
                <a:cs typeface="+mn-cs"/>
              </a:rPr>
              <a:t>-          63% of businesses where the owner is expected to leave within the next 3 years have a succession plan</a:t>
            </a:r>
            <a:r>
              <a:rPr lang="en-CA" dirty="0" smtClean="0"/>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16</a:t>
            </a:fld>
            <a:endParaRPr lang="en-US" dirty="0"/>
          </a:p>
        </p:txBody>
      </p:sp>
    </p:spTree>
    <p:extLst>
      <p:ext uri="{BB962C8B-B14F-4D97-AF65-F5344CB8AC3E}">
        <p14:creationId xmlns:p14="http://schemas.microsoft.com/office/powerpoint/2010/main" val="3036400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2.7</a:t>
            </a:r>
            <a:r>
              <a:rPr lang="en-US" sz="1200" kern="1200" dirty="0" smtClean="0">
                <a:solidFill>
                  <a:schemeClr val="tx1"/>
                </a:solidFill>
                <a:effectLst/>
                <a:latin typeface="+mn-lt"/>
                <a:ea typeface="+mn-ea"/>
                <a:cs typeface="+mn-cs"/>
              </a:rPr>
              <a:t> Has a successor been identified to take over ownership of the business?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latin typeface="+mn-lt"/>
                <a:ea typeface="+mn-ea"/>
                <a:cs typeface="+mn-cs"/>
              </a:rPr>
              <a:t>-          79% of Winding Down businesses do not have a successor identified</a:t>
            </a:r>
            <a:r>
              <a:rPr lang="en-CA" dirty="0" smtClean="0"/>
              <a:t> </a:t>
            </a:r>
            <a:br>
              <a:rPr lang="en-CA" dirty="0" smtClean="0"/>
            </a:br>
            <a:r>
              <a:rPr lang="en-CA" sz="1200" kern="1200" dirty="0" smtClean="0">
                <a:solidFill>
                  <a:schemeClr val="tx1"/>
                </a:solidFill>
                <a:latin typeface="+mn-lt"/>
                <a:ea typeface="+mn-ea"/>
                <a:cs typeface="+mn-cs"/>
              </a:rPr>
              <a:t>-          Only 38% of medium businesses do not have a successor identified</a:t>
            </a:r>
            <a:r>
              <a:rPr lang="en-CA" dirty="0" smtClean="0"/>
              <a:t> </a:t>
            </a:r>
            <a:br>
              <a:rPr lang="en-CA" dirty="0" smtClean="0"/>
            </a:br>
            <a:r>
              <a:rPr lang="en-CA" sz="1200" kern="1200" dirty="0" smtClean="0">
                <a:solidFill>
                  <a:schemeClr val="tx1"/>
                </a:solidFill>
                <a:latin typeface="+mn-lt"/>
                <a:ea typeface="+mn-ea"/>
                <a:cs typeface="+mn-cs"/>
              </a:rPr>
              <a:t>-          39% of &gt;20 years in business have a successor identified (highest)</a:t>
            </a:r>
            <a:r>
              <a:rPr lang="en-CA" dirty="0" smtClean="0"/>
              <a:t>  </a:t>
            </a:r>
            <a:br>
              <a:rPr lang="en-CA" dirty="0" smtClean="0"/>
            </a:br>
            <a:r>
              <a:rPr lang="en-CA" sz="1200" kern="1200" dirty="0" smtClean="0">
                <a:solidFill>
                  <a:schemeClr val="tx1"/>
                </a:solidFill>
                <a:latin typeface="+mn-lt"/>
                <a:ea typeface="+mn-ea"/>
                <a:cs typeface="+mn-cs"/>
              </a:rPr>
              <a:t>-          65+ 44% identified a successor</a:t>
            </a:r>
            <a:r>
              <a:rPr lang="en-CA" dirty="0" smtClean="0"/>
              <a:t> </a:t>
            </a:r>
          </a:p>
          <a:p>
            <a:r>
              <a:rPr lang="en-CA" sz="1200" kern="1200" dirty="0" smtClean="0">
                <a:solidFill>
                  <a:schemeClr val="tx1"/>
                </a:solidFill>
                <a:latin typeface="+mn-lt"/>
                <a:ea typeface="+mn-ea"/>
                <a:cs typeface="+mn-cs"/>
              </a:rPr>
              <a:t>-          Family business 39% (vs. 20%)</a:t>
            </a:r>
            <a:r>
              <a:rPr lang="en-CA" dirty="0" smtClean="0"/>
              <a:t> </a:t>
            </a:r>
            <a:br>
              <a:rPr lang="en-CA" dirty="0" smtClean="0"/>
            </a:br>
            <a:r>
              <a:rPr lang="en-CA" sz="1200" kern="1200" dirty="0" smtClean="0">
                <a:solidFill>
                  <a:schemeClr val="tx1"/>
                </a:solidFill>
                <a:latin typeface="+mn-lt"/>
                <a:ea typeface="+mn-ea"/>
                <a:cs typeface="+mn-cs"/>
              </a:rPr>
              <a:t>-          Only 43% of businesses with a succession plan have a successor identified. </a:t>
            </a:r>
          </a:p>
          <a:p>
            <a:r>
              <a:rPr lang="en-CA" sz="1200" kern="1200" dirty="0" smtClean="0">
                <a:solidFill>
                  <a:schemeClr val="tx1"/>
                </a:solidFill>
                <a:latin typeface="+mn-lt"/>
                <a:ea typeface="+mn-ea"/>
                <a:cs typeface="+mn-cs"/>
              </a:rPr>
              <a:t>-	86% of businesses without a succession plan do not have a successor identified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17</a:t>
            </a:fld>
            <a:endParaRPr lang="en-US" dirty="0"/>
          </a:p>
        </p:txBody>
      </p:sp>
    </p:spTree>
    <p:extLst>
      <p:ext uri="{BB962C8B-B14F-4D97-AF65-F5344CB8AC3E}">
        <p14:creationId xmlns:p14="http://schemas.microsoft.com/office/powerpoint/2010/main" val="1891096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Q2.8 IF ‘YES’ in Q2.5]</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2.8</a:t>
            </a:r>
            <a:r>
              <a:rPr lang="en-US" sz="1200" kern="1200" dirty="0" smtClean="0">
                <a:solidFill>
                  <a:schemeClr val="tx1"/>
                </a:solidFill>
                <a:effectLst/>
                <a:latin typeface="+mn-lt"/>
                <a:ea typeface="+mn-ea"/>
                <a:cs typeface="+mn-cs"/>
              </a:rPr>
              <a:t> Which of the following actions are in your business’ succession plan? Does the plan include... [RANDOMIZE; READ LIST]?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Selling the company to a third party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Selling the company to existing management or other employees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Selling  or transferring to a family member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Winding down or closing the business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Other (specify)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p>
          <a:p>
            <a:endParaRPr lang="en-US" sz="1200" kern="1200" dirty="0" smtClean="0">
              <a:solidFill>
                <a:schemeClr val="tx1"/>
              </a:solidFill>
              <a:effectLst/>
              <a:latin typeface="+mn-lt"/>
              <a:ea typeface="+mn-ea"/>
              <a:cs typeface="+mn-cs"/>
            </a:endParaRPr>
          </a:p>
          <a:p>
            <a:pPr marL="171450" indent="-171450">
              <a:buFontTx/>
              <a:buChar char="-"/>
            </a:pPr>
            <a:r>
              <a:rPr lang="en-CA" sz="1200" kern="1200" dirty="0" smtClean="0">
                <a:solidFill>
                  <a:schemeClr val="tx1"/>
                </a:solidFill>
                <a:latin typeface="+mn-lt"/>
                <a:ea typeface="+mn-ea"/>
                <a:cs typeface="+mn-cs"/>
              </a:rPr>
              <a:t>Construction (81%) and retail (60%) likely to be sold to family members</a:t>
            </a:r>
            <a:r>
              <a:rPr lang="en-CA" dirty="0" smtClean="0"/>
              <a:t> </a:t>
            </a:r>
          </a:p>
          <a:p>
            <a:pPr marL="171450" indent="-171450">
              <a:buFontTx/>
              <a:buChar char="-"/>
            </a:pPr>
            <a:r>
              <a:rPr lang="en-CA" sz="1200" kern="1200" dirty="0" smtClean="0">
                <a:solidFill>
                  <a:schemeClr val="tx1"/>
                </a:solidFill>
                <a:latin typeface="+mn-lt"/>
                <a:ea typeface="+mn-ea"/>
                <a:cs typeface="+mn-cs"/>
              </a:rPr>
              <a:t>Energy most likely to sell to existing management or employees (39%) or to a third party (36%)</a:t>
            </a:r>
          </a:p>
          <a:p>
            <a:pPr marL="171450" indent="-171450">
              <a:buFontTx/>
              <a:buChar char="-"/>
            </a:pPr>
            <a:r>
              <a:rPr lang="en-CA" sz="1200" kern="1200" dirty="0" smtClean="0">
                <a:solidFill>
                  <a:schemeClr val="tx1"/>
                </a:solidFill>
                <a:latin typeface="+mn-lt"/>
                <a:ea typeface="+mn-ea"/>
                <a:cs typeface="+mn-cs"/>
              </a:rPr>
              <a:t>48% of businesses with a succession plan will sell or transfer the business to a family member, 34% will sell to a third party, 32% will sell to existing management or employees</a:t>
            </a:r>
            <a:r>
              <a:rPr lang="en-CA" dirty="0" smtClean="0"/>
              <a:t> </a:t>
            </a:r>
          </a:p>
          <a:p>
            <a:pPr marL="171450" indent="-171450">
              <a:buFontTx/>
              <a:buChar char="-"/>
            </a:pPr>
            <a:r>
              <a:rPr lang="en-CA" sz="1200" kern="1200" dirty="0" smtClean="0">
                <a:solidFill>
                  <a:schemeClr val="tx1"/>
                </a:solidFill>
                <a:latin typeface="+mn-lt"/>
                <a:ea typeface="+mn-ea"/>
                <a:cs typeface="+mn-cs"/>
              </a:rPr>
              <a:t>71% of businesses with a successor identified plan on selling to a family member</a:t>
            </a:r>
            <a:r>
              <a:rPr lang="en-CA" dirty="0" smtClean="0"/>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18</a:t>
            </a:fld>
            <a:endParaRPr lang="en-US" dirty="0"/>
          </a:p>
        </p:txBody>
      </p:sp>
    </p:spTree>
    <p:extLst>
      <p:ext uri="{BB962C8B-B14F-4D97-AF65-F5344CB8AC3E}">
        <p14:creationId xmlns:p14="http://schemas.microsoft.com/office/powerpoint/2010/main" val="1367480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effectLst/>
                <a:latin typeface="+mn-lt"/>
                <a:ea typeface="+mn-ea"/>
                <a:cs typeface="+mn-cs"/>
              </a:rPr>
              <a:t>Question 2.9</a:t>
            </a:r>
            <a:r>
              <a:rPr lang="en-US" sz="1200" kern="1200" dirty="0" smtClean="0">
                <a:solidFill>
                  <a:schemeClr val="tx1"/>
                </a:solidFill>
                <a:effectLst/>
                <a:latin typeface="+mn-lt"/>
                <a:ea typeface="+mn-ea"/>
                <a:cs typeface="+mn-cs"/>
              </a:rPr>
              <a:t> What are the main reasons that your business doesn’t have a succession plan? [ENTER VERBATIM; RECORD ALL MENTIONS; USE THE FOLLOWING LIST AS CODES POST-FIELD]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Business is still growing</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Can’t find adequate advice/ tools to start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Conflict with employee(s)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Conflict with family member(s)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Don’t know where to start/ it is too complex</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Don’t need a succession plan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Don’t want to think about leaving</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Have not thought about it/no time to deal with it/too far in the future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Have not decided what to do with the business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will be passed to family members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would be shut down or sold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existing employees have been identified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family member(s) are interested in taking over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plans to let go of the business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 sure how to value the business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Time is not right, waiting for economy to right itself</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Specialized type of business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Other (specify)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Other (n=5):</a:t>
            </a:r>
          </a:p>
          <a:p>
            <a:pPr marL="171450" indent="-171450">
              <a:buFontTx/>
              <a:buChar char="-"/>
            </a:pPr>
            <a:r>
              <a:rPr lang="en-CA" sz="1200" b="0" i="0" u="none" strike="noStrike" kern="1200" dirty="0" smtClean="0">
                <a:solidFill>
                  <a:schemeClr val="tx1"/>
                </a:solidFill>
                <a:effectLst/>
                <a:latin typeface="+mn-lt"/>
                <a:ea typeface="+mn-ea"/>
                <a:cs typeface="+mn-cs"/>
              </a:rPr>
              <a:t>BECAUSE LIQUOR DOES CHANGE REGULARLY. THE LOVELY NDP CHANGES OUR TAXES HERE AS AN EXAMPLE WE JUST LOST OUR VALUE BEERS. ALL OUR BEERS WENT UP FOUR DOLLARS A DOZEN.</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WE ARE JUST LIKE MOST SMALL BUSINESSES.</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THE OWNERS HAVE NOT DEVELOPED ONE.</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I BELIEVE IT'S OUR CEO HE'S NOT THE MOST ORGANIZED.</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THE OWNERS ARE DIVORCING AND UNTIL THAT IS SETTLED NO DECISION WILL BE MADE.</a:t>
            </a:r>
            <a:r>
              <a:rPr lang="en-CA" dirty="0" smtClean="0"/>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19</a:t>
            </a:fld>
            <a:endParaRPr lang="en-US" dirty="0"/>
          </a:p>
        </p:txBody>
      </p:sp>
    </p:spTree>
    <p:extLst>
      <p:ext uri="{BB962C8B-B14F-4D97-AF65-F5344CB8AC3E}">
        <p14:creationId xmlns:p14="http://schemas.microsoft.com/office/powerpoint/2010/main" val="2041771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2</a:t>
            </a:fld>
            <a:endParaRPr lang="en-US" dirty="0"/>
          </a:p>
        </p:txBody>
      </p:sp>
    </p:spTree>
    <p:extLst>
      <p:ext uri="{BB962C8B-B14F-4D97-AF65-F5344CB8AC3E}">
        <p14:creationId xmlns:p14="http://schemas.microsoft.com/office/powerpoint/2010/main" val="3683675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1" kern="1200" dirty="0" smtClean="0">
                <a:solidFill>
                  <a:schemeClr val="tx1"/>
                </a:solidFill>
                <a:effectLst/>
                <a:latin typeface="+mn-lt"/>
                <a:ea typeface="+mn-ea"/>
                <a:cs typeface="+mn-cs"/>
              </a:rPr>
              <a:t>Question 2.10</a:t>
            </a:r>
            <a:r>
              <a:rPr lang="en-US" sz="1200" kern="1200" dirty="0" smtClean="0">
                <a:solidFill>
                  <a:schemeClr val="tx1"/>
                </a:solidFill>
                <a:effectLst/>
                <a:latin typeface="+mn-lt"/>
                <a:ea typeface="+mn-ea"/>
                <a:cs typeface="+mn-cs"/>
              </a:rPr>
              <a:t> Has your business undergone a formal valuation to determine the price that could be expected if the business were sold?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latin typeface="+mn-lt"/>
                <a:ea typeface="+mn-ea"/>
                <a:cs typeface="+mn-cs"/>
              </a:rPr>
              <a:t>-          SOHO lowest (15% yes)</a:t>
            </a:r>
          </a:p>
          <a:p>
            <a:r>
              <a:rPr lang="en-CA" sz="1200" kern="1200" dirty="0" smtClean="0">
                <a:solidFill>
                  <a:schemeClr val="tx1"/>
                </a:solidFill>
                <a:latin typeface="+mn-lt"/>
                <a:ea typeface="+mn-ea"/>
                <a:cs typeface="+mn-cs"/>
              </a:rPr>
              <a:t>-          High revenue more likely ($500k+)</a:t>
            </a:r>
            <a:r>
              <a:rPr lang="en-CA" dirty="0" smtClean="0"/>
              <a:t> </a:t>
            </a:r>
            <a:br>
              <a:rPr lang="en-CA" dirty="0" smtClean="0"/>
            </a:br>
            <a:r>
              <a:rPr lang="en-CA" sz="1200" kern="1200" dirty="0" smtClean="0">
                <a:solidFill>
                  <a:schemeClr val="tx1"/>
                </a:solidFill>
                <a:latin typeface="+mn-lt"/>
                <a:ea typeface="+mn-ea"/>
                <a:cs typeface="+mn-cs"/>
              </a:rPr>
              <a:t>-          Storefront more likely (39% vs. 26%)</a:t>
            </a:r>
            <a:r>
              <a:rPr lang="en-CA" dirty="0" smtClean="0"/>
              <a:t> </a:t>
            </a:r>
            <a:br>
              <a:rPr lang="en-CA" dirty="0" smtClean="0"/>
            </a:br>
            <a:r>
              <a:rPr lang="en-CA" sz="1200" kern="1200" dirty="0" smtClean="0">
                <a:solidFill>
                  <a:schemeClr val="tx1"/>
                </a:solidFill>
                <a:latin typeface="+mn-lt"/>
                <a:ea typeface="+mn-ea"/>
                <a:cs typeface="+mn-cs"/>
              </a:rPr>
              <a:t>-          Businesses with a formal retirement plan more likely to have undergone valuation (47% vs. 27% of businesses with no plan vs. 27% of businesses with an informal plan)</a:t>
            </a:r>
            <a:r>
              <a:rPr lang="en-CA" dirty="0" smtClean="0"/>
              <a:t> </a:t>
            </a:r>
            <a:r>
              <a:rPr lang="en-CA" sz="1200" kern="1200" dirty="0" smtClean="0">
                <a:solidFill>
                  <a:schemeClr val="tx1"/>
                </a:solidFill>
                <a:latin typeface="+mn-lt"/>
                <a:ea typeface="+mn-ea"/>
                <a:cs typeface="+mn-cs"/>
              </a:rPr>
              <a:t>-          Businesses with a formal succession plan more likely to have undergone valuation (48% vs. 22% vs. 36%)</a:t>
            </a:r>
            <a:r>
              <a:rPr lang="en-CA" dirty="0" smtClean="0"/>
              <a:t> </a:t>
            </a:r>
            <a:br>
              <a:rPr lang="en-CA" dirty="0" smtClean="0"/>
            </a:br>
            <a:r>
              <a:rPr lang="en-CA" sz="1200" kern="1200" dirty="0" smtClean="0">
                <a:solidFill>
                  <a:schemeClr val="tx1"/>
                </a:solidFill>
                <a:latin typeface="+mn-lt"/>
                <a:ea typeface="+mn-ea"/>
                <a:cs typeface="+mn-cs"/>
              </a:rPr>
              <a:t>-          Businesses with a successor identified more likely to have undergone a valuation (48% vs. 25%)</a:t>
            </a:r>
            <a:r>
              <a:rPr lang="en-CA" dirty="0" smtClean="0"/>
              <a:t> </a:t>
            </a:r>
            <a:br>
              <a:rPr lang="en-CA" dirty="0" smtClean="0"/>
            </a:br>
            <a:r>
              <a:rPr lang="en-CA" sz="1200" kern="1200" dirty="0" smtClean="0">
                <a:solidFill>
                  <a:schemeClr val="tx1"/>
                </a:solidFill>
                <a:latin typeface="+mn-lt"/>
                <a:ea typeface="+mn-ea"/>
                <a:cs typeface="+mn-cs"/>
              </a:rPr>
              <a:t>-          Businesses with a continuity plan more likely to have undergone valuation (54% vs. 23% vs. 35%)</a:t>
            </a:r>
            <a:r>
              <a:rPr lang="en-CA" dirty="0" smtClean="0"/>
              <a:t> </a:t>
            </a:r>
            <a:br>
              <a:rPr lang="en-CA" dirty="0" smtClean="0"/>
            </a:br>
            <a:r>
              <a:rPr lang="en-CA" sz="1200" kern="1200" dirty="0" smtClean="0">
                <a:solidFill>
                  <a:schemeClr val="tx1"/>
                </a:solidFill>
                <a:latin typeface="+mn-lt"/>
                <a:ea typeface="+mn-ea"/>
                <a:cs typeface="+mn-cs"/>
              </a:rPr>
              <a:t>-          Businesses with disruption insurance more likely to have undergone valuation</a:t>
            </a:r>
            <a:r>
              <a:rPr lang="en-CA" dirty="0" smtClean="0"/>
              <a:t> </a:t>
            </a:r>
            <a:r>
              <a:rPr lang="en-CA" sz="1200" kern="1200" dirty="0" smtClean="0">
                <a:solidFill>
                  <a:schemeClr val="tx1"/>
                </a:solidFill>
                <a:latin typeface="+mn-lt"/>
                <a:ea typeface="+mn-ea"/>
                <a:cs typeface="+mn-cs"/>
              </a:rPr>
              <a:t>(39% vs. 26%)</a:t>
            </a:r>
            <a:r>
              <a:rPr lang="en-CA" dirty="0" smtClean="0"/>
              <a:t> </a:t>
            </a:r>
            <a:br>
              <a:rPr lang="en-CA" dirty="0" smtClean="0"/>
            </a:b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if ‘YES’ in Q2.10]</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2.11</a:t>
            </a:r>
            <a:r>
              <a:rPr lang="en-US" sz="1200" kern="1200" dirty="0" smtClean="0">
                <a:solidFill>
                  <a:schemeClr val="tx1"/>
                </a:solidFill>
                <a:effectLst/>
                <a:latin typeface="+mn-lt"/>
                <a:ea typeface="+mn-ea"/>
                <a:cs typeface="+mn-cs"/>
              </a:rPr>
              <a:t> Did you seek professional help with this process?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20</a:t>
            </a:fld>
            <a:endParaRPr lang="en-US" dirty="0"/>
          </a:p>
        </p:txBody>
      </p:sp>
    </p:spTree>
    <p:extLst>
      <p:ext uri="{BB962C8B-B14F-4D97-AF65-F5344CB8AC3E}">
        <p14:creationId xmlns:p14="http://schemas.microsoft.com/office/powerpoint/2010/main" val="2483349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2.12</a:t>
            </a:r>
            <a:r>
              <a:rPr lang="en-US" sz="1200" kern="1200" dirty="0" smtClean="0">
                <a:solidFill>
                  <a:schemeClr val="tx1"/>
                </a:solidFill>
                <a:effectLst/>
                <a:latin typeface="+mn-lt"/>
                <a:ea typeface="+mn-ea"/>
                <a:cs typeface="+mn-cs"/>
              </a:rPr>
              <a:t> Who did you seek professional help with? [ENTER VERBATIM; RECORD ALL MENTIONS; USE THE FOLLOWING LIST AS CODES POST-FIELD]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Business Bank</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Business Broker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Chartered Professional Accountant/Services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Independent Commercial Appraiser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Other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Q2.13 if ‘NO’ in Q2.10]</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“Other” (n=6):</a:t>
            </a:r>
          </a:p>
          <a:p>
            <a:pPr marL="171450" indent="-171450">
              <a:buFontTx/>
              <a:buChar char="-"/>
            </a:pPr>
            <a:r>
              <a:rPr lang="en-CA" sz="1200" b="0" i="0" u="none" strike="noStrike" kern="1200" dirty="0" smtClean="0">
                <a:solidFill>
                  <a:schemeClr val="tx1"/>
                </a:solidFill>
                <a:effectLst/>
                <a:latin typeface="+mn-lt"/>
                <a:ea typeface="+mn-ea"/>
                <a:cs typeface="+mn-cs"/>
              </a:rPr>
              <a:t>ACCOUNTANTS AND LAWYERS, A PARTY THAT WAS LOOKING AT IT BEFORE THE PRICES OF OIL WENT DOWN.</a:t>
            </a:r>
            <a:r>
              <a:rPr lang="en-CA" dirty="0" smtClean="0"/>
              <a:t> </a:t>
            </a:r>
            <a:r>
              <a:rPr lang="en-US" sz="1200" kern="1200" dirty="0" smtClean="0">
                <a:solidFill>
                  <a:schemeClr val="tx1"/>
                </a:solidFill>
                <a:effectLst/>
                <a:latin typeface="+mn-lt"/>
                <a:ea typeface="+mn-ea"/>
                <a:cs typeface="+mn-cs"/>
              </a:rPr>
              <a:t> </a:t>
            </a:r>
          </a:p>
          <a:p>
            <a:pPr marL="171450" indent="-171450">
              <a:buFontTx/>
              <a:buChar char="-"/>
            </a:pPr>
            <a:r>
              <a:rPr lang="en-CA" sz="1200" b="0" i="0" u="none" strike="noStrike" kern="1200" dirty="0" smtClean="0">
                <a:solidFill>
                  <a:schemeClr val="tx1"/>
                </a:solidFill>
                <a:effectLst/>
                <a:latin typeface="+mn-lt"/>
                <a:ea typeface="+mn-ea"/>
                <a:cs typeface="+mn-cs"/>
              </a:rPr>
              <a:t>HOSPITALITY CONSULTING FIRM</a:t>
            </a:r>
          </a:p>
          <a:p>
            <a:pPr marL="171450" indent="-171450">
              <a:buFontTx/>
              <a:buChar char="-"/>
            </a:pPr>
            <a:r>
              <a:rPr lang="en-CA" sz="1200" b="0" i="0" u="none" strike="noStrike" kern="1200" dirty="0" smtClean="0">
                <a:solidFill>
                  <a:schemeClr val="tx1"/>
                </a:solidFill>
                <a:effectLst/>
                <a:latin typeface="+mn-lt"/>
                <a:ea typeface="+mn-ea"/>
                <a:cs typeface="+mn-cs"/>
              </a:rPr>
              <a:t>OTHER PROFESSIONAL</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RICHIE BROTHERS AUCTIONEER COMPANY</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A GLOBAL COMPANY</a:t>
            </a:r>
          </a:p>
          <a:p>
            <a:pPr marL="171450" indent="-171450">
              <a:buFontTx/>
              <a:buChar char="-"/>
            </a:pPr>
            <a:r>
              <a:rPr lang="en-CA" sz="1200" b="0" i="0" u="none" strike="noStrike" kern="1200" dirty="0" smtClean="0">
                <a:solidFill>
                  <a:schemeClr val="tx1"/>
                </a:solidFill>
                <a:effectLst/>
                <a:latin typeface="+mn-lt"/>
                <a:ea typeface="+mn-ea"/>
                <a:cs typeface="+mn-cs"/>
              </a:rPr>
              <a:t>INSURANCE BROKER AND A REAL ESTATE BROKER</a:t>
            </a:r>
            <a:r>
              <a:rPr lang="en-CA" dirty="0" smtClean="0"/>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21</a:t>
            </a:fld>
            <a:endParaRPr lang="en-US" dirty="0"/>
          </a:p>
        </p:txBody>
      </p:sp>
    </p:spTree>
    <p:extLst>
      <p:ext uri="{BB962C8B-B14F-4D97-AF65-F5344CB8AC3E}">
        <p14:creationId xmlns:p14="http://schemas.microsoft.com/office/powerpoint/2010/main" val="923838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2.13</a:t>
            </a:r>
            <a:r>
              <a:rPr lang="en-US" sz="1200" kern="1200" dirty="0" smtClean="0">
                <a:solidFill>
                  <a:schemeClr val="tx1"/>
                </a:solidFill>
                <a:effectLst/>
                <a:latin typeface="+mn-lt"/>
                <a:ea typeface="+mn-ea"/>
                <a:cs typeface="+mn-cs"/>
              </a:rPr>
              <a:t> What is the main reason your business has not undergone a formal valuation?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[Record verbatim]</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Other (n=5):</a:t>
            </a:r>
          </a:p>
          <a:p>
            <a:pPr marL="171450" indent="-171450">
              <a:buFontTx/>
              <a:buChar char="-"/>
            </a:pPr>
            <a:r>
              <a:rPr lang="en-CA" sz="1200" b="0" i="0" u="none" strike="noStrike" kern="1200" dirty="0" smtClean="0">
                <a:solidFill>
                  <a:schemeClr val="tx1"/>
                </a:solidFill>
                <a:effectLst/>
                <a:latin typeface="+mn-lt"/>
                <a:ea typeface="+mn-ea"/>
                <a:cs typeface="+mn-cs"/>
              </a:rPr>
              <a:t>DON'T NEED IT, KNOW A LOT OF BUSINESS OWNERS, WE ALL TALK.</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TECHNICALLY IT'S NOT MINE.</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THE TIMING HAS NOT BEEN RIGHT. I WAS TOLD THE YEAR TO SELL WAS 2010 AND WE DIDN'T REACT ENOUGH AND NOW, WE HAVE TO WAIT UNTIL THE NEXT WAVE.  EVERY 7 TO 8 YEARS IS A SELLABLE YEAR APPARENTLY.</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WE'D BE STUCK WITH WHOEVER WOULD BE WORKING WITH US AT THE TIME.  WE CAN'T BANK ON THAT.  IF SOMEBODY WANTS TO BUY IT, THEY CAN BUY IT, BUT WE'RE NOT GOING TO GAMBLE ON THAT.  WE'VE GOT A PLAN, BUT WE'RE NOT AT THE MERCY OF THE BUSINESS.</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THE CURRENT OWNERS HAVE A COMBINED 300 YEARS OF EXPERIENCE.</a:t>
            </a:r>
            <a:r>
              <a:rPr lang="en-CA" dirty="0" smtClean="0"/>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22</a:t>
            </a:fld>
            <a:endParaRPr lang="en-US" dirty="0"/>
          </a:p>
        </p:txBody>
      </p:sp>
    </p:spTree>
    <p:extLst>
      <p:ext uri="{BB962C8B-B14F-4D97-AF65-F5344CB8AC3E}">
        <p14:creationId xmlns:p14="http://schemas.microsoft.com/office/powerpoint/2010/main" val="4160605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23</a:t>
            </a:fld>
            <a:endParaRPr lang="en-US" dirty="0"/>
          </a:p>
        </p:txBody>
      </p:sp>
    </p:spTree>
    <p:extLst>
      <p:ext uri="{BB962C8B-B14F-4D97-AF65-F5344CB8AC3E}">
        <p14:creationId xmlns:p14="http://schemas.microsoft.com/office/powerpoint/2010/main" val="1830088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effectLst/>
                <a:latin typeface="+mn-lt"/>
                <a:ea typeface="+mn-ea"/>
                <a:cs typeface="+mn-cs"/>
              </a:rPr>
              <a:t>Question 3.1a </a:t>
            </a:r>
            <a:r>
              <a:rPr lang="en-US" sz="1200" kern="1200" dirty="0" smtClean="0">
                <a:solidFill>
                  <a:schemeClr val="tx1"/>
                </a:solidFill>
                <a:effectLst/>
                <a:latin typeface="+mn-lt"/>
                <a:ea typeface="+mn-ea"/>
                <a:cs typeface="+mn-cs"/>
              </a:rPr>
              <a:t>My next set of questions has to do with business continuity planning. This refers to a process of creating plans to deal with potential threats to a company including natural disasters or other major disruptions.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your opinion, how important is it for a business to have a formal business continuity plan?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Very important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Somewhat important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Neither important nor unimportant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Somewhat unimportant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Very unimportant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latin typeface="+mn-lt"/>
                <a:ea typeface="+mn-ea"/>
                <a:cs typeface="+mn-cs"/>
              </a:rPr>
              <a:t>-          Businesses that have experienced significant disruption in the past rate more important (89% vs. 75%)</a:t>
            </a:r>
            <a:r>
              <a:rPr lang="en-CA" dirty="0" smtClean="0"/>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3.2 </a:t>
            </a:r>
            <a:r>
              <a:rPr lang="en-US" sz="1200" kern="1200" dirty="0" smtClean="0">
                <a:solidFill>
                  <a:schemeClr val="tx1"/>
                </a:solidFill>
                <a:effectLst/>
                <a:latin typeface="+mn-lt"/>
                <a:ea typeface="+mn-ea"/>
                <a:cs typeface="+mn-cs"/>
              </a:rPr>
              <a:t>Does your business have a formal business continuity plan?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 a formal written plan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 an informal or unwritten plan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business continuity plan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 </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latin typeface="+mn-lt"/>
                <a:ea typeface="+mn-ea"/>
                <a:cs typeface="+mn-cs"/>
              </a:rPr>
              <a:t>-          Expansion most likely to have a plan (73%); Winding down less likely (68% no)</a:t>
            </a:r>
            <a:r>
              <a:rPr lang="en-CA" dirty="0" smtClean="0"/>
              <a:t> </a:t>
            </a:r>
            <a:br>
              <a:rPr lang="en-CA" dirty="0" smtClean="0"/>
            </a:br>
            <a:r>
              <a:rPr lang="en-CA" sz="1200" kern="1200" dirty="0" smtClean="0">
                <a:solidFill>
                  <a:schemeClr val="tx1"/>
                </a:solidFill>
                <a:latin typeface="+mn-lt"/>
                <a:ea typeface="+mn-ea"/>
                <a:cs typeface="+mn-cs"/>
              </a:rPr>
              <a:t>-          Medium most likely to have a plan (76%); SOHO least likely (64% no)</a:t>
            </a:r>
          </a:p>
          <a:p>
            <a:r>
              <a:rPr lang="en-CA" sz="1200" kern="1200" dirty="0" smtClean="0">
                <a:solidFill>
                  <a:schemeClr val="tx1"/>
                </a:solidFill>
                <a:latin typeface="+mn-lt"/>
                <a:ea typeface="+mn-ea"/>
                <a:cs typeface="+mn-cs"/>
              </a:rPr>
              <a:t>-          Energy high (64%)</a:t>
            </a:r>
            <a:r>
              <a:rPr lang="en-CA" dirty="0" smtClean="0"/>
              <a:t> </a:t>
            </a:r>
            <a:br>
              <a:rPr lang="en-CA" dirty="0" smtClean="0"/>
            </a:br>
            <a:r>
              <a:rPr lang="en-CA" sz="1200" kern="1200" dirty="0" smtClean="0">
                <a:solidFill>
                  <a:schemeClr val="tx1"/>
                </a:solidFill>
                <a:latin typeface="+mn-lt"/>
                <a:ea typeface="+mn-ea"/>
                <a:cs typeface="+mn-cs"/>
              </a:rPr>
              <a:t>-          Businesses with a succession plan more likely to have a continuity plan (66% vs. 24%)</a:t>
            </a:r>
            <a:r>
              <a:rPr lang="en-CA" dirty="0" smtClean="0"/>
              <a:t> </a:t>
            </a:r>
            <a:br>
              <a:rPr lang="en-CA" dirty="0" smtClean="0"/>
            </a:br>
            <a:r>
              <a:rPr lang="en-CA" sz="1200" kern="1200" dirty="0" smtClean="0">
                <a:solidFill>
                  <a:schemeClr val="tx1"/>
                </a:solidFill>
                <a:latin typeface="+mn-lt"/>
                <a:ea typeface="+mn-ea"/>
                <a:cs typeface="+mn-cs"/>
              </a:rPr>
              <a:t>-          Businesses with valuation more likely (63% vs. 39%)</a:t>
            </a:r>
            <a:r>
              <a:rPr lang="en-CA" dirty="0" smtClean="0"/>
              <a:t> </a:t>
            </a:r>
            <a:br>
              <a:rPr lang="en-CA" dirty="0" smtClean="0"/>
            </a:br>
            <a:r>
              <a:rPr lang="en-CA" sz="1200" kern="1200" dirty="0" smtClean="0">
                <a:solidFill>
                  <a:schemeClr val="tx1"/>
                </a:solidFill>
                <a:latin typeface="+mn-lt"/>
                <a:ea typeface="+mn-ea"/>
                <a:cs typeface="+mn-cs"/>
              </a:rPr>
              <a:t>-          Businesses with disruption insurance more likely (52% vs. 38%)</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24</a:t>
            </a:fld>
            <a:endParaRPr lang="en-US" dirty="0"/>
          </a:p>
        </p:txBody>
      </p:sp>
    </p:spTree>
    <p:extLst>
      <p:ext uri="{BB962C8B-B14F-4D97-AF65-F5344CB8AC3E}">
        <p14:creationId xmlns:p14="http://schemas.microsoft.com/office/powerpoint/2010/main" val="3042714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3.3</a:t>
            </a:r>
            <a:r>
              <a:rPr lang="en-US" sz="1200" kern="1200" dirty="0" smtClean="0">
                <a:solidFill>
                  <a:schemeClr val="tx1"/>
                </a:solidFill>
                <a:effectLst/>
                <a:latin typeface="+mn-lt"/>
                <a:ea typeface="+mn-ea"/>
                <a:cs typeface="+mn-cs"/>
              </a:rPr>
              <a:t> Does your business’ continuity plan address...?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[ROWS; RANDOMIZE]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Natural disasters [Interviewer note: such as wildfires, floods, etc.]</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Disruption to accessibility or visibility of business’ physical location [Interviewer note: such as construction projects that block physical access or visibility of business]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Unexpected loss of staff [Interviewer note: i.e. walk-outs, group lottery winners, illness of key staff,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Disruptions to business technology or systems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Theft, including  capital or physical property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Disruption to financial processes or cash flow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[COLUMNS]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Businesses with disruption</a:t>
            </a:r>
            <a:r>
              <a:rPr lang="en-US" sz="1200" kern="1200" baseline="0" dirty="0" smtClean="0">
                <a:solidFill>
                  <a:schemeClr val="tx1"/>
                </a:solidFill>
                <a:effectLst/>
                <a:latin typeface="+mn-lt"/>
                <a:ea typeface="+mn-ea"/>
                <a:cs typeface="+mn-cs"/>
              </a:rPr>
              <a:t> insurance covered everything on this list except for Unexpected loss of staff</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25</a:t>
            </a:fld>
            <a:endParaRPr lang="en-US" dirty="0"/>
          </a:p>
        </p:txBody>
      </p:sp>
    </p:spTree>
    <p:extLst>
      <p:ext uri="{BB962C8B-B14F-4D97-AF65-F5344CB8AC3E}">
        <p14:creationId xmlns:p14="http://schemas.microsoft.com/office/powerpoint/2010/main" val="1810756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3.4a</a:t>
            </a:r>
            <a:r>
              <a:rPr lang="en-US" sz="1200" kern="1200" dirty="0" smtClean="0">
                <a:solidFill>
                  <a:schemeClr val="tx1"/>
                </a:solidFill>
                <a:effectLst/>
                <a:latin typeface="+mn-lt"/>
                <a:ea typeface="+mn-ea"/>
                <a:cs typeface="+mn-cs"/>
              </a:rPr>
              <a:t> Which of the following items are included in your business continuity plan? [SELECT ALL THAT APPLY]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[RANDOMIZE; READ LIST]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Communication with employees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Communication with customers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Continuation of service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Communication with suppliers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Contingency plans for data and/or IT outages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Continuation of financials such as accounts payable or loan maintenance [Interviewer note: this could also include accounts receivable or payroll]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Plans for physical security of business and staff</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Contingency plans for human resources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Contingency plans for marketing</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Other (specify)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26</a:t>
            </a:fld>
            <a:endParaRPr lang="en-US" dirty="0"/>
          </a:p>
        </p:txBody>
      </p:sp>
    </p:spTree>
    <p:extLst>
      <p:ext uri="{BB962C8B-B14F-4D97-AF65-F5344CB8AC3E}">
        <p14:creationId xmlns:p14="http://schemas.microsoft.com/office/powerpoint/2010/main" val="1208492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effectLst/>
                <a:latin typeface="+mn-lt"/>
                <a:ea typeface="+mn-ea"/>
                <a:cs typeface="+mn-cs"/>
              </a:rPr>
              <a:t>Question 3.5</a:t>
            </a:r>
            <a:r>
              <a:rPr lang="en-US" sz="1200" kern="1200" dirty="0" smtClean="0">
                <a:solidFill>
                  <a:schemeClr val="tx1"/>
                </a:solidFill>
                <a:effectLst/>
                <a:latin typeface="+mn-lt"/>
                <a:ea typeface="+mn-ea"/>
                <a:cs typeface="+mn-cs"/>
              </a:rPr>
              <a:t> What are the main reasons that your business doesn’t have a business continuity plan?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[ENTER VERBATIM; RECORD ALL MENTIONS]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Other (n=11):</a:t>
            </a:r>
          </a:p>
          <a:p>
            <a:pPr marL="171450" indent="-171450">
              <a:buFontTx/>
              <a:buChar char="-"/>
            </a:pPr>
            <a:r>
              <a:rPr lang="en-CA" sz="1200" b="0" i="0" u="none" strike="noStrike" kern="1200" dirty="0" smtClean="0">
                <a:solidFill>
                  <a:schemeClr val="tx1"/>
                </a:solidFill>
                <a:effectLst/>
                <a:latin typeface="+mn-lt"/>
                <a:ea typeface="+mn-ea"/>
                <a:cs typeface="+mn-cs"/>
              </a:rPr>
              <a:t>WE'RE NOT VERY HIGH TECH.</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IF THERE IS ONE, IT'S WELL ABOVE MY HEAD.</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BECAUSE IT'S BEEN SOLD.</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PROBABLY JUST HAVEN'T PUT ANY THOUGHT INTO IT.  MORE OF A "DEAL WITH IT AS IT COMES" MENTALITY. HEAD IN THE SAND.</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YOU HAVE TO HAVE SOME HISTORY ON IT TO FIGURE OUT WHERE THE CONTINUITY CONTINUES.</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I DON'T THINK THAT WAY, I'M MORE OF THE DOER.</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THEY ARE GONE MOST OF THE TIME THEY ARE KIND OF SEMI RETIRED. THEY HAVE NEVER SAT DOWN TO DISCUSS IT PERSONALLY WITH ME.</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TOO EARLY</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BECAUSE THIS IS A BUSINESS, ANYTHING CAN HAPPEN IN 24 HOURS.</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NO NEED TO AS FAR AS I CAN SEE. WE ARE A SMALL COMMUNITY. I'VE BEEN HERE FOR 40 YEARS AND IT'S BEEN A FARMING, OIL COMMUNITY AND EVERYTHING ELSE. PEOPLE NOW ARE SO MIGRANT, THEY ARE GOING TO LARGE CENTRES. IT'S JUST THE WAY PEOPLE ARE NOW. PEOPLE DON'T THINK, THEY WANT TO GO AND GET RIPPED OFF.  WE'RE BUSY HERE AND WE HAVE GOOD CLIENTELE.</a:t>
            </a:r>
            <a:r>
              <a:rPr lang="en-CA" dirty="0" smtClean="0"/>
              <a:t> </a:t>
            </a:r>
          </a:p>
          <a:p>
            <a:pPr marL="171450" indent="-171450">
              <a:buFontTx/>
              <a:buChar char="-"/>
            </a:pPr>
            <a:r>
              <a:rPr lang="en-CA" sz="1200" b="0" i="0" u="none" strike="noStrike" kern="1200" dirty="0" smtClean="0">
                <a:solidFill>
                  <a:schemeClr val="tx1"/>
                </a:solidFill>
                <a:effectLst/>
                <a:latin typeface="+mn-lt"/>
                <a:ea typeface="+mn-ea"/>
                <a:cs typeface="+mn-cs"/>
              </a:rPr>
              <a:t>IT'S NOT MINE SO THERE'S NO NEED TO HAVE ONE.</a:t>
            </a:r>
            <a:r>
              <a:rPr lang="en-CA" dirty="0" smtClean="0"/>
              <a:t> </a:t>
            </a:r>
          </a:p>
          <a:p>
            <a:pPr marL="171450" indent="-171450">
              <a:buFontTx/>
              <a:buChar char="-"/>
            </a:pPr>
            <a:endParaRPr lang="en-CA" sz="1200" kern="1200" dirty="0">
              <a:solidFill>
                <a:schemeClr val="tx1"/>
              </a:solidFill>
              <a:effectLst/>
              <a:latin typeface="+mn-lt"/>
              <a:ea typeface="+mn-ea"/>
              <a:cs typeface="+mn-cs"/>
            </a:endParaRPr>
          </a:p>
          <a:p>
            <a:pPr marL="0" indent="0">
              <a:buFontTx/>
              <a:buNone/>
            </a:pPr>
            <a:r>
              <a:rPr lang="en-CA" sz="1200" kern="1200" dirty="0" smtClean="0">
                <a:solidFill>
                  <a:schemeClr val="tx1"/>
                </a:solidFill>
                <a:effectLst/>
                <a:latin typeface="+mn-lt"/>
                <a:ea typeface="+mn-ea"/>
                <a:cs typeface="+mn-cs"/>
              </a:rPr>
              <a:t>Can</a:t>
            </a:r>
            <a:r>
              <a:rPr lang="en-CA" sz="1200" kern="1200" baseline="0" dirty="0" smtClean="0">
                <a:solidFill>
                  <a:schemeClr val="tx1"/>
                </a:solidFill>
                <a:effectLst/>
                <a:latin typeface="+mn-lt"/>
                <a:ea typeface="+mn-ea"/>
                <a:cs typeface="+mn-cs"/>
              </a:rPr>
              <a:t> combine:</a:t>
            </a:r>
          </a:p>
          <a:p>
            <a:pPr marL="171450" indent="-171450">
              <a:buFontTx/>
              <a:buChar char="-"/>
            </a:pPr>
            <a:r>
              <a:rPr lang="en-CA" sz="1200" kern="1200" baseline="0" dirty="0" smtClean="0">
                <a:solidFill>
                  <a:schemeClr val="tx1"/>
                </a:solidFill>
                <a:effectLst/>
                <a:latin typeface="+mn-lt"/>
                <a:ea typeface="+mn-ea"/>
                <a:cs typeface="+mn-cs"/>
              </a:rPr>
              <a:t>Just haven’t done it/No specific reason</a:t>
            </a:r>
          </a:p>
          <a:p>
            <a:pPr marL="171450" indent="-171450">
              <a:buFontTx/>
              <a:buChar char="-"/>
            </a:pPr>
            <a:r>
              <a:rPr lang="en-CA" sz="1200" kern="1200" baseline="0" dirty="0" smtClean="0">
                <a:solidFill>
                  <a:schemeClr val="tx1"/>
                </a:solidFill>
                <a:effectLst/>
                <a:latin typeface="+mn-lt"/>
                <a:ea typeface="+mn-ea"/>
                <a:cs typeface="+mn-cs"/>
              </a:rPr>
              <a:t>I haven’t thought about it</a:t>
            </a:r>
          </a:p>
          <a:p>
            <a:pPr marL="171450" indent="-171450">
              <a:buFontTx/>
              <a:buChar char="-"/>
            </a:pPr>
            <a:r>
              <a:rPr lang="en-CA" sz="1200" kern="1200" baseline="0" dirty="0" smtClean="0">
                <a:solidFill>
                  <a:schemeClr val="tx1"/>
                </a:solidFill>
                <a:effectLst/>
                <a:latin typeface="+mn-lt"/>
                <a:ea typeface="+mn-ea"/>
                <a:cs typeface="+mn-cs"/>
              </a:rPr>
              <a:t>Not a priority/Haven’t had time</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27</a:t>
            </a:fld>
            <a:endParaRPr lang="en-US" dirty="0"/>
          </a:p>
        </p:txBody>
      </p:sp>
    </p:spTree>
    <p:extLst>
      <p:ext uri="{BB962C8B-B14F-4D97-AF65-F5344CB8AC3E}">
        <p14:creationId xmlns:p14="http://schemas.microsoft.com/office/powerpoint/2010/main" val="3658708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3.7</a:t>
            </a:r>
            <a:r>
              <a:rPr lang="en-US" sz="1200" kern="1200" dirty="0" smtClean="0">
                <a:solidFill>
                  <a:schemeClr val="tx1"/>
                </a:solidFill>
                <a:effectLst/>
                <a:latin typeface="+mn-lt"/>
                <a:ea typeface="+mn-ea"/>
                <a:cs typeface="+mn-cs"/>
              </a:rPr>
              <a:t> Does your business carry business disruption insurance?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latin typeface="+mn-lt"/>
                <a:ea typeface="+mn-ea"/>
                <a:cs typeface="+mn-cs"/>
              </a:rPr>
              <a:t>-          Small highest (61%); &lt; 6 years highest (61%)</a:t>
            </a:r>
            <a:r>
              <a:rPr lang="en-CA" dirty="0" smtClean="0"/>
              <a:t> </a:t>
            </a:r>
            <a:br>
              <a:rPr lang="en-CA" dirty="0" smtClean="0"/>
            </a:br>
            <a:r>
              <a:rPr lang="en-CA" sz="1200" kern="1200" dirty="0" smtClean="0">
                <a:solidFill>
                  <a:schemeClr val="tx1"/>
                </a:solidFill>
                <a:latin typeface="+mn-lt"/>
                <a:ea typeface="+mn-ea"/>
                <a:cs typeface="+mn-cs"/>
              </a:rPr>
              <a:t>-          Storefront 59% (vs. 49%)</a:t>
            </a:r>
            <a:r>
              <a:rPr lang="en-CA" dirty="0" smtClean="0"/>
              <a:t> </a:t>
            </a:r>
            <a:br>
              <a:rPr lang="en-CA" dirty="0" smtClean="0"/>
            </a:br>
            <a:r>
              <a:rPr lang="en-CA" sz="1200" kern="1200" dirty="0" smtClean="0">
                <a:solidFill>
                  <a:schemeClr val="tx1"/>
                </a:solidFill>
                <a:latin typeface="+mn-lt"/>
                <a:ea typeface="+mn-ea"/>
                <a:cs typeface="+mn-cs"/>
              </a:rPr>
              <a:t>-          Family business 59% (vs. 49%)</a:t>
            </a:r>
            <a:r>
              <a:rPr lang="en-CA" dirty="0" smtClean="0"/>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28</a:t>
            </a:fld>
            <a:endParaRPr lang="en-US" dirty="0"/>
          </a:p>
        </p:txBody>
      </p:sp>
    </p:spTree>
    <p:extLst>
      <p:ext uri="{BB962C8B-B14F-4D97-AF65-F5344CB8AC3E}">
        <p14:creationId xmlns:p14="http://schemas.microsoft.com/office/powerpoint/2010/main" val="2877431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effectLst/>
                <a:latin typeface="+mn-lt"/>
                <a:ea typeface="+mn-ea"/>
                <a:cs typeface="+mn-cs"/>
              </a:rPr>
              <a:t>Question 3.8</a:t>
            </a:r>
            <a:r>
              <a:rPr lang="en-US" sz="1200" kern="1200" dirty="0" smtClean="0">
                <a:solidFill>
                  <a:schemeClr val="tx1"/>
                </a:solidFill>
                <a:effectLst/>
                <a:latin typeface="+mn-lt"/>
                <a:ea typeface="+mn-ea"/>
                <a:cs typeface="+mn-cs"/>
              </a:rPr>
              <a:t> Does your business currently have large loans out with your bank for commercial mortgage, equipment,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Q3.8a if yes in Q38]</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3.8a</a:t>
            </a:r>
            <a:r>
              <a:rPr lang="en-US" sz="1200" kern="1200" dirty="0" smtClean="0">
                <a:solidFill>
                  <a:schemeClr val="tx1"/>
                </a:solidFill>
                <a:effectLst/>
                <a:latin typeface="+mn-lt"/>
                <a:ea typeface="+mn-ea"/>
                <a:cs typeface="+mn-cs"/>
              </a:rPr>
              <a:t> Does your business carry business loan insurance?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          Initial growth (75%) and Expansion (85%) highest</a:t>
            </a:r>
            <a:r>
              <a:rPr lang="en-CA" dirty="0" smtClean="0"/>
              <a:t> </a:t>
            </a:r>
            <a:br>
              <a:rPr lang="en-CA" dirty="0" smtClean="0"/>
            </a:br>
            <a:r>
              <a:rPr lang="en-CA" sz="1200" kern="1200" dirty="0" smtClean="0">
                <a:solidFill>
                  <a:schemeClr val="tx1"/>
                </a:solidFill>
                <a:latin typeface="+mn-lt"/>
                <a:ea typeface="+mn-ea"/>
                <a:cs typeface="+mn-cs"/>
              </a:rPr>
              <a:t>-          Micro (69%) and Small (65%) highest</a:t>
            </a:r>
            <a:r>
              <a:rPr lang="en-CA" dirty="0" smtClean="0"/>
              <a:t> </a:t>
            </a:r>
            <a:br>
              <a:rPr lang="en-CA" dirty="0" smtClean="0"/>
            </a:br>
            <a:r>
              <a:rPr lang="en-CA" sz="1200" kern="1200" dirty="0" smtClean="0">
                <a:solidFill>
                  <a:schemeClr val="tx1"/>
                </a:solidFill>
                <a:latin typeface="+mn-lt"/>
                <a:ea typeface="+mn-ea"/>
                <a:cs typeface="+mn-cs"/>
              </a:rPr>
              <a:t>-          Women 73%, Men 59%</a:t>
            </a:r>
            <a:r>
              <a:rPr lang="en-CA" dirty="0" smtClean="0"/>
              <a:t> </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29</a:t>
            </a:fld>
            <a:endParaRPr lang="en-US" dirty="0"/>
          </a:p>
        </p:txBody>
      </p:sp>
    </p:spTree>
    <p:extLst>
      <p:ext uri="{BB962C8B-B14F-4D97-AF65-F5344CB8AC3E}">
        <p14:creationId xmlns:p14="http://schemas.microsoft.com/office/powerpoint/2010/main" val="37201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3</a:t>
            </a:fld>
            <a:endParaRPr lang="en-US" dirty="0"/>
          </a:p>
        </p:txBody>
      </p:sp>
    </p:spTree>
    <p:extLst>
      <p:ext uri="{BB962C8B-B14F-4D97-AF65-F5344CB8AC3E}">
        <p14:creationId xmlns:p14="http://schemas.microsoft.com/office/powerpoint/2010/main" val="40344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3.9</a:t>
            </a:r>
            <a:r>
              <a:rPr lang="en-US" sz="1200" kern="1200" dirty="0" smtClean="0">
                <a:solidFill>
                  <a:schemeClr val="tx1"/>
                </a:solidFill>
                <a:effectLst/>
                <a:latin typeface="+mn-lt"/>
                <a:ea typeface="+mn-ea"/>
                <a:cs typeface="+mn-cs"/>
              </a:rPr>
              <a:t> Have events such as the recent Fort McMurray fire and the Calgary floods in 2013 changed how concerned you are about the effects of a major disruption on your business? Would you say that you are…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Much more concerned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Somewhat more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Unchanged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Somewhat less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Much less concerned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3.10</a:t>
            </a:r>
            <a:r>
              <a:rPr lang="en-US" sz="1200" kern="1200" dirty="0" smtClean="0">
                <a:solidFill>
                  <a:schemeClr val="tx1"/>
                </a:solidFill>
                <a:effectLst/>
                <a:latin typeface="+mn-lt"/>
                <a:ea typeface="+mn-ea"/>
                <a:cs typeface="+mn-cs"/>
              </a:rPr>
              <a:t> Has your business experienced a significant business disruption in the past?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Don’t know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NOT READ] Prefer not to answer</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latin typeface="+mn-lt"/>
                <a:ea typeface="+mn-ea"/>
                <a:cs typeface="+mn-cs"/>
              </a:rPr>
              <a:t>-          Past disruption = increase (51% vs. </a:t>
            </a:r>
            <a:r>
              <a:rPr lang="en-CA" sz="1200" kern="1200" smtClean="0">
                <a:solidFill>
                  <a:schemeClr val="tx1"/>
                </a:solidFill>
                <a:latin typeface="+mn-lt"/>
                <a:ea typeface="+mn-ea"/>
                <a:cs typeface="+mn-cs"/>
              </a:rPr>
              <a:t>26%)</a:t>
            </a:r>
            <a:r>
              <a:rPr lang="en-CA" smtClean="0"/>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30</a:t>
            </a:fld>
            <a:endParaRPr lang="en-US" dirty="0"/>
          </a:p>
        </p:txBody>
      </p:sp>
    </p:spTree>
    <p:extLst>
      <p:ext uri="{BB962C8B-B14F-4D97-AF65-F5344CB8AC3E}">
        <p14:creationId xmlns:p14="http://schemas.microsoft.com/office/powerpoint/2010/main" val="4217568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9A01-957A-E348-AB86-E863EAD7842D}" type="slidenum">
              <a:rPr lang="en-US" smtClean="0"/>
              <a:pPr/>
              <a:t>32</a:t>
            </a:fld>
            <a:endParaRPr lang="en-US"/>
          </a:p>
        </p:txBody>
      </p:sp>
    </p:spTree>
    <p:extLst>
      <p:ext uri="{BB962C8B-B14F-4D97-AF65-F5344CB8AC3E}">
        <p14:creationId xmlns:p14="http://schemas.microsoft.com/office/powerpoint/2010/main" val="189666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33</a:t>
            </a:fld>
            <a:endParaRPr lang="en-US"/>
          </a:p>
        </p:txBody>
      </p:sp>
    </p:spTree>
    <p:extLst>
      <p:ext uri="{BB962C8B-B14F-4D97-AF65-F5344CB8AC3E}">
        <p14:creationId xmlns:p14="http://schemas.microsoft.com/office/powerpoint/2010/main" val="1630289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505150"/>
              </a:solidFill>
              <a:latin typeface="Myriad Pro"/>
              <a:cs typeface="Myriad Pro"/>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34</a:t>
            </a:fld>
            <a:endParaRPr lang="en-US"/>
          </a:p>
        </p:txBody>
      </p:sp>
    </p:spTree>
    <p:extLst>
      <p:ext uri="{BB962C8B-B14F-4D97-AF65-F5344CB8AC3E}">
        <p14:creationId xmlns:p14="http://schemas.microsoft.com/office/powerpoint/2010/main" val="339548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200" kern="1200" baseline="0" dirty="0" smtClean="0">
                <a:solidFill>
                  <a:schemeClr val="tx1"/>
                </a:solidFill>
                <a:latin typeface="+mn-lt"/>
                <a:ea typeface="+mn-ea"/>
                <a:cs typeface="+mn-cs"/>
              </a:rPr>
              <a:t>Industry Other:</a:t>
            </a:r>
          </a:p>
          <a:p>
            <a:r>
              <a:rPr lang="en-CA" sz="1200" b="0" i="0" u="none" strike="noStrike" kern="1200" dirty="0" smtClean="0">
                <a:solidFill>
                  <a:schemeClr val="tx1"/>
                </a:solidFill>
                <a:effectLst/>
                <a:latin typeface="+mn-lt"/>
                <a:ea typeface="+mn-ea"/>
                <a:cs typeface="+mn-cs"/>
              </a:rPr>
              <a:t>WINDOW COVERING</a:t>
            </a:r>
            <a:r>
              <a:rPr lang="en-CA" dirty="0" smtClean="0"/>
              <a:t> </a:t>
            </a:r>
            <a:r>
              <a:rPr lang="en-CA" sz="1200" b="0" i="0" u="none" strike="noStrike" kern="1200" dirty="0" smtClean="0">
                <a:solidFill>
                  <a:schemeClr val="tx1"/>
                </a:solidFill>
                <a:effectLst/>
                <a:latin typeface="+mn-lt"/>
                <a:ea typeface="+mn-ea"/>
                <a:cs typeface="+mn-cs"/>
              </a:rPr>
              <a:t>EXPORT- AGRICULTURAL PRODUCTS</a:t>
            </a:r>
            <a:r>
              <a:rPr lang="en-CA" dirty="0" smtClean="0"/>
              <a:t> </a:t>
            </a:r>
            <a:r>
              <a:rPr lang="en-CA" sz="1200" b="0" i="0" u="none" strike="noStrike" kern="1200" dirty="0" smtClean="0">
                <a:solidFill>
                  <a:schemeClr val="tx1"/>
                </a:solidFill>
                <a:effectLst/>
                <a:latin typeface="+mn-lt"/>
                <a:ea typeface="+mn-ea"/>
                <a:cs typeface="+mn-cs"/>
              </a:rPr>
              <a:t>PULP AND PAPER, PETROCHEMICAL, POWER</a:t>
            </a:r>
            <a:r>
              <a:rPr lang="en-CA" dirty="0" smtClean="0"/>
              <a:t> </a:t>
            </a:r>
            <a:r>
              <a:rPr lang="en-CA" sz="1200" b="0" i="0" u="none" strike="noStrike" kern="1200" dirty="0" smtClean="0">
                <a:solidFill>
                  <a:schemeClr val="tx1"/>
                </a:solidFill>
                <a:effectLst/>
                <a:latin typeface="+mn-lt"/>
                <a:ea typeface="+mn-ea"/>
                <a:cs typeface="+mn-cs"/>
              </a:rPr>
              <a:t>INSTRUMENTATION DESIGN AND MANUFACTURE</a:t>
            </a:r>
            <a:r>
              <a:rPr lang="en-CA" dirty="0" smtClean="0"/>
              <a:t> </a:t>
            </a:r>
            <a:r>
              <a:rPr lang="en-CA" sz="1200" b="0" i="0" u="none" strike="noStrike" kern="1200" dirty="0" smtClean="0">
                <a:solidFill>
                  <a:schemeClr val="tx1"/>
                </a:solidFill>
                <a:effectLst/>
                <a:latin typeface="+mn-lt"/>
                <a:ea typeface="+mn-ea"/>
                <a:cs typeface="+mn-cs"/>
              </a:rPr>
              <a:t>CHARTERED ACCOUNTANTS</a:t>
            </a:r>
            <a:r>
              <a:rPr lang="en-CA" dirty="0" smtClean="0"/>
              <a:t> </a:t>
            </a:r>
            <a:r>
              <a:rPr lang="en-CA" sz="1200" b="0" i="0" u="none" strike="noStrike" kern="1200" dirty="0" smtClean="0">
                <a:solidFill>
                  <a:schemeClr val="tx1"/>
                </a:solidFill>
                <a:effectLst/>
                <a:latin typeface="+mn-lt"/>
                <a:ea typeface="+mn-ea"/>
                <a:cs typeface="+mn-cs"/>
              </a:rPr>
              <a:t>RESTAURANT</a:t>
            </a:r>
            <a:r>
              <a:rPr lang="en-CA" dirty="0" smtClean="0"/>
              <a:t> </a:t>
            </a:r>
            <a:r>
              <a:rPr lang="en-CA" sz="1200" b="0" i="0" u="none" strike="noStrike" kern="1200" dirty="0" smtClean="0">
                <a:solidFill>
                  <a:schemeClr val="tx1"/>
                </a:solidFill>
                <a:effectLst/>
                <a:latin typeface="+mn-lt"/>
                <a:ea typeface="+mn-ea"/>
                <a:cs typeface="+mn-cs"/>
              </a:rPr>
              <a:t>RECREATION RV'S</a:t>
            </a:r>
            <a:r>
              <a:rPr lang="en-CA" dirty="0" smtClean="0"/>
              <a:t> </a:t>
            </a:r>
            <a:r>
              <a:rPr lang="en-CA" sz="1200" b="0" i="0" u="none" strike="noStrike" kern="1200" dirty="0" smtClean="0">
                <a:solidFill>
                  <a:schemeClr val="tx1"/>
                </a:solidFill>
                <a:effectLst/>
                <a:latin typeface="+mn-lt"/>
                <a:ea typeface="+mn-ea"/>
                <a:cs typeface="+mn-cs"/>
              </a:rPr>
              <a:t>GROUNDS MAINTENANCE</a:t>
            </a:r>
            <a:r>
              <a:rPr lang="en-CA" dirty="0" smtClean="0"/>
              <a:t> </a:t>
            </a:r>
            <a:r>
              <a:rPr lang="en-CA" sz="1200" b="0" i="0" u="none" strike="noStrike" kern="1200" dirty="0" smtClean="0">
                <a:solidFill>
                  <a:schemeClr val="tx1"/>
                </a:solidFill>
                <a:effectLst/>
                <a:latin typeface="+mn-lt"/>
                <a:ea typeface="+mn-ea"/>
                <a:cs typeface="+mn-cs"/>
              </a:rPr>
              <a:t>PHARMACEUTICALS</a:t>
            </a:r>
            <a:r>
              <a:rPr lang="en-CA" dirty="0" smtClean="0"/>
              <a:t> </a:t>
            </a:r>
            <a:r>
              <a:rPr lang="en-CA" sz="1200" b="0" i="0" u="none" strike="noStrike" kern="1200" dirty="0" smtClean="0">
                <a:solidFill>
                  <a:schemeClr val="tx1"/>
                </a:solidFill>
                <a:effectLst/>
                <a:latin typeface="+mn-lt"/>
                <a:ea typeface="+mn-ea"/>
                <a:cs typeface="+mn-cs"/>
              </a:rPr>
              <a:t>TELECOMMUNICATIONS SYSTEMS AND SECURITY PRODUCTS</a:t>
            </a:r>
            <a:r>
              <a:rPr lang="en-CA" dirty="0" smtClean="0"/>
              <a:t> </a:t>
            </a:r>
            <a:r>
              <a:rPr lang="en-CA" sz="1200" b="0" i="0" u="none" strike="noStrike" kern="1200" dirty="0" smtClean="0">
                <a:solidFill>
                  <a:schemeClr val="tx1"/>
                </a:solidFill>
                <a:effectLst/>
                <a:latin typeface="+mn-lt"/>
                <a:ea typeface="+mn-ea"/>
                <a:cs typeface="+mn-cs"/>
              </a:rPr>
              <a:t>TECHNOLOGY</a:t>
            </a:r>
            <a:r>
              <a:rPr lang="en-CA" dirty="0" smtClean="0"/>
              <a:t> </a:t>
            </a:r>
            <a:r>
              <a:rPr lang="en-CA" sz="1200" b="0" i="0" u="none" strike="noStrike" kern="1200" dirty="0" smtClean="0">
                <a:solidFill>
                  <a:schemeClr val="tx1"/>
                </a:solidFill>
                <a:effectLst/>
                <a:latin typeface="+mn-lt"/>
                <a:ea typeface="+mn-ea"/>
                <a:cs typeface="+mn-cs"/>
              </a:rPr>
              <a:t>EQUIPMENT RENTAL</a:t>
            </a:r>
            <a:r>
              <a:rPr lang="en-CA" dirty="0" smtClean="0"/>
              <a:t> </a:t>
            </a:r>
            <a:r>
              <a:rPr lang="en-CA" sz="1200" b="0" i="0" u="none" strike="noStrike" kern="1200" dirty="0" smtClean="0">
                <a:solidFill>
                  <a:schemeClr val="tx1"/>
                </a:solidFill>
                <a:effectLst/>
                <a:latin typeface="+mn-lt"/>
                <a:ea typeface="+mn-ea"/>
                <a:cs typeface="+mn-cs"/>
              </a:rPr>
              <a:t>SALES AND SERVICE OF PRINTING EQUIPMENT</a:t>
            </a:r>
            <a:r>
              <a:rPr lang="en-CA" dirty="0" smtClean="0"/>
              <a:t> </a:t>
            </a:r>
            <a:r>
              <a:rPr lang="en-CA" sz="1200" b="0" i="0" u="none" strike="noStrike" kern="1200" dirty="0" smtClean="0">
                <a:solidFill>
                  <a:schemeClr val="tx1"/>
                </a:solidFill>
                <a:effectLst/>
                <a:latin typeface="+mn-lt"/>
                <a:ea typeface="+mn-ea"/>
                <a:cs typeface="+mn-cs"/>
              </a:rPr>
              <a:t>REPAIRS AND CUSTOM WORK</a:t>
            </a:r>
            <a:r>
              <a:rPr lang="en-CA" dirty="0" smtClean="0"/>
              <a:t> </a:t>
            </a:r>
            <a:r>
              <a:rPr lang="en-CA" sz="1200" b="0" i="0" u="none" strike="noStrike" kern="1200" dirty="0" smtClean="0">
                <a:solidFill>
                  <a:schemeClr val="tx1"/>
                </a:solidFill>
                <a:effectLst/>
                <a:latin typeface="+mn-lt"/>
                <a:ea typeface="+mn-ea"/>
                <a:cs typeface="+mn-cs"/>
              </a:rPr>
              <a:t>PROFESSIONAL</a:t>
            </a:r>
            <a:r>
              <a:rPr lang="en-CA" dirty="0" smtClean="0"/>
              <a:t> </a:t>
            </a:r>
            <a:r>
              <a:rPr lang="en-CA" sz="1200" b="0" i="0" u="none" strike="noStrike" kern="1200" dirty="0" smtClean="0">
                <a:solidFill>
                  <a:schemeClr val="tx1"/>
                </a:solidFill>
                <a:effectLst/>
                <a:latin typeface="+mn-lt"/>
                <a:ea typeface="+mn-ea"/>
                <a:cs typeface="+mn-cs"/>
              </a:rPr>
              <a:t>ELECTRICAL CONTRACTING</a:t>
            </a:r>
            <a:r>
              <a:rPr lang="en-CA" dirty="0" smtClean="0"/>
              <a:t> </a:t>
            </a:r>
            <a:r>
              <a:rPr lang="en-CA" sz="1200" b="0" i="0" u="none" strike="noStrike" kern="1200" dirty="0" smtClean="0">
                <a:solidFill>
                  <a:schemeClr val="tx1"/>
                </a:solidFill>
                <a:effectLst/>
                <a:latin typeface="+mn-lt"/>
                <a:ea typeface="+mn-ea"/>
                <a:cs typeface="+mn-cs"/>
              </a:rPr>
              <a:t>WATER AND SEWER INSTALLATION</a:t>
            </a:r>
            <a:r>
              <a:rPr lang="en-CA" dirty="0" smtClean="0"/>
              <a:t> </a:t>
            </a:r>
            <a:r>
              <a:rPr lang="en-CA" sz="1200" b="0" i="0" u="none" strike="noStrike" kern="1200" dirty="0" smtClean="0">
                <a:solidFill>
                  <a:schemeClr val="tx1"/>
                </a:solidFill>
                <a:effectLst/>
                <a:latin typeface="+mn-lt"/>
                <a:ea typeface="+mn-ea"/>
                <a:cs typeface="+mn-cs"/>
              </a:rPr>
              <a:t>AUTOMOTIVE</a:t>
            </a:r>
            <a:r>
              <a:rPr lang="en-CA" dirty="0" smtClean="0"/>
              <a:t> </a:t>
            </a:r>
            <a:r>
              <a:rPr lang="en-CA" sz="1200" b="0" i="0" u="none" strike="noStrike" kern="1200" dirty="0" smtClean="0">
                <a:solidFill>
                  <a:schemeClr val="tx1"/>
                </a:solidFill>
                <a:effectLst/>
                <a:latin typeface="+mn-lt"/>
                <a:ea typeface="+mn-ea"/>
                <a:cs typeface="+mn-cs"/>
              </a:rPr>
              <a:t>MARKETING</a:t>
            </a:r>
            <a:r>
              <a:rPr lang="en-CA" dirty="0" smtClean="0"/>
              <a:t> </a:t>
            </a:r>
            <a:r>
              <a:rPr lang="en-CA" sz="1200" b="0" i="0" u="none" strike="noStrike" kern="1200" dirty="0" smtClean="0">
                <a:solidFill>
                  <a:schemeClr val="tx1"/>
                </a:solidFill>
                <a:effectLst/>
                <a:latin typeface="+mn-lt"/>
                <a:ea typeface="+mn-ea"/>
                <a:cs typeface="+mn-cs"/>
              </a:rPr>
              <a:t>CHURCH</a:t>
            </a:r>
            <a:r>
              <a:rPr lang="en-CA" dirty="0" smtClean="0"/>
              <a:t> </a:t>
            </a:r>
            <a:r>
              <a:rPr lang="en-CA" sz="1200" b="0" i="0" u="none" strike="noStrike" kern="1200" dirty="0" smtClean="0">
                <a:solidFill>
                  <a:schemeClr val="tx1"/>
                </a:solidFill>
                <a:effectLst/>
                <a:latin typeface="+mn-lt"/>
                <a:ea typeface="+mn-ea"/>
                <a:cs typeface="+mn-cs"/>
              </a:rPr>
              <a:t>SUPPORTING PEOPLE WITH DISABILITIES</a:t>
            </a:r>
            <a:r>
              <a:rPr lang="en-CA" dirty="0" smtClean="0"/>
              <a:t> </a:t>
            </a:r>
            <a:r>
              <a:rPr lang="en-CA" sz="1200" b="0" i="0" u="none" strike="noStrike" kern="1200" dirty="0" smtClean="0">
                <a:solidFill>
                  <a:schemeClr val="tx1"/>
                </a:solidFill>
                <a:effectLst/>
                <a:latin typeface="+mn-lt"/>
                <a:ea typeface="+mn-ea"/>
                <a:cs typeface="+mn-cs"/>
              </a:rPr>
              <a:t>APPLIANCE REPAIR</a:t>
            </a:r>
            <a:r>
              <a:rPr lang="en-CA" dirty="0" smtClean="0"/>
              <a:t> </a:t>
            </a:r>
            <a:r>
              <a:rPr lang="en-CA" sz="1200" b="0" i="0" u="none" strike="noStrike" kern="1200" dirty="0" smtClean="0">
                <a:solidFill>
                  <a:schemeClr val="tx1"/>
                </a:solidFill>
                <a:effectLst/>
                <a:latin typeface="+mn-lt"/>
                <a:ea typeface="+mn-ea"/>
                <a:cs typeface="+mn-cs"/>
              </a:rPr>
              <a:t>FORESTRY</a:t>
            </a:r>
            <a:r>
              <a:rPr lang="en-CA" dirty="0" smtClean="0"/>
              <a:t> </a:t>
            </a:r>
            <a:r>
              <a:rPr lang="en-CA" sz="1200" b="0" i="0" u="none" strike="noStrike" kern="1200" dirty="0" smtClean="0">
                <a:solidFill>
                  <a:schemeClr val="tx1"/>
                </a:solidFill>
                <a:effectLst/>
                <a:latin typeface="+mn-lt"/>
                <a:ea typeface="+mn-ea"/>
                <a:cs typeface="+mn-cs"/>
              </a:rPr>
              <a:t>HEATING AND AIR CONDITIONING FOR RESIDENTIAL</a:t>
            </a:r>
            <a:r>
              <a:rPr lang="en-CA" dirty="0" smtClean="0"/>
              <a:t> </a:t>
            </a:r>
            <a:r>
              <a:rPr lang="en-CA" sz="1200" b="0" i="0" u="none" strike="noStrike" kern="1200" dirty="0" smtClean="0">
                <a:solidFill>
                  <a:schemeClr val="tx1"/>
                </a:solidFill>
                <a:effectLst/>
                <a:latin typeface="+mn-lt"/>
                <a:ea typeface="+mn-ea"/>
                <a:cs typeface="+mn-cs"/>
              </a:rPr>
              <a:t>PET SERVICE</a:t>
            </a:r>
            <a:r>
              <a:rPr lang="en-CA" dirty="0" smtClean="0"/>
              <a:t> </a:t>
            </a:r>
            <a:r>
              <a:rPr lang="en-CA" sz="1200" b="0" i="0" u="none" strike="noStrike" kern="1200" dirty="0" smtClean="0">
                <a:solidFill>
                  <a:schemeClr val="tx1"/>
                </a:solidFill>
                <a:effectLst/>
                <a:latin typeface="+mn-lt"/>
                <a:ea typeface="+mn-ea"/>
                <a:cs typeface="+mn-cs"/>
              </a:rPr>
              <a:t>AUTOMOTIVE</a:t>
            </a:r>
            <a:r>
              <a:rPr lang="en-CA" dirty="0" smtClean="0"/>
              <a:t> </a:t>
            </a:r>
            <a:r>
              <a:rPr lang="en-CA" sz="1200" b="0" i="0" u="none" strike="noStrike" kern="1200" dirty="0" smtClean="0">
                <a:solidFill>
                  <a:schemeClr val="tx1"/>
                </a:solidFill>
                <a:effectLst/>
                <a:latin typeface="+mn-lt"/>
                <a:ea typeface="+mn-ea"/>
                <a:cs typeface="+mn-cs"/>
              </a:rPr>
              <a:t>ENTERTAINMENT</a:t>
            </a:r>
            <a:r>
              <a:rPr lang="en-CA" dirty="0" smtClean="0"/>
              <a:t> </a:t>
            </a:r>
            <a:r>
              <a:rPr lang="en-CA" sz="1200" b="0" i="0" u="none" strike="noStrike" kern="1200" dirty="0" smtClean="0">
                <a:solidFill>
                  <a:schemeClr val="tx1"/>
                </a:solidFill>
                <a:effectLst/>
                <a:latin typeface="+mn-lt"/>
                <a:ea typeface="+mn-ea"/>
                <a:cs typeface="+mn-cs"/>
              </a:rPr>
              <a:t>TAX PREPARATION</a:t>
            </a:r>
            <a:r>
              <a:rPr lang="en-CA" dirty="0" smtClean="0"/>
              <a:t> </a:t>
            </a:r>
            <a:r>
              <a:rPr lang="en-CA" sz="1200" b="0" i="0" u="none" strike="noStrike" kern="1200" dirty="0" smtClean="0">
                <a:solidFill>
                  <a:schemeClr val="tx1"/>
                </a:solidFill>
                <a:effectLst/>
                <a:latin typeface="+mn-lt"/>
                <a:ea typeface="+mn-ea"/>
                <a:cs typeface="+mn-cs"/>
              </a:rPr>
              <a:t>ENGINEERING</a:t>
            </a:r>
            <a:r>
              <a:rPr lang="en-CA" dirty="0" smtClean="0"/>
              <a:t> </a:t>
            </a:r>
            <a:r>
              <a:rPr lang="en-CA" sz="1200" b="0" i="0" u="none" strike="noStrike" kern="1200" dirty="0" smtClean="0">
                <a:solidFill>
                  <a:schemeClr val="tx1"/>
                </a:solidFill>
                <a:effectLst/>
                <a:latin typeface="+mn-lt"/>
                <a:ea typeface="+mn-ea"/>
                <a:cs typeface="+mn-cs"/>
              </a:rPr>
              <a:t>RESTAURANT</a:t>
            </a:r>
            <a:r>
              <a:rPr lang="en-CA" dirty="0" smtClean="0"/>
              <a:t> </a:t>
            </a:r>
            <a:r>
              <a:rPr lang="en-CA" sz="1200" b="0" i="0" u="none" strike="noStrike" kern="1200" dirty="0" smtClean="0">
                <a:solidFill>
                  <a:schemeClr val="tx1"/>
                </a:solidFill>
                <a:effectLst/>
                <a:latin typeface="+mn-lt"/>
                <a:ea typeface="+mn-ea"/>
                <a:cs typeface="+mn-cs"/>
              </a:rPr>
              <a:t>ENVIRONMENTAL</a:t>
            </a:r>
            <a:r>
              <a:rPr lang="en-CA" dirty="0" smtClean="0"/>
              <a:t> </a:t>
            </a:r>
            <a:r>
              <a:rPr lang="en-CA" sz="1200" b="0" i="0" u="none" strike="noStrike" kern="1200" dirty="0" smtClean="0">
                <a:solidFill>
                  <a:schemeClr val="tx1"/>
                </a:solidFill>
                <a:effectLst/>
                <a:latin typeface="+mn-lt"/>
                <a:ea typeface="+mn-ea"/>
                <a:cs typeface="+mn-cs"/>
              </a:rPr>
              <a:t>NUCLEAR AND PROCESSING</a:t>
            </a:r>
            <a:r>
              <a:rPr lang="en-CA" dirty="0" smtClean="0"/>
              <a:t> </a:t>
            </a:r>
            <a:r>
              <a:rPr lang="en-CA" sz="1200" b="0" i="0" u="none" strike="noStrike" kern="1200" dirty="0" smtClean="0">
                <a:solidFill>
                  <a:schemeClr val="tx1"/>
                </a:solidFill>
                <a:effectLst/>
                <a:latin typeface="+mn-lt"/>
                <a:ea typeface="+mn-ea"/>
                <a:cs typeface="+mn-cs"/>
              </a:rPr>
              <a:t>WELDING SUPPLIES</a:t>
            </a:r>
            <a:r>
              <a:rPr lang="en-CA" dirty="0" smtClean="0"/>
              <a:t> </a:t>
            </a:r>
            <a:r>
              <a:rPr lang="en-CA" sz="1200" b="0" i="0" u="none" strike="noStrike" kern="1200" dirty="0" smtClean="0">
                <a:solidFill>
                  <a:schemeClr val="tx1"/>
                </a:solidFill>
                <a:effectLst/>
                <a:latin typeface="+mn-lt"/>
                <a:ea typeface="+mn-ea"/>
                <a:cs typeface="+mn-cs"/>
              </a:rPr>
              <a:t>ARCHITECTURAL MILLWORK</a:t>
            </a:r>
            <a:r>
              <a:rPr lang="en-CA" dirty="0" smtClean="0"/>
              <a:t> </a:t>
            </a:r>
            <a:r>
              <a:rPr lang="en-CA" sz="1200" b="0" i="0" u="none" strike="noStrike" kern="1200" dirty="0" smtClean="0">
                <a:solidFill>
                  <a:schemeClr val="tx1"/>
                </a:solidFill>
                <a:effectLst/>
                <a:latin typeface="+mn-lt"/>
                <a:ea typeface="+mn-ea"/>
                <a:cs typeface="+mn-cs"/>
              </a:rPr>
              <a:t>ENGINEERING AND LAND SURVEYING</a:t>
            </a:r>
            <a:r>
              <a:rPr lang="en-CA" dirty="0" smtClean="0"/>
              <a:t> </a:t>
            </a:r>
            <a:r>
              <a:rPr lang="en-CA" sz="1200" b="0" i="0" u="none" strike="noStrike" kern="1200" dirty="0" smtClean="0">
                <a:solidFill>
                  <a:schemeClr val="tx1"/>
                </a:solidFill>
                <a:effectLst/>
                <a:latin typeface="+mn-lt"/>
                <a:ea typeface="+mn-ea"/>
                <a:cs typeface="+mn-cs"/>
              </a:rPr>
              <a:t>SOCIAL SERVICES EMPLOYMENT TRAINING FOR PEOPLE WITH DISABILITIES</a:t>
            </a:r>
            <a:r>
              <a:rPr lang="en-CA" dirty="0" smtClean="0"/>
              <a:t> </a:t>
            </a:r>
            <a:r>
              <a:rPr lang="en-CA" sz="1200" b="0" i="0" u="none" strike="noStrike" kern="1200" dirty="0" smtClean="0">
                <a:solidFill>
                  <a:schemeClr val="tx1"/>
                </a:solidFill>
                <a:effectLst/>
                <a:latin typeface="+mn-lt"/>
                <a:ea typeface="+mn-ea"/>
                <a:cs typeface="+mn-cs"/>
              </a:rPr>
              <a:t>JANITORIAL, CARPET CLEANING, AND LAUNDRY</a:t>
            </a:r>
            <a:r>
              <a:rPr lang="en-CA" dirty="0" smtClean="0"/>
              <a:t> </a:t>
            </a:r>
            <a:r>
              <a:rPr lang="en-CA" sz="1200" b="0" i="0" u="none" strike="noStrike" kern="1200" dirty="0" smtClean="0">
                <a:solidFill>
                  <a:schemeClr val="tx1"/>
                </a:solidFill>
                <a:effectLst/>
                <a:latin typeface="+mn-lt"/>
                <a:ea typeface="+mn-ea"/>
                <a:cs typeface="+mn-cs"/>
              </a:rPr>
              <a:t>TRUCK WASH</a:t>
            </a:r>
            <a:r>
              <a:rPr lang="en-CA" dirty="0" smtClean="0"/>
              <a:t> </a:t>
            </a:r>
            <a:r>
              <a:rPr lang="en-CA" sz="1200" b="0" i="0" u="none" strike="noStrike" kern="1200" dirty="0" smtClean="0">
                <a:solidFill>
                  <a:schemeClr val="tx1"/>
                </a:solidFill>
                <a:effectLst/>
                <a:latin typeface="+mn-lt"/>
                <a:ea typeface="+mn-ea"/>
                <a:cs typeface="+mn-cs"/>
              </a:rPr>
              <a:t>GAMBLING INSTITUTE</a:t>
            </a:r>
            <a:r>
              <a:rPr lang="en-CA" dirty="0" smtClean="0"/>
              <a:t> </a:t>
            </a:r>
            <a:r>
              <a:rPr lang="en-CA" sz="1200" b="0" i="0" u="none" strike="noStrike" kern="1200" dirty="0" smtClean="0">
                <a:solidFill>
                  <a:schemeClr val="tx1"/>
                </a:solidFill>
                <a:effectLst/>
                <a:latin typeface="+mn-lt"/>
                <a:ea typeface="+mn-ea"/>
                <a:cs typeface="+mn-cs"/>
              </a:rPr>
              <a:t>RESIDENTIAL CLEANING</a:t>
            </a:r>
            <a:r>
              <a:rPr lang="en-CA" dirty="0" smtClean="0"/>
              <a:t> </a:t>
            </a:r>
            <a:r>
              <a:rPr lang="en-CA" sz="1200" b="0" i="0" u="none" strike="noStrike" kern="1200" dirty="0" smtClean="0">
                <a:solidFill>
                  <a:schemeClr val="tx1"/>
                </a:solidFill>
                <a:effectLst/>
                <a:latin typeface="+mn-lt"/>
                <a:ea typeface="+mn-ea"/>
                <a:cs typeface="+mn-cs"/>
              </a:rPr>
              <a:t>REPAIRS</a:t>
            </a:r>
            <a:r>
              <a:rPr lang="en-CA" dirty="0" smtClean="0"/>
              <a:t> </a:t>
            </a:r>
            <a:r>
              <a:rPr lang="en-CA" sz="1200" b="0" i="0" u="none" strike="noStrike" kern="1200" dirty="0" smtClean="0">
                <a:solidFill>
                  <a:schemeClr val="tx1"/>
                </a:solidFill>
                <a:effectLst/>
                <a:latin typeface="+mn-lt"/>
                <a:ea typeface="+mn-ea"/>
                <a:cs typeface="+mn-cs"/>
              </a:rPr>
              <a:t>MASSAGE THERAPY</a:t>
            </a:r>
            <a:r>
              <a:rPr lang="en-CA" dirty="0" smtClean="0"/>
              <a:t> </a:t>
            </a:r>
            <a:r>
              <a:rPr lang="en-CA" sz="1200" b="0" i="0" u="none" strike="noStrike" kern="1200" dirty="0" smtClean="0">
                <a:solidFill>
                  <a:schemeClr val="tx1"/>
                </a:solidFill>
                <a:effectLst/>
                <a:latin typeface="+mn-lt"/>
                <a:ea typeface="+mn-ea"/>
                <a:cs typeface="+mn-cs"/>
              </a:rPr>
              <a:t>CHARITABLE ORGANIZATION</a:t>
            </a:r>
            <a:r>
              <a:rPr lang="en-CA" dirty="0" smtClean="0"/>
              <a:t> </a:t>
            </a:r>
            <a:r>
              <a:rPr lang="en-CA" sz="1200" b="0" i="0" u="none" strike="noStrike" kern="1200" dirty="0" smtClean="0">
                <a:solidFill>
                  <a:schemeClr val="tx1"/>
                </a:solidFill>
                <a:effectLst/>
                <a:latin typeface="+mn-lt"/>
                <a:ea typeface="+mn-ea"/>
                <a:cs typeface="+mn-cs"/>
              </a:rPr>
              <a:t>AUTOMOTIVE REPAIR AND PARTS</a:t>
            </a:r>
            <a:r>
              <a:rPr lang="en-CA" dirty="0" smtClean="0"/>
              <a:t> </a:t>
            </a:r>
            <a:r>
              <a:rPr lang="en-CA" sz="1200" b="0" i="0" u="none" strike="noStrike" kern="1200" dirty="0" smtClean="0">
                <a:solidFill>
                  <a:schemeClr val="tx1"/>
                </a:solidFill>
                <a:effectLst/>
                <a:latin typeface="+mn-lt"/>
                <a:ea typeface="+mn-ea"/>
                <a:cs typeface="+mn-cs"/>
              </a:rPr>
              <a:t>BARBERING</a:t>
            </a:r>
            <a:r>
              <a:rPr lang="en-CA" dirty="0" smtClean="0"/>
              <a:t> </a:t>
            </a:r>
            <a:r>
              <a:rPr lang="en-CA" sz="1200" b="0" i="0" u="none" strike="noStrike" kern="1200" dirty="0" smtClean="0">
                <a:solidFill>
                  <a:schemeClr val="tx1"/>
                </a:solidFill>
                <a:effectLst/>
                <a:latin typeface="+mn-lt"/>
                <a:ea typeface="+mn-ea"/>
                <a:cs typeface="+mn-cs"/>
              </a:rPr>
              <a:t>WELDING</a:t>
            </a:r>
            <a:r>
              <a:rPr lang="en-CA" dirty="0" smtClean="0"/>
              <a:t> </a:t>
            </a:r>
            <a:r>
              <a:rPr lang="en-CA" sz="1200" b="0" i="0" u="none" strike="noStrike" kern="1200" dirty="0" smtClean="0">
                <a:solidFill>
                  <a:schemeClr val="tx1"/>
                </a:solidFill>
                <a:effectLst/>
                <a:latin typeface="+mn-lt"/>
                <a:ea typeface="+mn-ea"/>
                <a:cs typeface="+mn-cs"/>
              </a:rPr>
              <a:t>AUTOMOTIVE REPAIR</a:t>
            </a:r>
            <a:r>
              <a:rPr lang="en-CA" dirty="0" smtClean="0"/>
              <a:t> </a:t>
            </a:r>
            <a:r>
              <a:rPr lang="en-CA" sz="1200" b="0" i="0" u="none" strike="noStrike" kern="1200" dirty="0" smtClean="0">
                <a:solidFill>
                  <a:schemeClr val="tx1"/>
                </a:solidFill>
                <a:effectLst/>
                <a:latin typeface="+mn-lt"/>
                <a:ea typeface="+mn-ea"/>
                <a:cs typeface="+mn-cs"/>
              </a:rPr>
              <a:t>COMMERCIAL CONSTRUCTION</a:t>
            </a:r>
            <a:r>
              <a:rPr lang="en-CA" dirty="0" smtClean="0"/>
              <a:t> </a:t>
            </a:r>
            <a:r>
              <a:rPr lang="en-CA" sz="1200" b="0" i="0" u="none" strike="noStrike" kern="1200" dirty="0" smtClean="0">
                <a:solidFill>
                  <a:schemeClr val="tx1"/>
                </a:solidFill>
                <a:effectLst/>
                <a:latin typeface="+mn-lt"/>
                <a:ea typeface="+mn-ea"/>
                <a:cs typeface="+mn-cs"/>
              </a:rPr>
              <a:t>SERVICE BUSINESS, CLOTHING ALTERATIONS AND REPAIRS</a:t>
            </a:r>
            <a:r>
              <a:rPr lang="en-CA" dirty="0" smtClean="0"/>
              <a:t> </a:t>
            </a:r>
            <a:r>
              <a:rPr lang="en-CA" sz="1200" b="0" i="0" u="none" strike="noStrike" kern="1200" dirty="0" smtClean="0">
                <a:solidFill>
                  <a:schemeClr val="tx1"/>
                </a:solidFill>
                <a:effectLst/>
                <a:latin typeface="+mn-lt"/>
                <a:ea typeface="+mn-ea"/>
                <a:cs typeface="+mn-cs"/>
              </a:rPr>
              <a:t>PORTABLE SANITATION, TEMPORARY FENCING</a:t>
            </a:r>
            <a:r>
              <a:rPr lang="en-CA" dirty="0" smtClean="0"/>
              <a:t> </a:t>
            </a:r>
            <a:r>
              <a:rPr lang="en-CA" sz="1200" b="0" i="0" u="none" strike="noStrike" kern="1200" dirty="0" smtClean="0">
                <a:solidFill>
                  <a:schemeClr val="tx1"/>
                </a:solidFill>
                <a:effectLst/>
                <a:latin typeface="+mn-lt"/>
                <a:ea typeface="+mn-ea"/>
                <a:cs typeface="+mn-cs"/>
              </a:rPr>
              <a:t>INSURANCE</a:t>
            </a:r>
            <a:r>
              <a:rPr lang="en-CA" dirty="0" smtClean="0"/>
              <a:t> </a:t>
            </a:r>
            <a:r>
              <a:rPr lang="en-CA" sz="1200" b="0" i="0" u="none" strike="noStrike" kern="1200" dirty="0" smtClean="0">
                <a:solidFill>
                  <a:schemeClr val="tx1"/>
                </a:solidFill>
                <a:effectLst/>
                <a:latin typeface="+mn-lt"/>
                <a:ea typeface="+mn-ea"/>
                <a:cs typeface="+mn-cs"/>
              </a:rPr>
              <a:t>LOGISTICS</a:t>
            </a:r>
            <a:r>
              <a:rPr lang="en-CA" dirty="0" smtClean="0"/>
              <a:t> </a:t>
            </a:r>
            <a:r>
              <a:rPr lang="en-CA" sz="1200" b="0" i="0" u="none" strike="noStrike" kern="1200" dirty="0" smtClean="0">
                <a:solidFill>
                  <a:schemeClr val="tx1"/>
                </a:solidFill>
                <a:effectLst/>
                <a:latin typeface="+mn-lt"/>
                <a:ea typeface="+mn-ea"/>
                <a:cs typeface="+mn-cs"/>
              </a:rPr>
              <a:t>BUSINESS CONSULTING AND EDUCATION</a:t>
            </a:r>
            <a:r>
              <a:rPr lang="en-CA" dirty="0" smtClean="0"/>
              <a:t> </a:t>
            </a:r>
            <a:r>
              <a:rPr lang="en-CA" sz="1200" b="0" i="0" u="none" strike="noStrike" kern="1200" dirty="0" smtClean="0">
                <a:solidFill>
                  <a:schemeClr val="tx1"/>
                </a:solidFill>
                <a:effectLst/>
                <a:latin typeface="+mn-lt"/>
                <a:ea typeface="+mn-ea"/>
                <a:cs typeface="+mn-cs"/>
              </a:rPr>
              <a:t>AUTO REPAIR</a:t>
            </a:r>
            <a:r>
              <a:rPr lang="en-CA" dirty="0" smtClean="0"/>
              <a:t> </a:t>
            </a:r>
            <a:r>
              <a:rPr lang="en-CA" sz="1200" b="0" i="0" u="none" strike="noStrike" kern="1200" dirty="0" smtClean="0">
                <a:solidFill>
                  <a:schemeClr val="tx1"/>
                </a:solidFill>
                <a:effectLst/>
                <a:latin typeface="+mn-lt"/>
                <a:ea typeface="+mn-ea"/>
                <a:cs typeface="+mn-cs"/>
              </a:rPr>
              <a:t>AUTOMOTIVE REPAIR</a:t>
            </a:r>
            <a:r>
              <a:rPr lang="en-CA" dirty="0" smtClean="0"/>
              <a:t> </a:t>
            </a:r>
            <a:r>
              <a:rPr lang="en-CA" sz="1200" b="0" i="0" u="none" strike="noStrike" kern="1200" dirty="0" smtClean="0">
                <a:solidFill>
                  <a:schemeClr val="tx1"/>
                </a:solidFill>
                <a:effectLst/>
                <a:latin typeface="+mn-lt"/>
                <a:ea typeface="+mn-ea"/>
                <a:cs typeface="+mn-cs"/>
              </a:rPr>
              <a:t>RESTAURANT</a:t>
            </a:r>
            <a:r>
              <a:rPr lang="en-CA" dirty="0" smtClean="0"/>
              <a:t> </a:t>
            </a:r>
            <a:r>
              <a:rPr lang="en-CA" sz="1200" b="0" i="0" u="none" strike="noStrike" kern="1200" dirty="0" smtClean="0">
                <a:solidFill>
                  <a:schemeClr val="tx1"/>
                </a:solidFill>
                <a:effectLst/>
                <a:latin typeface="+mn-lt"/>
                <a:ea typeface="+mn-ea"/>
                <a:cs typeface="+mn-cs"/>
              </a:rPr>
              <a:t>INDUSTRIAL REPAIR</a:t>
            </a:r>
            <a:r>
              <a:rPr lang="en-CA" dirty="0" smtClean="0"/>
              <a:t> </a:t>
            </a:r>
            <a:r>
              <a:rPr lang="en-CA" sz="1200" b="0" i="0" u="none" strike="noStrike" kern="1200" dirty="0" smtClean="0">
                <a:solidFill>
                  <a:schemeClr val="tx1"/>
                </a:solidFill>
                <a:effectLst/>
                <a:latin typeface="+mn-lt"/>
                <a:ea typeface="+mn-ea"/>
                <a:cs typeface="+mn-cs"/>
              </a:rPr>
              <a:t>STEEL SUPPLY</a:t>
            </a:r>
            <a:r>
              <a:rPr lang="en-CA" dirty="0" smtClean="0"/>
              <a:t> </a:t>
            </a:r>
            <a:r>
              <a:rPr lang="en-CA" sz="1200" b="0" i="0" u="none" strike="noStrike" kern="1200" dirty="0" smtClean="0">
                <a:solidFill>
                  <a:schemeClr val="tx1"/>
                </a:solidFill>
                <a:effectLst/>
                <a:latin typeface="+mn-lt"/>
                <a:ea typeface="+mn-ea"/>
                <a:cs typeface="+mn-cs"/>
              </a:rPr>
              <a:t>HORTICULTURAL INDUSTRY</a:t>
            </a:r>
            <a:r>
              <a:rPr lang="en-CA" dirty="0" smtClean="0"/>
              <a:t> </a:t>
            </a:r>
            <a:r>
              <a:rPr lang="en-CA" sz="1200" b="0" i="0" u="none" strike="noStrike" kern="1200" dirty="0" smtClean="0">
                <a:solidFill>
                  <a:schemeClr val="tx1"/>
                </a:solidFill>
                <a:effectLst/>
                <a:latin typeface="+mn-lt"/>
                <a:ea typeface="+mn-ea"/>
                <a:cs typeface="+mn-cs"/>
              </a:rPr>
              <a:t>WINDOW CLEANING</a:t>
            </a:r>
            <a:r>
              <a:rPr lang="en-CA" dirty="0" smtClean="0"/>
              <a:t> </a:t>
            </a:r>
            <a:r>
              <a:rPr lang="en-CA" sz="1200" b="0" i="0" u="none" strike="noStrike" kern="1200" dirty="0" smtClean="0">
                <a:solidFill>
                  <a:schemeClr val="tx1"/>
                </a:solidFill>
                <a:effectLst/>
                <a:latin typeface="+mn-lt"/>
                <a:ea typeface="+mn-ea"/>
                <a:cs typeface="+mn-cs"/>
              </a:rPr>
              <a:t>PHOTOGRAPHY</a:t>
            </a:r>
            <a:r>
              <a:rPr lang="en-CA" dirty="0" smtClean="0"/>
              <a:t> </a:t>
            </a:r>
            <a:r>
              <a:rPr lang="en-CA" sz="1200" b="0" i="0" u="none" strike="noStrike" kern="1200" dirty="0" smtClean="0">
                <a:solidFill>
                  <a:schemeClr val="tx1"/>
                </a:solidFill>
                <a:effectLst/>
                <a:latin typeface="+mn-lt"/>
                <a:ea typeface="+mn-ea"/>
                <a:cs typeface="+mn-cs"/>
              </a:rPr>
              <a:t>HOME DECORATION</a:t>
            </a:r>
            <a:r>
              <a:rPr lang="en-CA" dirty="0" smtClean="0"/>
              <a:t> </a:t>
            </a:r>
            <a:r>
              <a:rPr lang="en-CA" sz="1200" b="0" i="0" u="none" strike="noStrike" kern="1200" dirty="0" smtClean="0">
                <a:solidFill>
                  <a:schemeClr val="tx1"/>
                </a:solidFill>
                <a:effectLst/>
                <a:latin typeface="+mn-lt"/>
                <a:ea typeface="+mn-ea"/>
                <a:cs typeface="+mn-cs"/>
              </a:rPr>
              <a:t>MOBILE CRANE MANUFACTURING</a:t>
            </a:r>
            <a:r>
              <a:rPr lang="en-CA" dirty="0" smtClean="0"/>
              <a:t> </a:t>
            </a:r>
            <a:r>
              <a:rPr lang="en-CA" sz="1200" b="0" i="0" u="none" strike="noStrike" kern="1200" dirty="0" smtClean="0">
                <a:solidFill>
                  <a:schemeClr val="tx1"/>
                </a:solidFill>
                <a:effectLst/>
                <a:latin typeface="+mn-lt"/>
                <a:ea typeface="+mn-ea"/>
                <a:cs typeface="+mn-cs"/>
              </a:rPr>
              <a:t>JEWELRY REPLACEMENT</a:t>
            </a:r>
            <a:r>
              <a:rPr lang="en-CA" dirty="0" smtClean="0"/>
              <a:t> </a:t>
            </a:r>
            <a:r>
              <a:rPr lang="en-CA" sz="1200" b="0" i="0" u="none" strike="noStrike" kern="1200" dirty="0" smtClean="0">
                <a:solidFill>
                  <a:schemeClr val="tx1"/>
                </a:solidFill>
                <a:effectLst/>
                <a:latin typeface="+mn-lt"/>
                <a:ea typeface="+mn-ea"/>
                <a:cs typeface="+mn-cs"/>
              </a:rPr>
              <a:t>OIL FIELD HAULING</a:t>
            </a:r>
            <a:r>
              <a:rPr lang="en-CA" dirty="0" smtClean="0"/>
              <a:t> </a:t>
            </a:r>
            <a:r>
              <a:rPr lang="en-CA" sz="1200" b="0" i="0" u="none" strike="noStrike" kern="1200" dirty="0" smtClean="0">
                <a:solidFill>
                  <a:schemeClr val="tx1"/>
                </a:solidFill>
                <a:effectLst/>
                <a:latin typeface="+mn-lt"/>
                <a:ea typeface="+mn-ea"/>
                <a:cs typeface="+mn-cs"/>
              </a:rPr>
              <a:t>DESIGN AND DRAFTING FIRM</a:t>
            </a:r>
            <a:r>
              <a:rPr lang="en-CA" dirty="0" smtClean="0"/>
              <a:t> </a:t>
            </a:r>
            <a:r>
              <a:rPr lang="en-CA" sz="1200" b="0" i="0" u="none" strike="noStrike" kern="1200" dirty="0" smtClean="0">
                <a:solidFill>
                  <a:schemeClr val="tx1"/>
                </a:solidFill>
                <a:effectLst/>
                <a:latin typeface="+mn-lt"/>
                <a:ea typeface="+mn-ea"/>
                <a:cs typeface="+mn-cs"/>
              </a:rPr>
              <a:t>LEGAL</a:t>
            </a:r>
            <a:r>
              <a:rPr lang="en-CA" dirty="0" smtClean="0"/>
              <a:t> </a:t>
            </a:r>
            <a:r>
              <a:rPr lang="en-CA" sz="1200" b="0" i="0" u="none" strike="noStrike" kern="1200" dirty="0" smtClean="0">
                <a:solidFill>
                  <a:schemeClr val="tx1"/>
                </a:solidFill>
                <a:effectLst/>
                <a:latin typeface="+mn-lt"/>
                <a:ea typeface="+mn-ea"/>
                <a:cs typeface="+mn-cs"/>
              </a:rPr>
              <a:t>APPLIANCE SALES AND SERVICE</a:t>
            </a:r>
            <a:r>
              <a:rPr lang="en-CA" dirty="0" smtClean="0"/>
              <a:t> </a:t>
            </a:r>
            <a:r>
              <a:rPr lang="en-CA" sz="1200" b="0" i="0" u="none" strike="noStrike" kern="1200" dirty="0" smtClean="0">
                <a:solidFill>
                  <a:schemeClr val="tx1"/>
                </a:solidFill>
                <a:effectLst/>
                <a:latin typeface="+mn-lt"/>
                <a:ea typeface="+mn-ea"/>
                <a:cs typeface="+mn-cs"/>
              </a:rPr>
              <a:t>LUMBER</a:t>
            </a:r>
            <a:r>
              <a:rPr lang="en-CA" dirty="0" smtClean="0"/>
              <a:t> </a:t>
            </a:r>
            <a:r>
              <a:rPr lang="en-CA" sz="1200" b="0" i="0" u="none" strike="noStrike" kern="1200" dirty="0" smtClean="0">
                <a:solidFill>
                  <a:schemeClr val="tx1"/>
                </a:solidFill>
                <a:effectLst/>
                <a:latin typeface="+mn-lt"/>
                <a:ea typeface="+mn-ea"/>
                <a:cs typeface="+mn-cs"/>
              </a:rPr>
              <a:t>AUTOMOTIVE, CAR SALES</a:t>
            </a:r>
            <a:r>
              <a:rPr lang="en-CA" dirty="0" smtClean="0"/>
              <a:t> </a:t>
            </a:r>
            <a:r>
              <a:rPr lang="en-CA" sz="1200" b="0" i="0" u="none" strike="noStrike" kern="1200" dirty="0" smtClean="0">
                <a:solidFill>
                  <a:schemeClr val="tx1"/>
                </a:solidFill>
                <a:effectLst/>
                <a:latin typeface="+mn-lt"/>
                <a:ea typeface="+mn-ea"/>
                <a:cs typeface="+mn-cs"/>
              </a:rPr>
              <a:t>INDUSTRIAL CLEANING</a:t>
            </a:r>
            <a:r>
              <a:rPr lang="en-CA" dirty="0" smtClean="0"/>
              <a:t> </a:t>
            </a:r>
            <a:r>
              <a:rPr lang="en-CA" sz="1200" b="0" i="0" u="none" strike="noStrike" kern="1200" dirty="0" smtClean="0">
                <a:solidFill>
                  <a:schemeClr val="tx1"/>
                </a:solidFill>
                <a:effectLst/>
                <a:latin typeface="+mn-lt"/>
                <a:ea typeface="+mn-ea"/>
                <a:cs typeface="+mn-cs"/>
              </a:rPr>
              <a:t>BEAUTY SERVICE, SALON AND SPA</a:t>
            </a:r>
            <a:r>
              <a:rPr lang="en-CA" dirty="0" smtClean="0"/>
              <a:t> </a:t>
            </a:r>
            <a:r>
              <a:rPr lang="en-CA" sz="1200" b="0" i="0" u="none" strike="noStrike" kern="1200" dirty="0" smtClean="0">
                <a:solidFill>
                  <a:schemeClr val="tx1"/>
                </a:solidFill>
                <a:effectLst/>
                <a:latin typeface="+mn-lt"/>
                <a:ea typeface="+mn-ea"/>
                <a:cs typeface="+mn-cs"/>
              </a:rPr>
              <a:t>SELF STORAGE</a:t>
            </a:r>
            <a:r>
              <a:rPr lang="en-CA" dirty="0" smtClean="0"/>
              <a:t> </a:t>
            </a: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35</a:t>
            </a:fld>
            <a:endParaRPr lang="en-US"/>
          </a:p>
        </p:txBody>
      </p:sp>
    </p:spTree>
    <p:extLst>
      <p:ext uri="{BB962C8B-B14F-4D97-AF65-F5344CB8AC3E}">
        <p14:creationId xmlns:p14="http://schemas.microsoft.com/office/powerpoint/2010/main" val="3121604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36</a:t>
            </a:fld>
            <a:endParaRPr lang="en-US"/>
          </a:p>
        </p:txBody>
      </p:sp>
    </p:spTree>
    <p:extLst>
      <p:ext uri="{BB962C8B-B14F-4D97-AF65-F5344CB8AC3E}">
        <p14:creationId xmlns:p14="http://schemas.microsoft.com/office/powerpoint/2010/main" val="1165133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37</a:t>
            </a:fld>
            <a:endParaRPr lang="en-US"/>
          </a:p>
        </p:txBody>
      </p:sp>
    </p:spTree>
    <p:extLst>
      <p:ext uri="{BB962C8B-B14F-4D97-AF65-F5344CB8AC3E}">
        <p14:creationId xmlns:p14="http://schemas.microsoft.com/office/powerpoint/2010/main" val="3036039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Family Business:</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          Mature most likely (70%) </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Micro most likely (59%) </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&gt; 20 years most likely (64%) </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18-34 (63%) and 65+ (62%) highest </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Construction (74%) and Manufacturing (67%) highest </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More likely to have a successor identified (39% vs. 20%) </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More likely to have a succession plan (63% vs. 51%)</a:t>
            </a:r>
          </a:p>
          <a:p>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38</a:t>
            </a:fld>
            <a:endParaRPr lang="en-US"/>
          </a:p>
        </p:txBody>
      </p:sp>
    </p:spTree>
    <p:extLst>
      <p:ext uri="{BB962C8B-B14F-4D97-AF65-F5344CB8AC3E}">
        <p14:creationId xmlns:p14="http://schemas.microsoft.com/office/powerpoint/2010/main" val="339513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4</a:t>
            </a:fld>
            <a:endParaRPr lang="en-US" dirty="0"/>
          </a:p>
        </p:txBody>
      </p:sp>
    </p:spTree>
    <p:extLst>
      <p:ext uri="{BB962C8B-B14F-4D97-AF65-F5344CB8AC3E}">
        <p14:creationId xmlns:p14="http://schemas.microsoft.com/office/powerpoint/2010/main" val="85626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5</a:t>
            </a:fld>
            <a:endParaRPr lang="en-US" dirty="0"/>
          </a:p>
        </p:txBody>
      </p:sp>
    </p:spTree>
    <p:extLst>
      <p:ext uri="{BB962C8B-B14F-4D97-AF65-F5344CB8AC3E}">
        <p14:creationId xmlns:p14="http://schemas.microsoft.com/office/powerpoint/2010/main" val="342724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CA" sz="1200" kern="1200" dirty="0" smtClean="0">
              <a:solidFill>
                <a:schemeClr val="tx1"/>
              </a:solidFill>
              <a:latin typeface="+mn-lt"/>
              <a:ea typeface="+mn-ea"/>
              <a:cs typeface="+mn-cs"/>
            </a:endParaRPr>
          </a:p>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6</a:t>
            </a:fld>
            <a:endParaRPr lang="en-US" dirty="0"/>
          </a:p>
        </p:txBody>
      </p:sp>
    </p:spTree>
    <p:extLst>
      <p:ext uri="{BB962C8B-B14F-4D97-AF65-F5344CB8AC3E}">
        <p14:creationId xmlns:p14="http://schemas.microsoft.com/office/powerpoint/2010/main" val="202177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7</a:t>
            </a:fld>
            <a:endParaRPr lang="en-US" dirty="0"/>
          </a:p>
        </p:txBody>
      </p:sp>
    </p:spTree>
    <p:extLst>
      <p:ext uri="{BB962C8B-B14F-4D97-AF65-F5344CB8AC3E}">
        <p14:creationId xmlns:p14="http://schemas.microsoft.com/office/powerpoint/2010/main" val="353089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207357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smtClean="0">
                <a:solidFill>
                  <a:srgbClr val="505150"/>
                </a:solidFill>
              </a:rPr>
              <a:t>Alberta SMEs’ optimism about the future of their businesses and the Alberta economy have decreased slightly since last quarter. This is consistent with the general state of the economy, which includes the relatively low price of oil, diminishing retail sales, and decreased construction investment.  </a:t>
            </a:r>
          </a:p>
          <a:p>
            <a:endParaRPr lang="en-CA"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443977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5101" y="3202003"/>
            <a:ext cx="7772400" cy="684198"/>
          </a:xfrm>
        </p:spPr>
        <p:txBody>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5533" y="3821257"/>
            <a:ext cx="7771967" cy="775398"/>
          </a:xfrm>
        </p:spPr>
        <p:txBody>
          <a:bodyPr/>
          <a:lstStyle>
            <a:lvl1pPr marL="0" indent="0" algn="l">
              <a:buNone/>
              <a:defRPr sz="2400">
                <a:solidFill>
                  <a:schemeClr val="bg1"/>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extBox 3"/>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extLst>
      <p:ext uri="{BB962C8B-B14F-4D97-AF65-F5344CB8AC3E}">
        <p14:creationId xmlns:p14="http://schemas.microsoft.com/office/powerpoint/2010/main" val="149634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5101" y="3202003"/>
            <a:ext cx="7772400" cy="684199"/>
          </a:xfrm>
        </p:spPr>
        <p:txBody>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5535" y="3821256"/>
            <a:ext cx="7771967" cy="775399"/>
          </a:xfrm>
        </p:spPr>
        <p:txBody>
          <a:bodyPr/>
          <a:lstStyle>
            <a:lvl1pPr marL="0" indent="0" algn="l">
              <a:buNone/>
              <a:defRPr sz="2400">
                <a:solidFill>
                  <a:schemeClr val="bg1"/>
                </a:solidFill>
                <a:latin typeface="+mj-lt"/>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9634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extLst>
      <p:ext uri="{BB962C8B-B14F-4D97-AF65-F5344CB8AC3E}">
        <p14:creationId xmlns:p14="http://schemas.microsoft.com/office/powerpoint/2010/main" val="32218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i="0" cap="all" baseline="0">
                <a:solidFill>
                  <a:schemeClr val="bg1"/>
                </a:solidFill>
                <a:latin typeface="Myriad Pro"/>
                <a:cs typeface="Myriad Pro"/>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latin typeface="Myriad Pro"/>
                <a:cs typeface="Myriad Pro"/>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TextBox 3"/>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extLst>
      <p:ext uri="{BB962C8B-B14F-4D97-AF65-F5344CB8AC3E}">
        <p14:creationId xmlns:p14="http://schemas.microsoft.com/office/powerpoint/2010/main" val="36445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userDrawn="1"/>
        </p:nvSpPr>
        <p:spPr bwMode="auto">
          <a:xfrm>
            <a:off x="958850" y="930275"/>
            <a:ext cx="7264400" cy="517525"/>
          </a:xfrm>
          <a:prstGeom prst="rect">
            <a:avLst/>
          </a:prstGeom>
          <a:noFill/>
          <a:ln w="9525">
            <a:noFill/>
            <a:miter lim="800000"/>
            <a:headEnd/>
            <a:tailEnd/>
          </a:ln>
        </p:spPr>
        <p:txBody>
          <a:bodyPr lIns="0" rIns="0" anchor="ctr"/>
          <a:lstStyle>
            <a:lvl1pPr>
              <a:defRPr sz="3200" baseline="0"/>
            </a:lvl1pPr>
          </a:lstStyle>
          <a:p>
            <a:pPr>
              <a:defRPr/>
            </a:pPr>
            <a:endParaRPr lang="en-US" sz="2000" dirty="0">
              <a:solidFill>
                <a:schemeClr val="bg1"/>
              </a:solidFill>
              <a:latin typeface="Arial" pitchFamily="34" charset="0"/>
              <a:ea typeface="+mj-ea"/>
              <a:cs typeface="Arial" pitchFamily="34" charset="0"/>
            </a:endParaRPr>
          </a:p>
        </p:txBody>
      </p:sp>
      <p:sp>
        <p:nvSpPr>
          <p:cNvPr id="2" name="Title 1"/>
          <p:cNvSpPr>
            <a:spLocks noGrp="1"/>
          </p:cNvSpPr>
          <p:nvPr>
            <p:ph type="title"/>
          </p:nvPr>
        </p:nvSpPr>
        <p:spPr>
          <a:xfrm>
            <a:off x="968375" y="444500"/>
            <a:ext cx="7264400" cy="831850"/>
          </a:xfrm>
        </p:spPr>
        <p:txBody>
          <a:bodyPr/>
          <a:lstStyle>
            <a:lvl1pPr>
              <a:defRPr sz="3200" baseline="0"/>
            </a:lvl1pPr>
          </a:lstStyle>
          <a:p>
            <a:r>
              <a:rPr lang="en-US" dirty="0" smtClean="0"/>
              <a:t>Click to edit Master title style</a:t>
            </a:r>
            <a:endParaRPr lang="en-US" dirty="0"/>
          </a:p>
        </p:txBody>
      </p:sp>
      <p:sp>
        <p:nvSpPr>
          <p:cNvPr id="6" name="Text Placeholder 3"/>
          <p:cNvSpPr>
            <a:spLocks noGrp="1"/>
          </p:cNvSpPr>
          <p:nvPr>
            <p:ph type="body" sz="quarter" idx="13"/>
          </p:nvPr>
        </p:nvSpPr>
        <p:spPr>
          <a:xfrm>
            <a:off x="874775" y="1860550"/>
            <a:ext cx="7281799" cy="3849624"/>
          </a:xfr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2" y="882120"/>
            <a:ext cx="8428037" cy="71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360362" y="1689100"/>
            <a:ext cx="84280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8690073" y="6586637"/>
            <a:ext cx="447963" cy="246221"/>
          </a:xfrm>
          <a:prstGeom prst="rect">
            <a:avLst/>
          </a:prstGeom>
          <a:noFill/>
        </p:spPr>
        <p:txBody>
          <a:bodyPr wrap="square" rtlCol="0">
            <a:spAutoFit/>
          </a:bodyPr>
          <a:lstStyle/>
          <a:p>
            <a:pPr algn="ctr"/>
            <a:fld id="{85720CFE-B7C1-4B1D-A04E-C466DCC21624}" type="slidenum">
              <a:rPr lang="en-US" sz="1000" smtClean="0">
                <a:solidFill>
                  <a:schemeClr val="bg1">
                    <a:lumMod val="50000"/>
                  </a:schemeClr>
                </a:solidFill>
              </a:rPr>
              <a:pPr algn="ctr"/>
              <a:t>‹#›</a:t>
            </a:fld>
            <a:endParaRPr lang="en-US" sz="10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83" r:id="rId2"/>
    <p:sldLayoutId id="2147483650" r:id="rId3"/>
    <p:sldLayoutId id="2147483651" r:id="rId4"/>
    <p:sldLayoutId id="2147483662" r:id="rId5"/>
  </p:sldLayoutIdLst>
  <p:txStyles>
    <p:title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144000" indent="-144000" algn="l" defTabSz="457200" rtl="0" eaLnBrk="1" fontAlgn="base" hangingPunct="1">
        <a:spcBef>
          <a:spcPct val="20000"/>
        </a:spcBef>
        <a:spcAft>
          <a:spcPct val="0"/>
        </a:spcAft>
        <a:buFont typeface="Arial"/>
        <a:buChar char="•"/>
        <a:defRPr sz="1800" b="0" i="0" kern="1200">
          <a:solidFill>
            <a:srgbClr val="353535"/>
          </a:solidFill>
          <a:latin typeface="Myriad Pro"/>
          <a:ea typeface="ＭＳ Ｐゴシック" charset="0"/>
          <a:cs typeface="Myriad Pro"/>
        </a:defRPr>
      </a:lvl1pPr>
      <a:lvl2pPr marL="288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2pPr>
      <a:lvl3pPr marL="432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3pPr>
      <a:lvl4pPr marL="576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4pPr>
      <a:lvl5pPr marL="720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chart" Target="../charts/chart28.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chart" Target="../charts/chart30.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chart" Target="../charts/chart33.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chart" Target="../charts/chart35.xml"/></Relationships>
</file>

<file path=ppt/slides/_rels/slide3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505535" y="3384406"/>
            <a:ext cx="8057440" cy="684199"/>
          </a:xfrm>
        </p:spPr>
        <p:txBody>
          <a:bodyPr/>
          <a:lstStyle/>
          <a:p>
            <a:r>
              <a:rPr lang="en-CA" sz="3200" dirty="0" smtClean="0"/>
              <a:t>Alberta Business Beat</a:t>
            </a:r>
            <a:endParaRPr lang="en-US" sz="3200" dirty="0"/>
          </a:p>
        </p:txBody>
      </p:sp>
      <p:sp>
        <p:nvSpPr>
          <p:cNvPr id="12" name="Subtitle 2"/>
          <p:cNvSpPr txBox="1">
            <a:spLocks/>
          </p:cNvSpPr>
          <p:nvPr/>
        </p:nvSpPr>
        <p:spPr bwMode="auto">
          <a:xfrm>
            <a:off x="505535" y="3973355"/>
            <a:ext cx="7771967" cy="43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Arial"/>
              <a:buNone/>
              <a:tabLst/>
              <a:defRPr/>
            </a:pPr>
            <a:r>
              <a:rPr kumimoji="0" lang="en-CA" sz="2400" b="0" i="0" u="none" strike="noStrike" kern="1200" cap="none" spc="0" normalizeH="0" baseline="0" noProof="0" dirty="0" smtClean="0">
                <a:ln>
                  <a:noFill/>
                </a:ln>
                <a:solidFill>
                  <a:schemeClr val="bg1"/>
                </a:solidFill>
                <a:effectLst/>
                <a:uLnTx/>
                <a:uFillTx/>
                <a:latin typeface="+mj-lt"/>
                <a:ea typeface="ＭＳ Ｐゴシック" charset="0"/>
                <a:cs typeface="Myriad Pro"/>
              </a:rPr>
              <a:t>Volume 15, October</a:t>
            </a:r>
            <a:r>
              <a:rPr lang="en-CA" sz="2400" dirty="0" smtClean="0">
                <a:solidFill>
                  <a:schemeClr val="bg1"/>
                </a:solidFill>
                <a:latin typeface="+mj-lt"/>
                <a:cs typeface="Myriad Pro"/>
              </a:rPr>
              <a:t> 2016</a:t>
            </a:r>
            <a:endParaRPr kumimoji="0" lang="en-US" sz="2400" b="0" i="0" u="none" strike="noStrike" kern="1200" cap="none" spc="0" normalizeH="0" baseline="0" noProof="0" dirty="0">
              <a:ln>
                <a:noFill/>
              </a:ln>
              <a:solidFill>
                <a:schemeClr val="bg1"/>
              </a:solidFill>
              <a:effectLst/>
              <a:uLnTx/>
              <a:uFillTx/>
              <a:latin typeface="+mj-lt"/>
              <a:ea typeface="ＭＳ Ｐゴシック" charset="0"/>
              <a:cs typeface="Myriad Pro"/>
            </a:endParaRPr>
          </a:p>
        </p:txBody>
      </p:sp>
    </p:spTree>
    <p:extLst>
      <p:ext uri="{BB962C8B-B14F-4D97-AF65-F5344CB8AC3E}">
        <p14:creationId xmlns:p14="http://schemas.microsoft.com/office/powerpoint/2010/main" val="972364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696087291"/>
              </p:ext>
            </p:extLst>
          </p:nvPr>
        </p:nvGraphicFramePr>
        <p:xfrm>
          <a:off x="0" y="1163683"/>
          <a:ext cx="9144000" cy="4634064"/>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499824" y="3330999"/>
            <a:ext cx="6754416" cy="18998"/>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360511" y="2737515"/>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4" name="TextBox 13"/>
          <p:cNvSpPr txBox="1"/>
          <p:nvPr/>
        </p:nvSpPr>
        <p:spPr>
          <a:xfrm>
            <a:off x="299551" y="3357629"/>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2" name="TextBox 1"/>
          <p:cNvSpPr txBox="1"/>
          <p:nvPr/>
        </p:nvSpPr>
        <p:spPr>
          <a:xfrm>
            <a:off x="447194" y="658576"/>
            <a:ext cx="8505852" cy="584775"/>
          </a:xfrm>
          <a:prstGeom prst="rect">
            <a:avLst/>
          </a:prstGeom>
          <a:noFill/>
        </p:spPr>
        <p:txBody>
          <a:bodyPr wrap="square" rtlCol="0">
            <a:spAutoFit/>
          </a:bodyPr>
          <a:lstStyle/>
          <a:p>
            <a:r>
              <a:rPr lang="en-US" sz="3200" dirty="0" smtClean="0">
                <a:solidFill>
                  <a:srgbClr val="505150"/>
                </a:solidFill>
                <a:latin typeface="Myriad Pro"/>
                <a:cs typeface="Myriad Pro"/>
              </a:rPr>
              <a:t>The ATB Business Beat Index - Energy</a:t>
            </a:r>
            <a:endParaRPr lang="en-US" sz="3200" dirty="0">
              <a:solidFill>
                <a:srgbClr val="505150"/>
              </a:solidFill>
              <a:latin typeface="Myriad Pro"/>
              <a:cs typeface="Myriad Pro"/>
            </a:endParaRPr>
          </a:p>
        </p:txBody>
      </p:sp>
      <p:sp>
        <p:nvSpPr>
          <p:cNvPr id="21" name="TextBox 20"/>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2014-16.</a:t>
            </a:r>
            <a:endParaRPr lang="en-CA" sz="1200" dirty="0">
              <a:solidFill>
                <a:srgbClr val="505150"/>
              </a:solidFill>
              <a:latin typeface="+mn-lt"/>
            </a:endParaRPr>
          </a:p>
        </p:txBody>
      </p:sp>
      <p:sp>
        <p:nvSpPr>
          <p:cNvPr id="11" name="Footer Placeholder 2"/>
          <p:cNvSpPr txBox="1">
            <a:spLocks/>
          </p:cNvSpPr>
          <p:nvPr/>
        </p:nvSpPr>
        <p:spPr>
          <a:xfrm>
            <a:off x="8164" y="5783059"/>
            <a:ext cx="9135836" cy="638141"/>
          </a:xfrm>
          <a:prstGeom prst="rect">
            <a:avLst/>
          </a:prstGeom>
        </p:spPr>
        <p:txBody>
          <a:bodyPr anchor="t"/>
          <a:lstStyle/>
          <a:p>
            <a:pPr lvl="0">
              <a:spcBef>
                <a:spcPct val="20000"/>
              </a:spcBef>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Data</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time periods: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2014= Mar 2014., </a:t>
            </a:r>
            <a:r>
              <a:rPr lang="en-US" sz="1000" dirty="0">
                <a:solidFill>
                  <a:schemeClr val="tx1">
                    <a:lumMod val="50000"/>
                    <a:lumOff val="50000"/>
                  </a:schemeClr>
                </a:solidFill>
                <a:latin typeface="Myriad Pro" pitchFamily="34" charset="0"/>
              </a:rPr>
              <a:t>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Q2 2014 = June 2014, Q3 2014</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 Aug, 2014; Q4 2014 = Dec 2014; Q1 2015 =March 2015; Q2 2015 = June 2015; Q3 2015 = August 2015, Q4 2015 = November, 2015; Q1 2016 = March </a:t>
            </a:r>
            <a:r>
              <a:rPr lang="en-US" sz="1000" dirty="0">
                <a:solidFill>
                  <a:schemeClr val="tx1">
                    <a:lumMod val="50000"/>
                    <a:lumOff val="50000"/>
                  </a:schemeClr>
                </a:solidFill>
                <a:latin typeface="Myriad Pro" pitchFamily="34" charset="0"/>
              </a:rPr>
              <a:t>2016; Q2 2016 = June </a:t>
            </a:r>
            <a:r>
              <a:rPr lang="en-US" sz="1000" dirty="0" smtClean="0">
                <a:solidFill>
                  <a:schemeClr val="tx1">
                    <a:lumMod val="50000"/>
                    <a:lumOff val="50000"/>
                  </a:schemeClr>
                </a:solidFill>
                <a:latin typeface="Myriad Pro" pitchFamily="34" charset="0"/>
              </a:rPr>
              <a:t>2016, </a:t>
            </a:r>
            <a:r>
              <a:rPr lang="en-US" sz="1000" dirty="0">
                <a:solidFill>
                  <a:schemeClr val="tx1">
                    <a:lumMod val="50000"/>
                    <a:lumOff val="50000"/>
                  </a:schemeClr>
                </a:solidFill>
                <a:latin typeface="Myriad Pro" pitchFamily="34" charset="0"/>
              </a:rPr>
              <a:t>Q3 2016 = September</a:t>
            </a:r>
            <a:endPar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endParaRPr>
          </a:p>
        </p:txBody>
      </p:sp>
    </p:spTree>
    <p:extLst>
      <p:ext uri="{BB962C8B-B14F-4D97-AF65-F5344CB8AC3E}">
        <p14:creationId xmlns:p14="http://schemas.microsoft.com/office/powerpoint/2010/main" val="3319414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5888" y="2681372"/>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3" name="TextBox 12"/>
          <p:cNvSpPr txBox="1"/>
          <p:nvPr/>
        </p:nvSpPr>
        <p:spPr>
          <a:xfrm>
            <a:off x="447194" y="658576"/>
            <a:ext cx="8505852" cy="584775"/>
          </a:xfrm>
          <a:prstGeom prst="rect">
            <a:avLst/>
          </a:prstGeom>
          <a:noFill/>
        </p:spPr>
        <p:txBody>
          <a:bodyPr wrap="square" rtlCol="0">
            <a:spAutoFit/>
          </a:bodyPr>
          <a:lstStyle/>
          <a:p>
            <a:r>
              <a:rPr lang="en-US" sz="3200" dirty="0" smtClean="0">
                <a:solidFill>
                  <a:srgbClr val="505150"/>
                </a:solidFill>
                <a:latin typeface="Myriad Pro"/>
                <a:cs typeface="Myriad Pro"/>
              </a:rPr>
              <a:t>The ATB Business Beat Index - Retail</a:t>
            </a:r>
            <a:endParaRPr lang="en-US" sz="3200" dirty="0">
              <a:solidFill>
                <a:srgbClr val="505150"/>
              </a:solidFill>
              <a:latin typeface="Myriad Pro"/>
              <a:cs typeface="Myriad Pro"/>
            </a:endParaRPr>
          </a:p>
        </p:txBody>
      </p:sp>
      <p:graphicFrame>
        <p:nvGraphicFramePr>
          <p:cNvPr id="10" name="Chart 9"/>
          <p:cNvGraphicFramePr>
            <a:graphicFrameLocks/>
          </p:cNvGraphicFramePr>
          <p:nvPr>
            <p:extLst>
              <p:ext uri="{D42A27DB-BD31-4B8C-83A1-F6EECF244321}">
                <p14:modId xmlns:p14="http://schemas.microsoft.com/office/powerpoint/2010/main" val="3046561353"/>
              </p:ext>
            </p:extLst>
          </p:nvPr>
        </p:nvGraphicFramePr>
        <p:xfrm>
          <a:off x="-22866" y="1012408"/>
          <a:ext cx="9166866" cy="4833184"/>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480642" y="3266147"/>
            <a:ext cx="6859958" cy="0"/>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375888" y="3275227"/>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20" name="TextBox 19"/>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2014-16.</a:t>
            </a:r>
            <a:endParaRPr lang="en-CA" sz="1200" dirty="0">
              <a:solidFill>
                <a:srgbClr val="505150"/>
              </a:solidFill>
              <a:latin typeface="+mn-lt"/>
            </a:endParaRPr>
          </a:p>
        </p:txBody>
      </p:sp>
      <p:sp>
        <p:nvSpPr>
          <p:cNvPr id="15" name="Footer Placeholder 2"/>
          <p:cNvSpPr txBox="1">
            <a:spLocks/>
          </p:cNvSpPr>
          <p:nvPr/>
        </p:nvSpPr>
        <p:spPr>
          <a:xfrm>
            <a:off x="8164" y="5783059"/>
            <a:ext cx="8944882" cy="638141"/>
          </a:xfrm>
          <a:prstGeom prst="rect">
            <a:avLst/>
          </a:prstGeom>
        </p:spPr>
        <p:txBody>
          <a:bodyPr anchor="t"/>
          <a:lstStyle/>
          <a:p>
            <a:pPr lvl="0">
              <a:spcBef>
                <a:spcPct val="20000"/>
              </a:spcBef>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Data</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time periods: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2014= Mar 2014., </a:t>
            </a:r>
            <a:r>
              <a:rPr lang="en-US" sz="1000" dirty="0" smtClean="0">
                <a:solidFill>
                  <a:schemeClr val="tx1">
                    <a:lumMod val="50000"/>
                    <a:lumOff val="50000"/>
                  </a:schemeClr>
                </a:solidFill>
                <a:latin typeface="Myriad Pro" pitchFamily="34" charset="0"/>
              </a:rPr>
              <a:t>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Q2 2014 = June 2014, Q3 2014</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 Aug, 2014; Q4 2014 = Dec 2014; Q1 2015 =March 2015; Q2 2015 = June 2015; Q3 2015 = August 2015, Q4 2015 = November, 2015; Q1 2016 = March </a:t>
            </a:r>
            <a:r>
              <a:rPr lang="en-US" sz="1000" dirty="0">
                <a:solidFill>
                  <a:schemeClr val="tx1">
                    <a:lumMod val="50000"/>
                    <a:lumOff val="50000"/>
                  </a:schemeClr>
                </a:solidFill>
                <a:latin typeface="Myriad Pro" pitchFamily="34" charset="0"/>
              </a:rPr>
              <a:t>2016; Q2 2016 = June </a:t>
            </a:r>
            <a:r>
              <a:rPr lang="en-US" sz="1000" dirty="0" smtClean="0">
                <a:solidFill>
                  <a:schemeClr val="tx1">
                    <a:lumMod val="50000"/>
                    <a:lumOff val="50000"/>
                  </a:schemeClr>
                </a:solidFill>
                <a:latin typeface="Myriad Pro" pitchFamily="34" charset="0"/>
              </a:rPr>
              <a:t>2016, </a:t>
            </a:r>
            <a:r>
              <a:rPr lang="en-US" sz="1000" dirty="0">
                <a:solidFill>
                  <a:schemeClr val="tx1">
                    <a:lumMod val="50000"/>
                    <a:lumOff val="50000"/>
                  </a:schemeClr>
                </a:solidFill>
                <a:latin typeface="Myriad Pro" pitchFamily="34" charset="0"/>
              </a:rPr>
              <a:t>Q3 2016 = September</a:t>
            </a:r>
            <a:endPar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endParaRPr>
          </a:p>
        </p:txBody>
      </p:sp>
    </p:spTree>
    <p:extLst>
      <p:ext uri="{BB962C8B-B14F-4D97-AF65-F5344CB8AC3E}">
        <p14:creationId xmlns:p14="http://schemas.microsoft.com/office/powerpoint/2010/main" val="1156466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459218816"/>
              </p:ext>
            </p:extLst>
          </p:nvPr>
        </p:nvGraphicFramePr>
        <p:xfrm>
          <a:off x="-1" y="1123406"/>
          <a:ext cx="9144001" cy="465965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flipV="1">
            <a:off x="487573" y="3290395"/>
            <a:ext cx="6853027" cy="4348"/>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360636" y="2745178"/>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4" name="TextBox 13"/>
          <p:cNvSpPr txBox="1"/>
          <p:nvPr/>
        </p:nvSpPr>
        <p:spPr>
          <a:xfrm>
            <a:off x="360636" y="3279555"/>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20" name="TextBox 19"/>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2014-16.</a:t>
            </a:r>
            <a:endParaRPr lang="en-CA" sz="1200" dirty="0">
              <a:solidFill>
                <a:srgbClr val="505150"/>
              </a:solidFill>
              <a:latin typeface="+mn-lt"/>
            </a:endParaRPr>
          </a:p>
        </p:txBody>
      </p:sp>
      <p:sp>
        <p:nvSpPr>
          <p:cNvPr id="16" name="TextBox 15"/>
          <p:cNvSpPr txBox="1"/>
          <p:nvPr/>
        </p:nvSpPr>
        <p:spPr>
          <a:xfrm>
            <a:off x="447194" y="658576"/>
            <a:ext cx="8505852" cy="584775"/>
          </a:xfrm>
          <a:prstGeom prst="rect">
            <a:avLst/>
          </a:prstGeom>
          <a:noFill/>
        </p:spPr>
        <p:txBody>
          <a:bodyPr wrap="square" rtlCol="0">
            <a:spAutoFit/>
          </a:bodyPr>
          <a:lstStyle/>
          <a:p>
            <a:r>
              <a:rPr lang="en-US" sz="3200" dirty="0" smtClean="0">
                <a:solidFill>
                  <a:srgbClr val="505150"/>
                </a:solidFill>
                <a:latin typeface="Myriad Pro"/>
                <a:cs typeface="Myriad Pro"/>
              </a:rPr>
              <a:t>The ATB Business Beat Index - Construction</a:t>
            </a:r>
            <a:endParaRPr lang="en-US" sz="3200" dirty="0">
              <a:solidFill>
                <a:srgbClr val="505150"/>
              </a:solidFill>
              <a:latin typeface="Myriad Pro"/>
              <a:cs typeface="Myriad Pro"/>
            </a:endParaRPr>
          </a:p>
        </p:txBody>
      </p:sp>
      <p:sp>
        <p:nvSpPr>
          <p:cNvPr id="13" name="Footer Placeholder 2"/>
          <p:cNvSpPr txBox="1">
            <a:spLocks/>
          </p:cNvSpPr>
          <p:nvPr/>
        </p:nvSpPr>
        <p:spPr>
          <a:xfrm>
            <a:off x="8164" y="5783059"/>
            <a:ext cx="9135836" cy="638141"/>
          </a:xfrm>
          <a:prstGeom prst="rect">
            <a:avLst/>
          </a:prstGeom>
        </p:spPr>
        <p:txBody>
          <a:bodyPr anchor="t"/>
          <a:lstStyle/>
          <a:p>
            <a:pPr lvl="0">
              <a:spcBef>
                <a:spcPct val="20000"/>
              </a:spcBef>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Data</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time periods: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2014= Mar 2014., </a:t>
            </a:r>
            <a:r>
              <a:rPr lang="en-US" sz="1000" dirty="0">
                <a:solidFill>
                  <a:schemeClr val="tx1">
                    <a:lumMod val="50000"/>
                    <a:lumOff val="50000"/>
                  </a:schemeClr>
                </a:solidFill>
                <a:latin typeface="Myriad Pro" pitchFamily="34" charset="0"/>
              </a:rPr>
              <a:t> </a:t>
            </a:r>
            <a:r>
              <a:rPr lang="en-US" sz="1000" dirty="0" smtClean="0">
                <a:solidFill>
                  <a:schemeClr val="tx1">
                    <a:lumMod val="50000"/>
                    <a:lumOff val="50000"/>
                  </a:schemeClr>
                </a:solidFill>
                <a:latin typeface="Myriad Pro" pitchFamily="34" charset="0"/>
              </a:rPr>
              <a:t>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Q2 2014 = June 2014, Q3 2014</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 Aug, 2014; Q4 2014 = Dec 2014; Q1 2015 =March 2015; Q2 2015 = June 2015; Q3 2015 = August 2015, Q4 2015 = November, 2015; Q1 2016 = March </a:t>
            </a:r>
            <a:r>
              <a:rPr lang="en-US" sz="1000" dirty="0">
                <a:solidFill>
                  <a:schemeClr val="tx1">
                    <a:lumMod val="50000"/>
                    <a:lumOff val="50000"/>
                  </a:schemeClr>
                </a:solidFill>
                <a:latin typeface="Myriad Pro" pitchFamily="34" charset="0"/>
              </a:rPr>
              <a:t>2016; Q2 2016 = June </a:t>
            </a:r>
            <a:r>
              <a:rPr lang="en-US" sz="1000" dirty="0" smtClean="0">
                <a:solidFill>
                  <a:schemeClr val="tx1">
                    <a:lumMod val="50000"/>
                    <a:lumOff val="50000"/>
                  </a:schemeClr>
                </a:solidFill>
                <a:latin typeface="Myriad Pro" pitchFamily="34" charset="0"/>
              </a:rPr>
              <a:t>2016, </a:t>
            </a:r>
            <a:r>
              <a:rPr lang="en-US" sz="1000" dirty="0">
                <a:solidFill>
                  <a:schemeClr val="tx1">
                    <a:lumMod val="50000"/>
                    <a:lumOff val="50000"/>
                  </a:schemeClr>
                </a:solidFill>
                <a:latin typeface="Myriad Pro" pitchFamily="34" charset="0"/>
              </a:rPr>
              <a:t>Q3 2016 = September</a:t>
            </a:r>
            <a:endPar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endParaRPr>
          </a:p>
        </p:txBody>
      </p:sp>
    </p:spTree>
    <p:extLst>
      <p:ext uri="{BB962C8B-B14F-4D97-AF65-F5344CB8AC3E}">
        <p14:creationId xmlns:p14="http://schemas.microsoft.com/office/powerpoint/2010/main" val="45159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289" y="3467309"/>
            <a:ext cx="8504164" cy="584775"/>
          </a:xfrm>
          <a:prstGeom prst="rect">
            <a:avLst/>
          </a:prstGeom>
          <a:noFill/>
        </p:spPr>
        <p:txBody>
          <a:bodyPr wrap="square" rtlCol="0">
            <a:spAutoFit/>
          </a:bodyPr>
          <a:lstStyle/>
          <a:p>
            <a:r>
              <a:rPr lang="en-US" sz="3200" dirty="0" smtClean="0">
                <a:solidFill>
                  <a:schemeClr val="bg1"/>
                </a:solidFill>
                <a:latin typeface="Myriad Pro"/>
                <a:cs typeface="Myriad Pro"/>
              </a:rPr>
              <a:t>Retirement &amp; Succession Planning</a:t>
            </a:r>
          </a:p>
        </p:txBody>
      </p:sp>
    </p:spTree>
    <p:extLst>
      <p:ext uri="{BB962C8B-B14F-4D97-AF65-F5344CB8AC3E}">
        <p14:creationId xmlns:p14="http://schemas.microsoft.com/office/powerpoint/2010/main" val="907315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1768048813"/>
              </p:ext>
            </p:extLst>
          </p:nvPr>
        </p:nvGraphicFramePr>
        <p:xfrm>
          <a:off x="-1" y="990600"/>
          <a:ext cx="9143999" cy="3362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509793964"/>
              </p:ext>
            </p:extLst>
          </p:nvPr>
        </p:nvGraphicFramePr>
        <p:xfrm>
          <a:off x="619125" y="4086225"/>
          <a:ext cx="7891871" cy="3427507"/>
        </p:xfrm>
        <a:graphic>
          <a:graphicData uri="http://schemas.openxmlformats.org/drawingml/2006/chart">
            <c:chart xmlns:c="http://schemas.openxmlformats.org/drawingml/2006/chart" xmlns:r="http://schemas.openxmlformats.org/officeDocument/2006/relationships" r:id="rId4"/>
          </a:graphicData>
        </a:graphic>
      </p:graphicFrame>
      <p:sp>
        <p:nvSpPr>
          <p:cNvPr id="11" name="Rounded Rectangular Callout 10"/>
          <p:cNvSpPr/>
          <p:nvPr/>
        </p:nvSpPr>
        <p:spPr>
          <a:xfrm>
            <a:off x="217713" y="601127"/>
            <a:ext cx="873034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“Do you have a personal financial plan for your retirement?”</a:t>
            </a:r>
            <a:endParaRPr lang="en-CA" sz="1600" b="1" dirty="0">
              <a:solidFill>
                <a:schemeClr val="accent6">
                  <a:lumMod val="75000"/>
                </a:schemeClr>
              </a:solidFill>
              <a:latin typeface="Arial Narrow" pitchFamily="34" charset="0"/>
            </a:endParaRPr>
          </a:p>
        </p:txBody>
      </p:sp>
      <p:sp>
        <p:nvSpPr>
          <p:cNvPr id="6" name="TextBox 5"/>
          <p:cNvSpPr txBox="1"/>
          <p:nvPr/>
        </p:nvSpPr>
        <p:spPr>
          <a:xfrm>
            <a:off x="0"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2016, n=196 who identify as Owner/Operator</a:t>
            </a:r>
            <a:r>
              <a:rPr lang="en-CA" sz="1200" dirty="0" smtClean="0">
                <a:solidFill>
                  <a:srgbClr val="505150"/>
                </a:solidFill>
              </a:rPr>
              <a:t>.</a:t>
            </a:r>
            <a:r>
              <a:rPr lang="en-CA" sz="1200" b="1" dirty="0" smtClean="0">
                <a:solidFill>
                  <a:srgbClr val="FF0000"/>
                </a:solidFill>
              </a:rPr>
              <a:t>  </a:t>
            </a:r>
            <a:endParaRPr lang="en-CA" sz="1200" dirty="0">
              <a:solidFill>
                <a:srgbClr val="505150"/>
              </a:solidFill>
              <a:latin typeface="+mn-lt"/>
            </a:endParaRPr>
          </a:p>
        </p:txBody>
      </p:sp>
      <p:sp>
        <p:nvSpPr>
          <p:cNvPr id="15" name="Rounded Rectangular Callout 14"/>
          <p:cNvSpPr/>
          <p:nvPr/>
        </p:nvSpPr>
        <p:spPr>
          <a:xfrm>
            <a:off x="305261" y="3570486"/>
            <a:ext cx="873034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“Are you planning on selling all or part of your business to help finance your retirement?”</a:t>
            </a:r>
            <a:endParaRPr lang="en-CA" sz="1600" b="1" dirty="0">
              <a:solidFill>
                <a:schemeClr val="accent6">
                  <a:lumMod val="75000"/>
                </a:schemeClr>
              </a:solidFill>
              <a:latin typeface="Arial Narrow" pitchFamily="34" charset="0"/>
            </a:endParaRPr>
          </a:p>
        </p:txBody>
      </p:sp>
      <p:sp>
        <p:nvSpPr>
          <p:cNvPr id="2" name="Right Brace 1"/>
          <p:cNvSpPr/>
          <p:nvPr/>
        </p:nvSpPr>
        <p:spPr>
          <a:xfrm>
            <a:off x="7915275" y="1685364"/>
            <a:ext cx="342900" cy="564777"/>
          </a:xfrm>
          <a:prstGeom prst="rightBrace">
            <a:avLst/>
          </a:prstGeom>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CA"/>
          </a:p>
        </p:txBody>
      </p:sp>
      <p:sp>
        <p:nvSpPr>
          <p:cNvPr id="10" name="Rectangle 9"/>
          <p:cNvSpPr/>
          <p:nvPr/>
        </p:nvSpPr>
        <p:spPr>
          <a:xfrm>
            <a:off x="8348687" y="4486994"/>
            <a:ext cx="727644" cy="528949"/>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CA" sz="1400" dirty="0" smtClean="0"/>
              <a:t>47% selling</a:t>
            </a:r>
            <a:endParaRPr lang="en-CA" sz="1400" dirty="0"/>
          </a:p>
        </p:txBody>
      </p:sp>
      <p:sp>
        <p:nvSpPr>
          <p:cNvPr id="12" name="Right Brace 11"/>
          <p:cNvSpPr/>
          <p:nvPr/>
        </p:nvSpPr>
        <p:spPr>
          <a:xfrm>
            <a:off x="8005482" y="4452048"/>
            <a:ext cx="254374" cy="613011"/>
          </a:xfrm>
          <a:prstGeom prst="rightBrace">
            <a:avLst/>
          </a:prstGeom>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583380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217713" y="601127"/>
            <a:ext cx="873034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“In your opinion, how important is it for a business to have a formal succession plan?”</a:t>
            </a:r>
            <a:endParaRPr lang="en-CA" sz="1600" b="1" dirty="0">
              <a:solidFill>
                <a:schemeClr val="accent6">
                  <a:lumMod val="75000"/>
                </a:schemeClr>
              </a:solidFill>
              <a:latin typeface="Arial Narrow" pitchFamily="34" charset="0"/>
            </a:endParaRPr>
          </a:p>
        </p:txBody>
      </p:sp>
      <p:sp>
        <p:nvSpPr>
          <p:cNvPr id="6" name="TextBox 5"/>
          <p:cNvSpPr txBox="1"/>
          <p:nvPr/>
        </p:nvSpPr>
        <p:spPr>
          <a:xfrm>
            <a:off x="0"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2016, n=300</a:t>
            </a:r>
            <a:r>
              <a:rPr lang="en-CA" sz="1200" dirty="0" smtClean="0">
                <a:solidFill>
                  <a:srgbClr val="505150"/>
                </a:solidFill>
              </a:rPr>
              <a:t>.</a:t>
            </a:r>
            <a:r>
              <a:rPr lang="en-CA" sz="1200" b="1" dirty="0" smtClean="0">
                <a:solidFill>
                  <a:srgbClr val="FF0000"/>
                </a:solidFill>
              </a:rPr>
              <a:t>  </a:t>
            </a:r>
            <a:endParaRPr lang="en-CA" sz="1200" dirty="0">
              <a:solidFill>
                <a:srgbClr val="505150"/>
              </a:solidFill>
              <a:latin typeface="+mn-lt"/>
            </a:endParaRPr>
          </a:p>
        </p:txBody>
      </p:sp>
      <p:sp>
        <p:nvSpPr>
          <p:cNvPr id="15" name="Rounded Rectangular Callout 14"/>
          <p:cNvSpPr/>
          <p:nvPr/>
        </p:nvSpPr>
        <p:spPr>
          <a:xfrm>
            <a:off x="230398" y="3089082"/>
            <a:ext cx="873034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“Does your business have a formal succession plan?”</a:t>
            </a:r>
            <a:endParaRPr lang="en-CA" sz="1600" b="1" dirty="0">
              <a:solidFill>
                <a:schemeClr val="accent6">
                  <a:lumMod val="75000"/>
                </a:schemeClr>
              </a:solidFill>
              <a:latin typeface="Arial Narrow" pitchFamily="34" charset="0"/>
            </a:endParaRPr>
          </a:p>
        </p:txBody>
      </p:sp>
      <p:graphicFrame>
        <p:nvGraphicFramePr>
          <p:cNvPr id="10" name="Chart 9"/>
          <p:cNvGraphicFramePr/>
          <p:nvPr>
            <p:extLst>
              <p:ext uri="{D42A27DB-BD31-4B8C-83A1-F6EECF244321}">
                <p14:modId xmlns:p14="http://schemas.microsoft.com/office/powerpoint/2010/main" val="3132754865"/>
              </p:ext>
            </p:extLst>
          </p:nvPr>
        </p:nvGraphicFramePr>
        <p:xfrm>
          <a:off x="0" y="3606319"/>
          <a:ext cx="9144000" cy="253659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7876288" y="4181121"/>
            <a:ext cx="1126396" cy="827771"/>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CA" sz="1400" dirty="0" smtClean="0"/>
              <a:t>58% have a succession plan</a:t>
            </a:r>
            <a:endParaRPr lang="en-CA" sz="1400" dirty="0"/>
          </a:p>
        </p:txBody>
      </p:sp>
      <p:graphicFrame>
        <p:nvGraphicFramePr>
          <p:cNvPr id="8" name="Chart 7"/>
          <p:cNvGraphicFramePr/>
          <p:nvPr>
            <p:extLst>
              <p:ext uri="{D42A27DB-BD31-4B8C-83A1-F6EECF244321}">
                <p14:modId xmlns:p14="http://schemas.microsoft.com/office/powerpoint/2010/main" val="557917419"/>
              </p:ext>
            </p:extLst>
          </p:nvPr>
        </p:nvGraphicFramePr>
        <p:xfrm>
          <a:off x="0" y="1286845"/>
          <a:ext cx="9144000" cy="1798656"/>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2744277" y="2451619"/>
            <a:ext cx="2989371" cy="46540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CA" sz="1200" dirty="0" smtClean="0"/>
              <a:t>91% believe a succession plan is important</a:t>
            </a:r>
            <a:endParaRPr lang="en-CA" sz="1200" dirty="0"/>
          </a:p>
        </p:txBody>
      </p:sp>
      <p:sp>
        <p:nvSpPr>
          <p:cNvPr id="9" name="Right Brace 8"/>
          <p:cNvSpPr/>
          <p:nvPr/>
        </p:nvSpPr>
        <p:spPr>
          <a:xfrm rot="5400000">
            <a:off x="4067513" y="-1777873"/>
            <a:ext cx="342900" cy="8017131"/>
          </a:xfrm>
          <a:prstGeom prst="rightBrace">
            <a:avLst/>
          </a:prstGeom>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CA"/>
          </a:p>
        </p:txBody>
      </p:sp>
      <p:sp>
        <p:nvSpPr>
          <p:cNvPr id="13" name="Right Brace 12"/>
          <p:cNvSpPr/>
          <p:nvPr/>
        </p:nvSpPr>
        <p:spPr>
          <a:xfrm>
            <a:off x="7480599" y="4288502"/>
            <a:ext cx="254374" cy="613011"/>
          </a:xfrm>
          <a:prstGeom prst="rightBrace">
            <a:avLst/>
          </a:prstGeom>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863692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a:solidFill>
                  <a:srgbClr val="505150"/>
                </a:solidFill>
                <a:latin typeface="+mn-lt"/>
              </a:rPr>
              <a:t>Source:  ATB Financial, Survey on Alberta SMEs, </a:t>
            </a:r>
            <a:r>
              <a:rPr lang="en-CA" sz="1200" dirty="0" smtClean="0">
                <a:solidFill>
                  <a:srgbClr val="505150"/>
                </a:solidFill>
                <a:latin typeface="+mn-lt"/>
              </a:rPr>
              <a:t>October 2016, n=300.  </a:t>
            </a:r>
            <a:endParaRPr lang="en-CA" sz="1200" dirty="0">
              <a:solidFill>
                <a:srgbClr val="505150"/>
              </a:solidFill>
              <a:latin typeface="+mn-lt"/>
            </a:endParaRPr>
          </a:p>
        </p:txBody>
      </p:sp>
      <p:graphicFrame>
        <p:nvGraphicFramePr>
          <p:cNvPr id="8" name="Chart 7"/>
          <p:cNvGraphicFramePr/>
          <p:nvPr>
            <p:extLst>
              <p:ext uri="{D42A27DB-BD31-4B8C-83A1-F6EECF244321}">
                <p14:modId xmlns:p14="http://schemas.microsoft.com/office/powerpoint/2010/main" val="2819390962"/>
              </p:ext>
            </p:extLst>
          </p:nvPr>
        </p:nvGraphicFramePr>
        <p:xfrm>
          <a:off x="193901" y="1322961"/>
          <a:ext cx="9022165" cy="5000499"/>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ular Callout 8"/>
          <p:cNvSpPr/>
          <p:nvPr/>
        </p:nvSpPr>
        <p:spPr>
          <a:xfrm>
            <a:off x="193901" y="620373"/>
            <a:ext cx="8822280"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“When do you expect the current owner (or owners) to exit the business / When do you intend to retire or sell the business?”</a:t>
            </a:r>
            <a:endParaRPr lang="en-CA" sz="1600" b="1" dirty="0">
              <a:solidFill>
                <a:schemeClr val="accent6">
                  <a:lumMod val="75000"/>
                </a:schemeClr>
              </a:solidFill>
              <a:latin typeface="Arial Narrow" pitchFamily="34" charset="0"/>
            </a:endParaRPr>
          </a:p>
        </p:txBody>
      </p:sp>
    </p:spTree>
    <p:extLst>
      <p:ext uri="{BB962C8B-B14F-4D97-AF65-F5344CB8AC3E}">
        <p14:creationId xmlns:p14="http://schemas.microsoft.com/office/powerpoint/2010/main" val="4249592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a:solidFill>
                  <a:srgbClr val="505150"/>
                </a:solidFill>
                <a:latin typeface="+mn-lt"/>
              </a:rPr>
              <a:t>Source:  ATB Financial, Survey on Alberta SMEs, </a:t>
            </a:r>
            <a:r>
              <a:rPr lang="en-CA" sz="1200" dirty="0" smtClean="0">
                <a:solidFill>
                  <a:srgbClr val="505150"/>
                </a:solidFill>
                <a:latin typeface="+mn-lt"/>
              </a:rPr>
              <a:t>October 2016, n=300.  </a:t>
            </a:r>
            <a:endParaRPr lang="en-CA" sz="1200" dirty="0">
              <a:solidFill>
                <a:srgbClr val="505150"/>
              </a:solidFill>
              <a:latin typeface="+mn-lt"/>
            </a:endParaRPr>
          </a:p>
        </p:txBody>
      </p:sp>
      <p:sp>
        <p:nvSpPr>
          <p:cNvPr id="9" name="Rounded Rectangular Callout 8"/>
          <p:cNvSpPr/>
          <p:nvPr/>
        </p:nvSpPr>
        <p:spPr>
          <a:xfrm>
            <a:off x="0" y="620986"/>
            <a:ext cx="9144000"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“Has a successor been identified to take over ownership of the business?”</a:t>
            </a:r>
            <a:endParaRPr lang="en-CA" sz="1600" b="1" dirty="0">
              <a:solidFill>
                <a:schemeClr val="accent6">
                  <a:lumMod val="75000"/>
                </a:schemeClr>
              </a:solidFill>
              <a:latin typeface="Arial Narrow" pitchFamily="34" charset="0"/>
            </a:endParaRPr>
          </a:p>
        </p:txBody>
      </p:sp>
      <p:graphicFrame>
        <p:nvGraphicFramePr>
          <p:cNvPr id="12" name="Chart 11"/>
          <p:cNvGraphicFramePr/>
          <p:nvPr>
            <p:extLst>
              <p:ext uri="{D42A27DB-BD31-4B8C-83A1-F6EECF244321}">
                <p14:modId xmlns:p14="http://schemas.microsoft.com/office/powerpoint/2010/main" val="3511956576"/>
              </p:ext>
            </p:extLst>
          </p:nvPr>
        </p:nvGraphicFramePr>
        <p:xfrm>
          <a:off x="1" y="1526811"/>
          <a:ext cx="9143999" cy="4279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080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1" y="620373"/>
            <a:ext cx="9032256"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“Which of the following actions are in your business’ succession plan? Does the plan include…”</a:t>
            </a:r>
            <a:endParaRPr lang="en-CA" sz="1600" b="1" dirty="0">
              <a:solidFill>
                <a:schemeClr val="accent6">
                  <a:lumMod val="75000"/>
                </a:schemeClr>
              </a:solidFill>
              <a:latin typeface="Arial Narrow" pitchFamily="34" charset="0"/>
            </a:endParaRPr>
          </a:p>
        </p:txBody>
      </p:sp>
      <p:sp>
        <p:nvSpPr>
          <p:cNvPr id="7" name="TextBox 6"/>
          <p:cNvSpPr txBox="1"/>
          <p:nvPr/>
        </p:nvSpPr>
        <p:spPr>
          <a:xfrm>
            <a:off x="0"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a:solidFill>
                  <a:srgbClr val="505150"/>
                </a:solidFill>
                <a:latin typeface="+mn-lt"/>
              </a:rPr>
              <a:t>Source:  ATB Financial, Survey on Alberta SMEs, </a:t>
            </a:r>
            <a:r>
              <a:rPr lang="en-CA" sz="1200" dirty="0" smtClean="0">
                <a:solidFill>
                  <a:srgbClr val="505150"/>
                </a:solidFill>
                <a:latin typeface="+mn-lt"/>
              </a:rPr>
              <a:t>October 2016, n=174 with a succession plan.  </a:t>
            </a:r>
            <a:endParaRPr lang="en-CA" sz="1200" dirty="0">
              <a:solidFill>
                <a:srgbClr val="505150"/>
              </a:solidFill>
              <a:latin typeface="+mn-lt"/>
            </a:endParaRPr>
          </a:p>
        </p:txBody>
      </p:sp>
      <p:graphicFrame>
        <p:nvGraphicFramePr>
          <p:cNvPr id="15" name="Chart 14"/>
          <p:cNvGraphicFramePr/>
          <p:nvPr>
            <p:extLst>
              <p:ext uri="{D42A27DB-BD31-4B8C-83A1-F6EECF244321}">
                <p14:modId xmlns:p14="http://schemas.microsoft.com/office/powerpoint/2010/main" val="2049244285"/>
              </p:ext>
            </p:extLst>
          </p:nvPr>
        </p:nvGraphicFramePr>
        <p:xfrm>
          <a:off x="0" y="1197134"/>
          <a:ext cx="9144000" cy="5145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8708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217713" y="489821"/>
            <a:ext cx="873034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“What are the main reasons that your business doesn’t have a succession plan?”</a:t>
            </a:r>
            <a:endParaRPr lang="en-CA" sz="1600" b="1" dirty="0">
              <a:solidFill>
                <a:schemeClr val="accent6">
                  <a:lumMod val="75000"/>
                </a:schemeClr>
              </a:solidFill>
              <a:latin typeface="Arial Narrow" pitchFamily="34" charset="0"/>
            </a:endParaRPr>
          </a:p>
        </p:txBody>
      </p:sp>
      <p:graphicFrame>
        <p:nvGraphicFramePr>
          <p:cNvPr id="5" name="Chart 4"/>
          <p:cNvGraphicFramePr/>
          <p:nvPr>
            <p:extLst>
              <p:ext uri="{D42A27DB-BD31-4B8C-83A1-F6EECF244321}">
                <p14:modId xmlns:p14="http://schemas.microsoft.com/office/powerpoint/2010/main" val="300426895"/>
              </p:ext>
            </p:extLst>
          </p:nvPr>
        </p:nvGraphicFramePr>
        <p:xfrm>
          <a:off x="0" y="676275"/>
          <a:ext cx="9144000" cy="59531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2016, n=121 without a succession plan</a:t>
            </a:r>
            <a:r>
              <a:rPr lang="en-CA" sz="1200" dirty="0" smtClean="0">
                <a:solidFill>
                  <a:srgbClr val="505150"/>
                </a:solidFill>
              </a:rPr>
              <a:t>.</a:t>
            </a:r>
            <a:r>
              <a:rPr lang="en-CA" sz="1200" b="1" dirty="0" smtClean="0">
                <a:solidFill>
                  <a:srgbClr val="FF0000"/>
                </a:solidFill>
              </a:rPr>
              <a:t>  </a:t>
            </a:r>
            <a:endParaRPr lang="en-CA" sz="1200" dirty="0">
              <a:solidFill>
                <a:srgbClr val="505150"/>
              </a:solidFill>
              <a:latin typeface="+mn-lt"/>
            </a:endParaRPr>
          </a:p>
        </p:txBody>
      </p:sp>
    </p:spTree>
    <p:extLst>
      <p:ext uri="{BB962C8B-B14F-4D97-AF65-F5344CB8AC3E}">
        <p14:creationId xmlns:p14="http://schemas.microsoft.com/office/powerpoint/2010/main" val="3500860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505535" y="3479156"/>
            <a:ext cx="7772400" cy="684199"/>
          </a:xfrm>
        </p:spPr>
        <p:txBody>
          <a:bodyPr/>
          <a:lstStyle/>
          <a:p>
            <a:r>
              <a:rPr lang="en-CA" sz="3200" dirty="0" smtClean="0"/>
              <a:t>Background and Methodology</a:t>
            </a:r>
            <a:endParaRPr lang="en-US" sz="3200" dirty="0"/>
          </a:p>
        </p:txBody>
      </p:sp>
    </p:spTree>
    <p:extLst>
      <p:ext uri="{BB962C8B-B14F-4D97-AF65-F5344CB8AC3E}">
        <p14:creationId xmlns:p14="http://schemas.microsoft.com/office/powerpoint/2010/main" val="2724417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3885373066"/>
              </p:ext>
            </p:extLst>
          </p:nvPr>
        </p:nvGraphicFramePr>
        <p:xfrm>
          <a:off x="4670612" y="1901360"/>
          <a:ext cx="4473387" cy="4087063"/>
        </p:xfrm>
        <a:graphic>
          <a:graphicData uri="http://schemas.openxmlformats.org/drawingml/2006/chart">
            <c:chart xmlns:c="http://schemas.openxmlformats.org/drawingml/2006/chart" xmlns:r="http://schemas.openxmlformats.org/officeDocument/2006/relationships" r:id="rId3"/>
          </a:graphicData>
        </a:graphic>
      </p:graphicFrame>
      <p:sp>
        <p:nvSpPr>
          <p:cNvPr id="11" name="Rounded Rectangular Callout 10"/>
          <p:cNvSpPr/>
          <p:nvPr/>
        </p:nvSpPr>
        <p:spPr>
          <a:xfrm>
            <a:off x="1" y="846049"/>
            <a:ext cx="4670612"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“Has your business undergone a formal valuation to determine the price that could be expected if the business were sold?”</a:t>
            </a:r>
            <a:endParaRPr lang="en-CA" sz="1600" b="1" dirty="0">
              <a:solidFill>
                <a:schemeClr val="accent6">
                  <a:lumMod val="75000"/>
                </a:schemeClr>
              </a:solidFill>
              <a:latin typeface="Arial Narrow" pitchFamily="34" charset="0"/>
            </a:endParaRPr>
          </a:p>
        </p:txBody>
      </p:sp>
      <p:sp>
        <p:nvSpPr>
          <p:cNvPr id="6" name="TextBox 5"/>
          <p:cNvSpPr txBox="1"/>
          <p:nvPr/>
        </p:nvSpPr>
        <p:spPr>
          <a:xfrm>
            <a:off x="0"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2016, n=300 (undergone valuation); n=98 (see professional help)</a:t>
            </a:r>
            <a:r>
              <a:rPr lang="en-CA" sz="1200" dirty="0" smtClean="0">
                <a:solidFill>
                  <a:srgbClr val="505150"/>
                </a:solidFill>
              </a:rPr>
              <a:t>.</a:t>
            </a:r>
            <a:r>
              <a:rPr lang="en-CA" sz="1200" b="1" dirty="0" smtClean="0">
                <a:solidFill>
                  <a:srgbClr val="FF0000"/>
                </a:solidFill>
              </a:rPr>
              <a:t>  </a:t>
            </a:r>
            <a:endParaRPr lang="en-CA" sz="1200" dirty="0">
              <a:solidFill>
                <a:srgbClr val="505150"/>
              </a:solidFill>
              <a:latin typeface="+mn-lt"/>
            </a:endParaRPr>
          </a:p>
        </p:txBody>
      </p:sp>
      <p:graphicFrame>
        <p:nvGraphicFramePr>
          <p:cNvPr id="14" name="Chart 13"/>
          <p:cNvGraphicFramePr/>
          <p:nvPr>
            <p:extLst>
              <p:ext uri="{D42A27DB-BD31-4B8C-83A1-F6EECF244321}">
                <p14:modId xmlns:p14="http://schemas.microsoft.com/office/powerpoint/2010/main" val="1004581025"/>
              </p:ext>
            </p:extLst>
          </p:nvPr>
        </p:nvGraphicFramePr>
        <p:xfrm>
          <a:off x="1" y="1901361"/>
          <a:ext cx="4847987" cy="4216899"/>
        </p:xfrm>
        <a:graphic>
          <a:graphicData uri="http://schemas.openxmlformats.org/drawingml/2006/chart">
            <c:chart xmlns:c="http://schemas.openxmlformats.org/drawingml/2006/chart" xmlns:r="http://schemas.openxmlformats.org/officeDocument/2006/relationships" r:id="rId4"/>
          </a:graphicData>
        </a:graphic>
      </p:graphicFrame>
      <p:sp>
        <p:nvSpPr>
          <p:cNvPr id="15" name="Rounded Rectangular Callout 14"/>
          <p:cNvSpPr/>
          <p:nvPr/>
        </p:nvSpPr>
        <p:spPr>
          <a:xfrm>
            <a:off x="4670613" y="846049"/>
            <a:ext cx="4473387"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“Did you seek professional help with this process?”</a:t>
            </a:r>
            <a:endParaRPr lang="en-CA" sz="1600" b="1" dirty="0">
              <a:solidFill>
                <a:schemeClr val="accent6">
                  <a:lumMod val="75000"/>
                </a:schemeClr>
              </a:solidFill>
              <a:latin typeface="Arial Narrow" pitchFamily="34" charset="0"/>
            </a:endParaRPr>
          </a:p>
        </p:txBody>
      </p:sp>
      <p:sp>
        <p:nvSpPr>
          <p:cNvPr id="2" name="Oval 1"/>
          <p:cNvSpPr/>
          <p:nvPr/>
        </p:nvSpPr>
        <p:spPr>
          <a:xfrm>
            <a:off x="2725271" y="3227294"/>
            <a:ext cx="637054" cy="591671"/>
          </a:xfrm>
          <a:prstGeom prst="ellipse">
            <a:avLst/>
          </a:prstGeom>
          <a:noFill/>
          <a:ln w="3810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4" name="Straight Connector 3"/>
          <p:cNvCxnSpPr>
            <a:stCxn id="2" idx="6"/>
          </p:cNvCxnSpPr>
          <p:nvPr/>
        </p:nvCxnSpPr>
        <p:spPr>
          <a:xfrm>
            <a:off x="3362325" y="3523130"/>
            <a:ext cx="1485662" cy="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847987" y="1739153"/>
            <a:ext cx="4179471" cy="4249270"/>
          </a:xfrm>
          <a:prstGeom prst="rect">
            <a:avLst/>
          </a:prstGeom>
          <a:noFill/>
          <a:ln w="3810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05967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217713" y="615945"/>
            <a:ext cx="873034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“Who did you seek professional help with?”</a:t>
            </a:r>
            <a:endParaRPr lang="en-CA" sz="1600" b="1" dirty="0">
              <a:solidFill>
                <a:schemeClr val="accent6">
                  <a:lumMod val="75000"/>
                </a:schemeClr>
              </a:solidFill>
              <a:latin typeface="Arial Narrow" pitchFamily="34" charset="0"/>
            </a:endParaRPr>
          </a:p>
        </p:txBody>
      </p:sp>
      <p:graphicFrame>
        <p:nvGraphicFramePr>
          <p:cNvPr id="5" name="Chart 4"/>
          <p:cNvGraphicFramePr/>
          <p:nvPr>
            <p:extLst>
              <p:ext uri="{D42A27DB-BD31-4B8C-83A1-F6EECF244321}">
                <p14:modId xmlns:p14="http://schemas.microsoft.com/office/powerpoint/2010/main" val="698182390"/>
              </p:ext>
            </p:extLst>
          </p:nvPr>
        </p:nvGraphicFramePr>
        <p:xfrm>
          <a:off x="-1" y="777767"/>
          <a:ext cx="8429297" cy="52972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423495"/>
            <a:ext cx="8948056" cy="461665"/>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2016, n = 86 who sought professional help with their valuation</a:t>
            </a:r>
            <a:r>
              <a:rPr lang="en-CA" sz="1200" dirty="0" smtClean="0">
                <a:solidFill>
                  <a:srgbClr val="505150"/>
                </a:solidFill>
              </a:rPr>
              <a:t>. </a:t>
            </a:r>
            <a:r>
              <a:rPr lang="en-CA" sz="1200" dirty="0">
                <a:solidFill>
                  <a:srgbClr val="505150"/>
                </a:solidFill>
                <a:latin typeface="+mn-lt"/>
              </a:rPr>
              <a:t>Responses of </a:t>
            </a:r>
            <a:r>
              <a:rPr lang="en-CA" sz="1200" dirty="0" smtClean="0">
                <a:solidFill>
                  <a:srgbClr val="505150"/>
                </a:solidFill>
                <a:latin typeface="+mn-lt"/>
              </a:rPr>
              <a:t>6% </a:t>
            </a:r>
            <a:r>
              <a:rPr lang="en-CA" sz="1200" dirty="0">
                <a:solidFill>
                  <a:srgbClr val="505150"/>
                </a:solidFill>
                <a:latin typeface="+mn-lt"/>
              </a:rPr>
              <a:t>or more shown  </a:t>
            </a:r>
          </a:p>
        </p:txBody>
      </p:sp>
    </p:spTree>
    <p:extLst>
      <p:ext uri="{BB962C8B-B14F-4D97-AF65-F5344CB8AC3E}">
        <p14:creationId xmlns:p14="http://schemas.microsoft.com/office/powerpoint/2010/main" val="758587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217713" y="489821"/>
            <a:ext cx="873034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“What is the main reason your business has not undergone a formal valuation?”</a:t>
            </a:r>
            <a:endParaRPr lang="en-CA" sz="1600" b="1" dirty="0">
              <a:solidFill>
                <a:schemeClr val="accent6">
                  <a:lumMod val="75000"/>
                </a:schemeClr>
              </a:solidFill>
              <a:latin typeface="Arial Narrow" pitchFamily="34" charset="0"/>
            </a:endParaRPr>
          </a:p>
        </p:txBody>
      </p:sp>
      <p:graphicFrame>
        <p:nvGraphicFramePr>
          <p:cNvPr id="5" name="Chart 4"/>
          <p:cNvGraphicFramePr/>
          <p:nvPr>
            <p:extLst>
              <p:ext uri="{D42A27DB-BD31-4B8C-83A1-F6EECF244321}">
                <p14:modId xmlns:p14="http://schemas.microsoft.com/office/powerpoint/2010/main" val="2597209786"/>
              </p:ext>
            </p:extLst>
          </p:nvPr>
        </p:nvGraphicFramePr>
        <p:xfrm>
          <a:off x="0" y="725215"/>
          <a:ext cx="9144000" cy="594885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Sept 2016, n = 188 whose business has not undergone a formal valuation</a:t>
            </a:r>
            <a:r>
              <a:rPr lang="en-CA" sz="1200" dirty="0" smtClean="0">
                <a:solidFill>
                  <a:srgbClr val="505150"/>
                </a:solidFill>
              </a:rPr>
              <a:t>.</a:t>
            </a:r>
            <a:r>
              <a:rPr lang="en-CA" sz="1200" b="1" dirty="0" smtClean="0">
                <a:solidFill>
                  <a:srgbClr val="FF0000"/>
                </a:solidFill>
              </a:rPr>
              <a:t>  </a:t>
            </a:r>
            <a:endParaRPr lang="en-CA" sz="1200" dirty="0">
              <a:solidFill>
                <a:srgbClr val="505150"/>
              </a:solidFill>
              <a:latin typeface="+mn-lt"/>
            </a:endParaRPr>
          </a:p>
        </p:txBody>
      </p:sp>
    </p:spTree>
    <p:extLst>
      <p:ext uri="{BB962C8B-B14F-4D97-AF65-F5344CB8AC3E}">
        <p14:creationId xmlns:p14="http://schemas.microsoft.com/office/powerpoint/2010/main" val="351341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289" y="3467309"/>
            <a:ext cx="8504164" cy="584775"/>
          </a:xfrm>
          <a:prstGeom prst="rect">
            <a:avLst/>
          </a:prstGeom>
          <a:noFill/>
        </p:spPr>
        <p:txBody>
          <a:bodyPr wrap="square" rtlCol="0">
            <a:spAutoFit/>
          </a:bodyPr>
          <a:lstStyle/>
          <a:p>
            <a:r>
              <a:rPr lang="en-US" sz="3200" dirty="0" smtClean="0">
                <a:solidFill>
                  <a:schemeClr val="bg1"/>
                </a:solidFill>
                <a:latin typeface="Myriad Pro"/>
                <a:cs typeface="Myriad Pro"/>
              </a:rPr>
              <a:t>Business Continuity Planning</a:t>
            </a:r>
          </a:p>
        </p:txBody>
      </p:sp>
    </p:spTree>
    <p:extLst>
      <p:ext uri="{BB962C8B-B14F-4D97-AF65-F5344CB8AC3E}">
        <p14:creationId xmlns:p14="http://schemas.microsoft.com/office/powerpoint/2010/main" val="1916455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3872641403"/>
              </p:ext>
            </p:extLst>
          </p:nvPr>
        </p:nvGraphicFramePr>
        <p:xfrm>
          <a:off x="0" y="1286845"/>
          <a:ext cx="9032257" cy="1798656"/>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ular Callout 5"/>
          <p:cNvSpPr/>
          <p:nvPr/>
        </p:nvSpPr>
        <p:spPr>
          <a:xfrm>
            <a:off x="255638" y="3315081"/>
            <a:ext cx="863272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“Does your business have a formal business continuity plan?”</a:t>
            </a:r>
            <a:endParaRPr lang="en-CA" sz="1600" b="1" dirty="0">
              <a:solidFill>
                <a:schemeClr val="accent6">
                  <a:lumMod val="75000"/>
                </a:schemeClr>
              </a:solidFill>
              <a:latin typeface="Arial Narrow" pitchFamily="34" charset="0"/>
            </a:endParaRPr>
          </a:p>
        </p:txBody>
      </p:sp>
      <p:sp>
        <p:nvSpPr>
          <p:cNvPr id="7" name="TextBox 6"/>
          <p:cNvSpPr txBox="1"/>
          <p:nvPr/>
        </p:nvSpPr>
        <p:spPr>
          <a:xfrm>
            <a:off x="0"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a:solidFill>
                  <a:srgbClr val="505150"/>
                </a:solidFill>
                <a:latin typeface="+mn-lt"/>
              </a:rPr>
              <a:t>Source:  ATB Financial, Survey on Alberta SMEs, </a:t>
            </a:r>
            <a:r>
              <a:rPr lang="en-CA" sz="1200" dirty="0" smtClean="0">
                <a:solidFill>
                  <a:srgbClr val="505150"/>
                </a:solidFill>
                <a:latin typeface="+mn-lt"/>
              </a:rPr>
              <a:t>October 2016, n=300.  </a:t>
            </a:r>
            <a:endParaRPr lang="en-CA" sz="1200" dirty="0">
              <a:solidFill>
                <a:srgbClr val="505150"/>
              </a:solidFill>
              <a:latin typeface="+mn-lt"/>
            </a:endParaRPr>
          </a:p>
        </p:txBody>
      </p:sp>
      <p:sp>
        <p:nvSpPr>
          <p:cNvPr id="9" name="Rounded Rectangular Callout 8"/>
          <p:cNvSpPr/>
          <p:nvPr/>
        </p:nvSpPr>
        <p:spPr>
          <a:xfrm>
            <a:off x="0" y="620986"/>
            <a:ext cx="9144000"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“In your opinion, how important is it for a business to have a formal business continuity plan?”</a:t>
            </a:r>
            <a:endParaRPr lang="en-CA" sz="1600" b="1" dirty="0">
              <a:solidFill>
                <a:schemeClr val="accent6">
                  <a:lumMod val="75000"/>
                </a:schemeClr>
              </a:solidFill>
              <a:latin typeface="Arial Narrow" pitchFamily="34" charset="0"/>
            </a:endParaRPr>
          </a:p>
        </p:txBody>
      </p:sp>
      <p:graphicFrame>
        <p:nvGraphicFramePr>
          <p:cNvPr id="8" name="Chart 7"/>
          <p:cNvGraphicFramePr/>
          <p:nvPr>
            <p:extLst>
              <p:ext uri="{D42A27DB-BD31-4B8C-83A1-F6EECF244321}">
                <p14:modId xmlns:p14="http://schemas.microsoft.com/office/powerpoint/2010/main" val="1885773705"/>
              </p:ext>
            </p:extLst>
          </p:nvPr>
        </p:nvGraphicFramePr>
        <p:xfrm>
          <a:off x="-143896" y="3873705"/>
          <a:ext cx="9032257" cy="2393308"/>
        </p:xfrm>
        <a:graphic>
          <a:graphicData uri="http://schemas.openxmlformats.org/drawingml/2006/chart">
            <c:chart xmlns:c="http://schemas.openxmlformats.org/drawingml/2006/chart" xmlns:r="http://schemas.openxmlformats.org/officeDocument/2006/relationships" r:id="rId4"/>
          </a:graphicData>
        </a:graphic>
      </p:graphicFrame>
      <p:sp>
        <p:nvSpPr>
          <p:cNvPr id="11" name="Right Brace 10"/>
          <p:cNvSpPr/>
          <p:nvPr/>
        </p:nvSpPr>
        <p:spPr>
          <a:xfrm rot="5400000">
            <a:off x="3489291" y="-1199651"/>
            <a:ext cx="342900" cy="6860687"/>
          </a:xfrm>
          <a:prstGeom prst="rightBrace">
            <a:avLst/>
          </a:prstGeom>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CA"/>
          </a:p>
        </p:txBody>
      </p:sp>
      <p:sp>
        <p:nvSpPr>
          <p:cNvPr id="12" name="Right Brace 11"/>
          <p:cNvSpPr/>
          <p:nvPr/>
        </p:nvSpPr>
        <p:spPr>
          <a:xfrm>
            <a:off x="7826316" y="4362373"/>
            <a:ext cx="254374" cy="613011"/>
          </a:xfrm>
          <a:prstGeom prst="rightBrace">
            <a:avLst/>
          </a:prstGeom>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CA"/>
          </a:p>
        </p:txBody>
      </p:sp>
      <p:sp>
        <p:nvSpPr>
          <p:cNvPr id="13" name="Rectangle 12"/>
          <p:cNvSpPr/>
          <p:nvPr/>
        </p:nvSpPr>
        <p:spPr>
          <a:xfrm>
            <a:off x="8187455" y="4189989"/>
            <a:ext cx="844802" cy="910832"/>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CA" sz="1400" dirty="0" smtClean="0"/>
              <a:t>48% have a plan</a:t>
            </a:r>
            <a:endParaRPr lang="en-CA" sz="1400" dirty="0"/>
          </a:p>
        </p:txBody>
      </p:sp>
    </p:spTree>
    <p:extLst>
      <p:ext uri="{BB962C8B-B14F-4D97-AF65-F5344CB8AC3E}">
        <p14:creationId xmlns:p14="http://schemas.microsoft.com/office/powerpoint/2010/main" val="1630344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217713" y="600699"/>
            <a:ext cx="873034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“Does your business’ continuity plan address…?”</a:t>
            </a:r>
            <a:endParaRPr lang="en-CA" sz="1600" b="1" dirty="0">
              <a:solidFill>
                <a:schemeClr val="accent6">
                  <a:lumMod val="75000"/>
                </a:schemeClr>
              </a:solidFill>
              <a:latin typeface="Arial Narrow" pitchFamily="34" charset="0"/>
            </a:endParaRPr>
          </a:p>
        </p:txBody>
      </p:sp>
      <p:sp>
        <p:nvSpPr>
          <p:cNvPr id="7" name="TextBox 6"/>
          <p:cNvSpPr txBox="1"/>
          <p:nvPr/>
        </p:nvSpPr>
        <p:spPr>
          <a:xfrm>
            <a:off x="0"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a:solidFill>
                  <a:srgbClr val="505150"/>
                </a:solidFill>
                <a:latin typeface="+mn-lt"/>
              </a:rPr>
              <a:t>Source:  ATB Financial, Survey on Alberta SMEs, </a:t>
            </a:r>
            <a:r>
              <a:rPr lang="en-CA" sz="1200" dirty="0" smtClean="0">
                <a:solidFill>
                  <a:srgbClr val="505150"/>
                </a:solidFill>
                <a:latin typeface="+mn-lt"/>
              </a:rPr>
              <a:t>October </a:t>
            </a:r>
            <a:r>
              <a:rPr lang="en-CA" sz="1200" dirty="0">
                <a:solidFill>
                  <a:srgbClr val="505150"/>
                </a:solidFill>
                <a:latin typeface="+mn-lt"/>
              </a:rPr>
              <a:t>2016, n = </a:t>
            </a:r>
            <a:r>
              <a:rPr lang="en-CA" sz="1200" dirty="0" smtClean="0">
                <a:solidFill>
                  <a:srgbClr val="505150"/>
                </a:solidFill>
                <a:latin typeface="+mn-lt"/>
              </a:rPr>
              <a:t>143 that have a continuity plan.  </a:t>
            </a:r>
            <a:endParaRPr lang="en-CA" sz="1200" dirty="0">
              <a:solidFill>
                <a:srgbClr val="505150"/>
              </a:solidFill>
              <a:latin typeface="+mn-lt"/>
            </a:endParaRPr>
          </a:p>
        </p:txBody>
      </p:sp>
      <p:graphicFrame>
        <p:nvGraphicFramePr>
          <p:cNvPr id="15" name="Chart 14"/>
          <p:cNvGraphicFramePr/>
          <p:nvPr>
            <p:extLst>
              <p:ext uri="{D42A27DB-BD31-4B8C-83A1-F6EECF244321}">
                <p14:modId xmlns:p14="http://schemas.microsoft.com/office/powerpoint/2010/main" val="740497499"/>
              </p:ext>
            </p:extLst>
          </p:nvPr>
        </p:nvGraphicFramePr>
        <p:xfrm>
          <a:off x="0" y="1036303"/>
          <a:ext cx="9144000" cy="48406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6758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209551" y="620373"/>
            <a:ext cx="8734424"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“Which of the following items are included in your business continuity plan?</a:t>
            </a:r>
            <a:endParaRPr lang="en-CA" sz="1600" b="1" dirty="0">
              <a:solidFill>
                <a:schemeClr val="accent6">
                  <a:lumMod val="75000"/>
                </a:schemeClr>
              </a:solidFill>
              <a:latin typeface="Arial Narrow" pitchFamily="34" charset="0"/>
            </a:endParaRPr>
          </a:p>
        </p:txBody>
      </p:sp>
      <p:graphicFrame>
        <p:nvGraphicFramePr>
          <p:cNvPr id="15" name="Chart 14"/>
          <p:cNvGraphicFramePr/>
          <p:nvPr>
            <p:extLst>
              <p:ext uri="{D42A27DB-BD31-4B8C-83A1-F6EECF244321}">
                <p14:modId xmlns:p14="http://schemas.microsoft.com/office/powerpoint/2010/main" val="167943686"/>
              </p:ext>
            </p:extLst>
          </p:nvPr>
        </p:nvGraphicFramePr>
        <p:xfrm>
          <a:off x="123825" y="1132177"/>
          <a:ext cx="8924925" cy="542579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a:solidFill>
                  <a:srgbClr val="505150"/>
                </a:solidFill>
                <a:latin typeface="+mn-lt"/>
              </a:rPr>
              <a:t>Source:  ATB Financial, Survey on Alberta SMEs, </a:t>
            </a:r>
            <a:r>
              <a:rPr lang="en-CA" sz="1200" dirty="0" smtClean="0">
                <a:solidFill>
                  <a:srgbClr val="505150"/>
                </a:solidFill>
                <a:latin typeface="+mn-lt"/>
              </a:rPr>
              <a:t>October </a:t>
            </a:r>
            <a:r>
              <a:rPr lang="en-CA" sz="1200" dirty="0">
                <a:solidFill>
                  <a:srgbClr val="505150"/>
                </a:solidFill>
                <a:latin typeface="+mn-lt"/>
              </a:rPr>
              <a:t>2016, n = </a:t>
            </a:r>
            <a:r>
              <a:rPr lang="en-CA" sz="1200" dirty="0" smtClean="0">
                <a:solidFill>
                  <a:srgbClr val="505150"/>
                </a:solidFill>
                <a:latin typeface="+mn-lt"/>
              </a:rPr>
              <a:t>143 that have a continuity plan.  </a:t>
            </a:r>
            <a:endParaRPr lang="en-CA" sz="1200" dirty="0">
              <a:solidFill>
                <a:srgbClr val="505150"/>
              </a:solidFill>
              <a:latin typeface="+mn-lt"/>
            </a:endParaRPr>
          </a:p>
        </p:txBody>
      </p:sp>
    </p:spTree>
    <p:extLst>
      <p:ext uri="{BB962C8B-B14F-4D97-AF65-F5344CB8AC3E}">
        <p14:creationId xmlns:p14="http://schemas.microsoft.com/office/powerpoint/2010/main" val="889723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217713" y="489821"/>
            <a:ext cx="873034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“What are the main reasons that your business doesn’t have a business continuity plan?”</a:t>
            </a:r>
            <a:endParaRPr lang="en-CA" sz="1600" b="1" dirty="0">
              <a:solidFill>
                <a:schemeClr val="accent6">
                  <a:lumMod val="75000"/>
                </a:schemeClr>
              </a:solidFill>
              <a:latin typeface="Arial Narrow" pitchFamily="34" charset="0"/>
            </a:endParaRPr>
          </a:p>
        </p:txBody>
      </p:sp>
      <p:graphicFrame>
        <p:nvGraphicFramePr>
          <p:cNvPr id="5" name="Chart 4"/>
          <p:cNvGraphicFramePr/>
          <p:nvPr>
            <p:extLst>
              <p:ext uri="{D42A27DB-BD31-4B8C-83A1-F6EECF244321}">
                <p14:modId xmlns:p14="http://schemas.microsoft.com/office/powerpoint/2010/main" val="2741268731"/>
              </p:ext>
            </p:extLst>
          </p:nvPr>
        </p:nvGraphicFramePr>
        <p:xfrm>
          <a:off x="0" y="924127"/>
          <a:ext cx="9144000" cy="548661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2016, n = 146 without a continuity plan</a:t>
            </a:r>
            <a:r>
              <a:rPr lang="en-CA" sz="1200" dirty="0" smtClean="0">
                <a:solidFill>
                  <a:srgbClr val="505150"/>
                </a:solidFill>
              </a:rPr>
              <a:t>.</a:t>
            </a:r>
            <a:r>
              <a:rPr lang="en-CA" sz="1200" b="1" dirty="0" smtClean="0">
                <a:solidFill>
                  <a:srgbClr val="FF0000"/>
                </a:solidFill>
              </a:rPr>
              <a:t>  </a:t>
            </a:r>
            <a:endParaRPr lang="en-CA" sz="1200" dirty="0">
              <a:solidFill>
                <a:srgbClr val="505150"/>
              </a:solidFill>
              <a:latin typeface="+mn-lt"/>
            </a:endParaRPr>
          </a:p>
        </p:txBody>
      </p:sp>
      <p:sp>
        <p:nvSpPr>
          <p:cNvPr id="2" name="Rectangle 1"/>
          <p:cNvSpPr/>
          <p:nvPr/>
        </p:nvSpPr>
        <p:spPr>
          <a:xfrm>
            <a:off x="5537990" y="4036764"/>
            <a:ext cx="3410066" cy="954107"/>
          </a:xfrm>
          <a:prstGeom prst="rect">
            <a:avLst/>
          </a:prstGeom>
        </p:spPr>
        <p:txBody>
          <a:bodyPr wrap="square">
            <a:spAutoFit/>
          </a:bodyPr>
          <a:lstStyle/>
          <a:p>
            <a:r>
              <a:rPr lang="en-CA" sz="1400" dirty="0" smtClean="0"/>
              <a:t>“PROBABLY </a:t>
            </a:r>
            <a:r>
              <a:rPr lang="en-CA" sz="1400" dirty="0"/>
              <a:t>JUST HAVEN'T PUT ANY THOUGHT INTO IT.  MORE OF A "DEAL WITH IT AS IT COMES" MENTALITY. HEAD IN THE </a:t>
            </a:r>
            <a:r>
              <a:rPr lang="en-CA" sz="1400" dirty="0" smtClean="0"/>
              <a:t>SAND”</a:t>
            </a:r>
            <a:endParaRPr lang="en-CA" sz="1400" dirty="0"/>
          </a:p>
        </p:txBody>
      </p:sp>
      <p:cxnSp>
        <p:nvCxnSpPr>
          <p:cNvPr id="8" name="Straight Connector 7"/>
          <p:cNvCxnSpPr/>
          <p:nvPr/>
        </p:nvCxnSpPr>
        <p:spPr>
          <a:xfrm>
            <a:off x="5625548" y="4028461"/>
            <a:ext cx="3322508" cy="8303"/>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2173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217713" y="600699"/>
            <a:ext cx="873034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“Does your business carry business disruption insurance?”</a:t>
            </a:r>
            <a:endParaRPr lang="en-CA" sz="1600" b="1" dirty="0">
              <a:solidFill>
                <a:schemeClr val="accent6">
                  <a:lumMod val="75000"/>
                </a:schemeClr>
              </a:solidFill>
              <a:latin typeface="Arial Narrow" pitchFamily="34" charset="0"/>
            </a:endParaRPr>
          </a:p>
        </p:txBody>
      </p:sp>
      <p:sp>
        <p:nvSpPr>
          <p:cNvPr id="7" name="TextBox 6"/>
          <p:cNvSpPr txBox="1"/>
          <p:nvPr/>
        </p:nvSpPr>
        <p:spPr>
          <a:xfrm>
            <a:off x="0"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a:solidFill>
                  <a:srgbClr val="505150"/>
                </a:solidFill>
                <a:latin typeface="+mn-lt"/>
              </a:rPr>
              <a:t>Source:  ATB Financial, Survey on Alberta SMEs, </a:t>
            </a:r>
            <a:r>
              <a:rPr lang="en-CA" sz="1200" dirty="0" smtClean="0">
                <a:solidFill>
                  <a:srgbClr val="505150"/>
                </a:solidFill>
                <a:latin typeface="+mn-lt"/>
              </a:rPr>
              <a:t>October 2016, n = 300  </a:t>
            </a:r>
            <a:endParaRPr lang="en-CA" sz="1200" dirty="0">
              <a:solidFill>
                <a:srgbClr val="505150"/>
              </a:solidFill>
              <a:latin typeface="+mn-lt"/>
            </a:endParaRPr>
          </a:p>
        </p:txBody>
      </p:sp>
      <p:graphicFrame>
        <p:nvGraphicFramePr>
          <p:cNvPr id="5" name="Chart 4"/>
          <p:cNvGraphicFramePr/>
          <p:nvPr>
            <p:extLst>
              <p:ext uri="{D42A27DB-BD31-4B8C-83A1-F6EECF244321}">
                <p14:modId xmlns:p14="http://schemas.microsoft.com/office/powerpoint/2010/main" val="2144503629"/>
              </p:ext>
            </p:extLst>
          </p:nvPr>
        </p:nvGraphicFramePr>
        <p:xfrm>
          <a:off x="402088" y="1789989"/>
          <a:ext cx="8361592" cy="45060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2506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0" y="601127"/>
            <a:ext cx="4265796" cy="1021196"/>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“Does your business currently have large loans out with your bank for commercial mortgage, </a:t>
            </a:r>
          </a:p>
          <a:p>
            <a:pPr algn="ctr"/>
            <a:r>
              <a:rPr lang="en-CA" sz="1600" b="1" dirty="0" smtClean="0">
                <a:solidFill>
                  <a:schemeClr val="accent6">
                    <a:lumMod val="75000"/>
                  </a:schemeClr>
                </a:solidFill>
                <a:latin typeface="Arial Narrow" pitchFamily="34" charset="0"/>
              </a:rPr>
              <a:t>equipment, </a:t>
            </a:r>
            <a:r>
              <a:rPr lang="en-CA" sz="1600" b="1" dirty="0" err="1" smtClean="0">
                <a:solidFill>
                  <a:schemeClr val="accent6">
                    <a:lumMod val="75000"/>
                  </a:schemeClr>
                </a:solidFill>
                <a:latin typeface="Arial Narrow" pitchFamily="34" charset="0"/>
              </a:rPr>
              <a:t>etc</a:t>
            </a:r>
            <a:r>
              <a:rPr lang="en-CA" sz="1600" b="1" dirty="0" smtClean="0">
                <a:solidFill>
                  <a:schemeClr val="accent6">
                    <a:lumMod val="75000"/>
                  </a:schemeClr>
                </a:solidFill>
                <a:latin typeface="Arial Narrow" pitchFamily="34" charset="0"/>
              </a:rPr>
              <a:t>?”</a:t>
            </a:r>
            <a:endParaRPr lang="en-CA" sz="1600" b="1" dirty="0">
              <a:solidFill>
                <a:schemeClr val="accent6">
                  <a:lumMod val="75000"/>
                </a:schemeClr>
              </a:solidFill>
              <a:latin typeface="Arial Narrow" pitchFamily="34" charset="0"/>
            </a:endParaRPr>
          </a:p>
        </p:txBody>
      </p:sp>
      <p:sp>
        <p:nvSpPr>
          <p:cNvPr id="6" name="TextBox 5"/>
          <p:cNvSpPr txBox="1"/>
          <p:nvPr/>
        </p:nvSpPr>
        <p:spPr>
          <a:xfrm>
            <a:off x="0" y="6557968"/>
            <a:ext cx="9144000"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2016, n=300 (currently have large loans); n=68 (carry business loan insurance)</a:t>
            </a:r>
            <a:r>
              <a:rPr lang="en-CA" sz="1200" dirty="0" smtClean="0">
                <a:solidFill>
                  <a:srgbClr val="505150"/>
                </a:solidFill>
              </a:rPr>
              <a:t>.</a:t>
            </a:r>
            <a:r>
              <a:rPr lang="en-CA" sz="1200" b="1" dirty="0" smtClean="0">
                <a:solidFill>
                  <a:srgbClr val="FF0000"/>
                </a:solidFill>
              </a:rPr>
              <a:t>  </a:t>
            </a:r>
            <a:endParaRPr lang="en-CA" sz="1200" dirty="0">
              <a:solidFill>
                <a:srgbClr val="505150"/>
              </a:solidFill>
              <a:latin typeface="+mn-lt"/>
            </a:endParaRPr>
          </a:p>
        </p:txBody>
      </p:sp>
      <p:graphicFrame>
        <p:nvGraphicFramePr>
          <p:cNvPr id="14" name="Chart 13"/>
          <p:cNvGraphicFramePr/>
          <p:nvPr>
            <p:extLst>
              <p:ext uri="{D42A27DB-BD31-4B8C-83A1-F6EECF244321}">
                <p14:modId xmlns:p14="http://schemas.microsoft.com/office/powerpoint/2010/main" val="2510867792"/>
              </p:ext>
            </p:extLst>
          </p:nvPr>
        </p:nvGraphicFramePr>
        <p:xfrm>
          <a:off x="330958" y="1639953"/>
          <a:ext cx="3587722" cy="4510238"/>
        </p:xfrm>
        <a:graphic>
          <a:graphicData uri="http://schemas.openxmlformats.org/drawingml/2006/chart">
            <c:chart xmlns:c="http://schemas.openxmlformats.org/drawingml/2006/chart" xmlns:r="http://schemas.openxmlformats.org/officeDocument/2006/relationships" r:id="rId3"/>
          </a:graphicData>
        </a:graphic>
      </p:graphicFrame>
      <p:sp>
        <p:nvSpPr>
          <p:cNvPr id="15" name="Rounded Rectangular Callout 14"/>
          <p:cNvSpPr/>
          <p:nvPr/>
        </p:nvSpPr>
        <p:spPr>
          <a:xfrm>
            <a:off x="5348749" y="720370"/>
            <a:ext cx="3012322"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“Does your business carry business loan insurance?”</a:t>
            </a:r>
            <a:endParaRPr lang="en-CA" sz="1600" b="1" dirty="0">
              <a:solidFill>
                <a:schemeClr val="accent6">
                  <a:lumMod val="75000"/>
                </a:schemeClr>
              </a:solidFill>
              <a:latin typeface="Arial Narrow" pitchFamily="34" charset="0"/>
            </a:endParaRPr>
          </a:p>
        </p:txBody>
      </p:sp>
      <p:graphicFrame>
        <p:nvGraphicFramePr>
          <p:cNvPr id="17" name="Chart 16"/>
          <p:cNvGraphicFramePr/>
          <p:nvPr>
            <p:extLst>
              <p:ext uri="{D42A27DB-BD31-4B8C-83A1-F6EECF244321}">
                <p14:modId xmlns:p14="http://schemas.microsoft.com/office/powerpoint/2010/main" val="2084732156"/>
              </p:ext>
            </p:extLst>
          </p:nvPr>
        </p:nvGraphicFramePr>
        <p:xfrm>
          <a:off x="4731445" y="1639952"/>
          <a:ext cx="4296013" cy="4139485"/>
        </p:xfrm>
        <a:graphic>
          <a:graphicData uri="http://schemas.openxmlformats.org/drawingml/2006/chart">
            <c:chart xmlns:c="http://schemas.openxmlformats.org/drawingml/2006/chart" xmlns:r="http://schemas.openxmlformats.org/officeDocument/2006/relationships" r:id="rId4"/>
          </a:graphicData>
        </a:graphic>
      </p:graphicFrame>
      <p:sp>
        <p:nvSpPr>
          <p:cNvPr id="12" name="Oval 11"/>
          <p:cNvSpPr/>
          <p:nvPr/>
        </p:nvSpPr>
        <p:spPr>
          <a:xfrm>
            <a:off x="2379849" y="3119715"/>
            <a:ext cx="637054" cy="591671"/>
          </a:xfrm>
          <a:prstGeom prst="ellipse">
            <a:avLst/>
          </a:prstGeom>
          <a:noFill/>
          <a:ln w="3810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13" name="Straight Connector 12"/>
          <p:cNvCxnSpPr>
            <a:stCxn id="12" idx="6"/>
          </p:cNvCxnSpPr>
          <p:nvPr/>
        </p:nvCxnSpPr>
        <p:spPr>
          <a:xfrm>
            <a:off x="3016903" y="3415551"/>
            <a:ext cx="1831084" cy="0"/>
          </a:xfrm>
          <a:prstGeom prst="line">
            <a:avLst/>
          </a:prstGeom>
          <a:ln w="381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4847987" y="1739153"/>
            <a:ext cx="4179471" cy="4249270"/>
          </a:xfrm>
          <a:prstGeom prst="rect">
            <a:avLst/>
          </a:prstGeom>
          <a:noFill/>
          <a:ln w="3810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68991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Background</a:t>
            </a:r>
            <a:endParaRPr lang="en-CA" dirty="0"/>
          </a:p>
        </p:txBody>
      </p:sp>
      <p:sp>
        <p:nvSpPr>
          <p:cNvPr id="12" name="Content Placeholder 11"/>
          <p:cNvSpPr>
            <a:spLocks noGrp="1"/>
          </p:cNvSpPr>
          <p:nvPr>
            <p:ph idx="1"/>
          </p:nvPr>
        </p:nvSpPr>
        <p:spPr/>
        <p:txBody>
          <a:bodyPr/>
          <a:lstStyle/>
          <a:p>
            <a:r>
              <a:rPr lang="en-US" dirty="0" smtClean="0"/>
              <a:t>ATB Financial commissioned NRG Research Group to conduct a survey of 300 randomly selected small- to medium-sized businesses in Alberta each quarter, beginning in Q1 2013.</a:t>
            </a:r>
          </a:p>
          <a:p>
            <a:r>
              <a:rPr lang="en-US" dirty="0" smtClean="0"/>
              <a:t>The purpose of the study is to gain an understanding of the challenges faced by small- to medium-sized businesses in Alberta, and to track confidence in the business climate in Alberta.</a:t>
            </a:r>
          </a:p>
        </p:txBody>
      </p:sp>
    </p:spTree>
    <p:extLst>
      <p:ext uri="{BB962C8B-B14F-4D97-AF65-F5344CB8AC3E}">
        <p14:creationId xmlns:p14="http://schemas.microsoft.com/office/powerpoint/2010/main" val="589403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878046016"/>
              </p:ext>
            </p:extLst>
          </p:nvPr>
        </p:nvGraphicFramePr>
        <p:xfrm>
          <a:off x="0" y="3462022"/>
          <a:ext cx="9144000" cy="29298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1350999928"/>
              </p:ext>
            </p:extLst>
          </p:nvPr>
        </p:nvGraphicFramePr>
        <p:xfrm>
          <a:off x="0" y="1286845"/>
          <a:ext cx="9032257" cy="1798656"/>
        </p:xfrm>
        <a:graphic>
          <a:graphicData uri="http://schemas.openxmlformats.org/drawingml/2006/chart">
            <c:chart xmlns:c="http://schemas.openxmlformats.org/drawingml/2006/chart" xmlns:r="http://schemas.openxmlformats.org/officeDocument/2006/relationships" r:id="rId4"/>
          </a:graphicData>
        </a:graphic>
      </p:graphicFrame>
      <p:sp>
        <p:nvSpPr>
          <p:cNvPr id="6" name="Rounded Rectangular Callout 5"/>
          <p:cNvSpPr/>
          <p:nvPr/>
        </p:nvSpPr>
        <p:spPr>
          <a:xfrm>
            <a:off x="0" y="2863478"/>
            <a:ext cx="9144000"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“Has your business experienced a significant business disruption in the past?”</a:t>
            </a:r>
            <a:endParaRPr lang="en-CA" sz="1600" b="1" dirty="0">
              <a:solidFill>
                <a:schemeClr val="accent6">
                  <a:lumMod val="75000"/>
                </a:schemeClr>
              </a:solidFill>
              <a:latin typeface="Arial Narrow" pitchFamily="34" charset="0"/>
            </a:endParaRPr>
          </a:p>
        </p:txBody>
      </p:sp>
      <p:sp>
        <p:nvSpPr>
          <p:cNvPr id="7" name="TextBox 6"/>
          <p:cNvSpPr txBox="1"/>
          <p:nvPr/>
        </p:nvSpPr>
        <p:spPr>
          <a:xfrm>
            <a:off x="0"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a:solidFill>
                  <a:srgbClr val="505150"/>
                </a:solidFill>
                <a:latin typeface="+mn-lt"/>
              </a:rPr>
              <a:t>Source:  ATB Financial, Survey on Alberta SMEs, </a:t>
            </a:r>
            <a:r>
              <a:rPr lang="en-CA" sz="1200" dirty="0" smtClean="0">
                <a:solidFill>
                  <a:srgbClr val="505150"/>
                </a:solidFill>
                <a:latin typeface="+mn-lt"/>
              </a:rPr>
              <a:t>October 2016, n=300.  </a:t>
            </a:r>
            <a:endParaRPr lang="en-CA" sz="1200" dirty="0">
              <a:solidFill>
                <a:srgbClr val="505150"/>
              </a:solidFill>
              <a:latin typeface="+mn-lt"/>
            </a:endParaRPr>
          </a:p>
        </p:txBody>
      </p:sp>
      <p:sp>
        <p:nvSpPr>
          <p:cNvPr id="9" name="Rounded Rectangular Callout 8"/>
          <p:cNvSpPr/>
          <p:nvPr/>
        </p:nvSpPr>
        <p:spPr>
          <a:xfrm>
            <a:off x="-1" y="620986"/>
            <a:ext cx="9144001" cy="589505"/>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“Have events such as the recent Fort McMurray fire and the Calgary floods in 2013 changed how concerned you are about the effects of a major disruption on your business?  Would you say that you are…”</a:t>
            </a:r>
            <a:endParaRPr lang="en-CA" sz="1600" b="1" dirty="0">
              <a:solidFill>
                <a:schemeClr val="accent6">
                  <a:lumMod val="75000"/>
                </a:schemeClr>
              </a:solidFill>
              <a:latin typeface="Arial Narrow" pitchFamily="34" charset="0"/>
            </a:endParaRPr>
          </a:p>
        </p:txBody>
      </p:sp>
      <p:sp>
        <p:nvSpPr>
          <p:cNvPr id="11" name="Right Brace 10"/>
          <p:cNvSpPr/>
          <p:nvPr/>
        </p:nvSpPr>
        <p:spPr>
          <a:xfrm rot="5400000">
            <a:off x="5772151" y="-673874"/>
            <a:ext cx="342900" cy="5809133"/>
          </a:xfrm>
          <a:prstGeom prst="rightBrace">
            <a:avLst/>
          </a:prstGeom>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CA"/>
          </a:p>
        </p:txBody>
      </p:sp>
      <p:sp>
        <p:nvSpPr>
          <p:cNvPr id="12" name="Rectangle 11"/>
          <p:cNvSpPr/>
          <p:nvPr/>
        </p:nvSpPr>
        <p:spPr>
          <a:xfrm>
            <a:off x="4448915" y="2451619"/>
            <a:ext cx="2989371" cy="335505"/>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CA" sz="1200" dirty="0" smtClean="0"/>
              <a:t>67% unchanged or less concerned</a:t>
            </a:r>
            <a:endParaRPr lang="en-CA" sz="1200" dirty="0"/>
          </a:p>
        </p:txBody>
      </p:sp>
    </p:spTree>
    <p:extLst>
      <p:ext uri="{BB962C8B-B14F-4D97-AF65-F5344CB8AC3E}">
        <p14:creationId xmlns:p14="http://schemas.microsoft.com/office/powerpoint/2010/main" val="2775093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ions1.jpg"/>
          <p:cNvPicPr>
            <a:picLocks noChangeAspect="1"/>
          </p:cNvPicPr>
          <p:nvPr/>
        </p:nvPicPr>
        <p:blipFill>
          <a:blip r:embed="rId2"/>
          <a:stretch>
            <a:fillRect/>
          </a:stretch>
        </p:blipFill>
        <p:spPr>
          <a:xfrm>
            <a:off x="723331" y="276365"/>
            <a:ext cx="2129051" cy="2330357"/>
          </a:xfrm>
          <a:prstGeom prst="rect">
            <a:avLst/>
          </a:prstGeom>
        </p:spPr>
      </p:pic>
      <p:sp>
        <p:nvSpPr>
          <p:cNvPr id="4" name="TextBox 6"/>
          <p:cNvSpPr txBox="1">
            <a:spLocks noChangeArrowheads="1"/>
          </p:cNvSpPr>
          <p:nvPr/>
        </p:nvSpPr>
        <p:spPr bwMode="auto">
          <a:xfrm>
            <a:off x="352159" y="3395016"/>
            <a:ext cx="2871393" cy="1323439"/>
          </a:xfrm>
          <a:prstGeom prst="rect">
            <a:avLst/>
          </a:prstGeom>
          <a:noFill/>
          <a:ln w="9525">
            <a:noFill/>
            <a:miter lim="800000"/>
            <a:headEnd/>
            <a:tailEnd/>
          </a:ln>
        </p:spPr>
        <p:txBody>
          <a:bodyPr wrap="square">
            <a:spAutoFit/>
          </a:bodyPr>
          <a:lstStyle/>
          <a:p>
            <a:r>
              <a:rPr lang="en-CA" sz="1600" dirty="0" smtClean="0">
                <a:solidFill>
                  <a:schemeClr val="bg1"/>
                </a:solidFill>
                <a:latin typeface="Myriad Pro" pitchFamily="34" charset="0"/>
              </a:rPr>
              <a:t>Judy Duncan</a:t>
            </a:r>
            <a:endParaRPr lang="en-CA" sz="1600" dirty="0">
              <a:solidFill>
                <a:schemeClr val="bg1"/>
              </a:solidFill>
              <a:latin typeface="Myriad Pro" pitchFamily="34" charset="0"/>
            </a:endParaRPr>
          </a:p>
          <a:p>
            <a:r>
              <a:rPr lang="en-CA" sz="1600" dirty="0" smtClean="0">
                <a:solidFill>
                  <a:schemeClr val="bg1"/>
                </a:solidFill>
                <a:latin typeface="Myriad Pro" pitchFamily="34" charset="0"/>
              </a:rPr>
              <a:t>Managing Director Marketing,</a:t>
            </a:r>
          </a:p>
          <a:p>
            <a:r>
              <a:rPr lang="en-CA" sz="1600" dirty="0" smtClean="0">
                <a:solidFill>
                  <a:schemeClr val="bg1"/>
                </a:solidFill>
                <a:latin typeface="Myriad Pro" pitchFamily="34" charset="0"/>
              </a:rPr>
              <a:t>B&amp;Ag</a:t>
            </a:r>
            <a:endParaRPr lang="en-CA" sz="1600" dirty="0">
              <a:solidFill>
                <a:schemeClr val="bg1"/>
              </a:solidFill>
              <a:latin typeface="Myriad Pro" pitchFamily="34" charset="0"/>
            </a:endParaRPr>
          </a:p>
          <a:p>
            <a:r>
              <a:rPr lang="en-CA" sz="1600" dirty="0" smtClean="0">
                <a:solidFill>
                  <a:schemeClr val="bg1"/>
                </a:solidFill>
                <a:latin typeface="Myriad Pro" pitchFamily="34" charset="0"/>
              </a:rPr>
              <a:t>(403) 974-6884</a:t>
            </a:r>
          </a:p>
          <a:p>
            <a:r>
              <a:rPr lang="en-CA" sz="1600" dirty="0" smtClean="0">
                <a:solidFill>
                  <a:schemeClr val="bg1"/>
                </a:solidFill>
                <a:latin typeface="Myriad Pro" pitchFamily="34" charset="0"/>
              </a:rPr>
              <a:t>JDuncan@atb.com</a:t>
            </a:r>
            <a:endParaRPr lang="en-US" sz="1600" dirty="0">
              <a:solidFill>
                <a:schemeClr val="bg1"/>
              </a:solidFill>
              <a:latin typeface="Myriad Pro" pitchFamily="34" charset="0"/>
            </a:endParaRPr>
          </a:p>
        </p:txBody>
      </p:sp>
      <p:sp>
        <p:nvSpPr>
          <p:cNvPr id="6" name="TextBox 6"/>
          <p:cNvSpPr txBox="1">
            <a:spLocks noChangeArrowheads="1"/>
          </p:cNvSpPr>
          <p:nvPr/>
        </p:nvSpPr>
        <p:spPr bwMode="auto">
          <a:xfrm>
            <a:off x="3453981" y="3398292"/>
            <a:ext cx="2556675" cy="1323439"/>
          </a:xfrm>
          <a:prstGeom prst="rect">
            <a:avLst/>
          </a:prstGeom>
          <a:noFill/>
          <a:ln w="9525">
            <a:noFill/>
            <a:miter lim="800000"/>
            <a:headEnd/>
            <a:tailEnd/>
          </a:ln>
        </p:spPr>
        <p:txBody>
          <a:bodyPr wrap="square">
            <a:spAutoFit/>
          </a:bodyPr>
          <a:lstStyle/>
          <a:p>
            <a:r>
              <a:rPr lang="en-CA" sz="1600" dirty="0" smtClean="0">
                <a:solidFill>
                  <a:schemeClr val="bg1"/>
                </a:solidFill>
                <a:latin typeface="Myriad Pro" pitchFamily="34" charset="0"/>
              </a:rPr>
              <a:t>Cody Tousignant</a:t>
            </a:r>
            <a:endParaRPr lang="en-CA" sz="1600" dirty="0">
              <a:solidFill>
                <a:schemeClr val="bg1"/>
              </a:solidFill>
              <a:latin typeface="Myriad Pro" pitchFamily="34" charset="0"/>
            </a:endParaRPr>
          </a:p>
          <a:p>
            <a:r>
              <a:rPr lang="en-CA" sz="1600" dirty="0">
                <a:solidFill>
                  <a:schemeClr val="bg1"/>
                </a:solidFill>
                <a:latin typeface="Myriad Pro" pitchFamily="34" charset="0"/>
              </a:rPr>
              <a:t>Senior Research Manager</a:t>
            </a:r>
          </a:p>
          <a:p>
            <a:r>
              <a:rPr lang="en-CA" sz="1600" dirty="0">
                <a:solidFill>
                  <a:schemeClr val="bg1"/>
                </a:solidFill>
                <a:latin typeface="Myriad Pro" pitchFamily="34" charset="0"/>
              </a:rPr>
              <a:t>Client &amp; Marketing Research</a:t>
            </a:r>
          </a:p>
          <a:p>
            <a:r>
              <a:rPr lang="en-CA" sz="1600" dirty="0" smtClean="0">
                <a:solidFill>
                  <a:schemeClr val="bg1"/>
                </a:solidFill>
                <a:latin typeface="Myriad Pro" pitchFamily="34" charset="0"/>
              </a:rPr>
              <a:t>(403) 731-3507</a:t>
            </a:r>
          </a:p>
          <a:p>
            <a:r>
              <a:rPr lang="en-CA" sz="1600" dirty="0" smtClean="0">
                <a:solidFill>
                  <a:schemeClr val="bg1"/>
                </a:solidFill>
                <a:latin typeface="Myriad Pro" pitchFamily="34" charset="0"/>
              </a:rPr>
              <a:t>CTousignant@atb.com</a:t>
            </a:r>
            <a:endParaRPr lang="en-US" sz="1600" dirty="0">
              <a:solidFill>
                <a:schemeClr val="bg1"/>
              </a:solidFill>
              <a:latin typeface="Myriad Pro" pitchFamily="34" charset="0"/>
            </a:endParaRPr>
          </a:p>
        </p:txBody>
      </p:sp>
      <p:sp>
        <p:nvSpPr>
          <p:cNvPr id="5" name="TextBox 6"/>
          <p:cNvSpPr txBox="1">
            <a:spLocks noChangeArrowheads="1"/>
          </p:cNvSpPr>
          <p:nvPr/>
        </p:nvSpPr>
        <p:spPr bwMode="auto">
          <a:xfrm>
            <a:off x="6453213" y="3398292"/>
            <a:ext cx="2556675" cy="1323439"/>
          </a:xfrm>
          <a:prstGeom prst="rect">
            <a:avLst/>
          </a:prstGeom>
          <a:noFill/>
          <a:ln w="9525">
            <a:noFill/>
            <a:miter lim="800000"/>
            <a:headEnd/>
            <a:tailEnd/>
          </a:ln>
        </p:spPr>
        <p:txBody>
          <a:bodyPr wrap="square">
            <a:spAutoFit/>
          </a:bodyPr>
          <a:lstStyle/>
          <a:p>
            <a:r>
              <a:rPr lang="en-CA" sz="1600" dirty="0" smtClean="0">
                <a:solidFill>
                  <a:schemeClr val="bg1"/>
                </a:solidFill>
                <a:latin typeface="Myriad Pro" pitchFamily="34" charset="0"/>
              </a:rPr>
              <a:t>Cindy Smith</a:t>
            </a:r>
            <a:endParaRPr lang="en-CA" sz="1600" dirty="0">
              <a:solidFill>
                <a:schemeClr val="bg1"/>
              </a:solidFill>
              <a:latin typeface="Myriad Pro" pitchFamily="34" charset="0"/>
            </a:endParaRPr>
          </a:p>
          <a:p>
            <a:r>
              <a:rPr lang="en-CA" sz="1600" dirty="0" smtClean="0">
                <a:solidFill>
                  <a:schemeClr val="bg1"/>
                </a:solidFill>
                <a:latin typeface="Myriad Pro" pitchFamily="34" charset="0"/>
              </a:rPr>
              <a:t>Research </a:t>
            </a:r>
            <a:r>
              <a:rPr lang="en-CA" sz="1600" dirty="0">
                <a:solidFill>
                  <a:schemeClr val="bg1"/>
                </a:solidFill>
                <a:latin typeface="Myriad Pro" pitchFamily="34" charset="0"/>
              </a:rPr>
              <a:t>Manager</a:t>
            </a:r>
          </a:p>
          <a:p>
            <a:r>
              <a:rPr lang="en-CA" sz="1600" dirty="0" smtClean="0">
                <a:solidFill>
                  <a:schemeClr val="bg1"/>
                </a:solidFill>
                <a:latin typeface="Myriad Pro" pitchFamily="34" charset="0"/>
              </a:rPr>
              <a:t>Client &amp; Marketing Research</a:t>
            </a:r>
            <a:endParaRPr lang="en-CA" sz="1600" dirty="0">
              <a:solidFill>
                <a:schemeClr val="bg1"/>
              </a:solidFill>
              <a:latin typeface="Myriad Pro" pitchFamily="34" charset="0"/>
            </a:endParaRPr>
          </a:p>
          <a:p>
            <a:r>
              <a:rPr lang="en-CA" sz="1600" dirty="0" smtClean="0">
                <a:solidFill>
                  <a:schemeClr val="bg1"/>
                </a:solidFill>
                <a:latin typeface="Myriad Pro" pitchFamily="34" charset="0"/>
              </a:rPr>
              <a:t>(780) 293-0476</a:t>
            </a:r>
          </a:p>
          <a:p>
            <a:r>
              <a:rPr lang="en-CA" sz="1600" dirty="0" smtClean="0">
                <a:solidFill>
                  <a:schemeClr val="bg1"/>
                </a:solidFill>
                <a:latin typeface="Myriad Pro" pitchFamily="34" charset="0"/>
              </a:rPr>
              <a:t>CSmith4@atb.com</a:t>
            </a:r>
            <a:endParaRPr lang="en-US" sz="1600" dirty="0">
              <a:solidFill>
                <a:schemeClr val="bg1"/>
              </a:solidFill>
              <a:latin typeface="Myriad Pro" pitchFamily="34" charset="0"/>
            </a:endParaRPr>
          </a:p>
        </p:txBody>
      </p:sp>
    </p:spTree>
    <p:extLst>
      <p:ext uri="{BB962C8B-B14F-4D97-AF65-F5344CB8AC3E}">
        <p14:creationId xmlns:p14="http://schemas.microsoft.com/office/powerpoint/2010/main" val="2960580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92" y="3197484"/>
            <a:ext cx="8866207" cy="1246495"/>
          </a:xfrm>
          <a:prstGeom prst="rect">
            <a:avLst/>
          </a:prstGeom>
          <a:noFill/>
        </p:spPr>
        <p:txBody>
          <a:bodyPr wrap="square" rtlCol="0">
            <a:spAutoFit/>
          </a:bodyPr>
          <a:lstStyle/>
          <a:p>
            <a:r>
              <a:rPr lang="en-CA" sz="3200" dirty="0" smtClean="0">
                <a:solidFill>
                  <a:schemeClr val="bg1"/>
                </a:solidFill>
                <a:latin typeface="Myriad Pro"/>
                <a:cs typeface="Myriad Pro"/>
              </a:rPr>
              <a:t>APPENDIX: </a:t>
            </a:r>
            <a:r>
              <a:rPr lang="en-CA" sz="3200" dirty="0" err="1" smtClean="0">
                <a:solidFill>
                  <a:schemeClr val="bg1"/>
                </a:solidFill>
                <a:latin typeface="Myriad Pro"/>
                <a:cs typeface="Myriad Pro"/>
              </a:rPr>
              <a:t>Firmographics</a:t>
            </a:r>
            <a:r>
              <a:rPr lang="en-CA" sz="3200" dirty="0" smtClean="0">
                <a:solidFill>
                  <a:schemeClr val="bg1"/>
                </a:solidFill>
                <a:latin typeface="Myriad Pro"/>
                <a:cs typeface="Myriad Pro"/>
              </a:rPr>
              <a:t> &amp; Respondent Demographics</a:t>
            </a:r>
          </a:p>
          <a:p>
            <a:endParaRPr lang="en-CA" sz="1100" dirty="0" smtClean="0">
              <a:solidFill>
                <a:schemeClr val="bg1"/>
              </a:solidFill>
              <a:latin typeface="Myriad Pro"/>
              <a:cs typeface="Myriad Pro"/>
            </a:endParaRPr>
          </a:p>
        </p:txBody>
      </p:sp>
    </p:spTree>
    <p:extLst>
      <p:ext uri="{BB962C8B-B14F-4D97-AF65-F5344CB8AC3E}">
        <p14:creationId xmlns:p14="http://schemas.microsoft.com/office/powerpoint/2010/main" val="3912261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8" y="592187"/>
            <a:ext cx="8112100" cy="523220"/>
          </a:xfrm>
          <a:prstGeom prst="rect">
            <a:avLst/>
          </a:prstGeom>
          <a:noFill/>
        </p:spPr>
        <p:txBody>
          <a:bodyPr wrap="square" rtlCol="0">
            <a:spAutoFit/>
          </a:bodyPr>
          <a:lstStyle/>
          <a:p>
            <a:r>
              <a:rPr lang="en-US" sz="2800" dirty="0" smtClean="0">
                <a:solidFill>
                  <a:srgbClr val="505150"/>
                </a:solidFill>
                <a:latin typeface="Myriad Pro"/>
                <a:cs typeface="Myriad Pro"/>
              </a:rPr>
              <a:t>Business </a:t>
            </a:r>
            <a:r>
              <a:rPr lang="en-US" sz="2800" dirty="0" err="1" smtClean="0">
                <a:solidFill>
                  <a:srgbClr val="505150"/>
                </a:solidFill>
                <a:latin typeface="Myriad Pro"/>
                <a:cs typeface="Myriad Pro"/>
              </a:rPr>
              <a:t>Firmographics</a:t>
            </a:r>
            <a:endParaRPr lang="en-US" sz="2800" dirty="0">
              <a:solidFill>
                <a:srgbClr val="505150"/>
              </a:solidFill>
              <a:latin typeface="Myriad Pro"/>
              <a:cs typeface="Myriad Pro"/>
            </a:endParaRPr>
          </a:p>
        </p:txBody>
      </p:sp>
      <p:graphicFrame>
        <p:nvGraphicFramePr>
          <p:cNvPr id="11" name="Chart 10"/>
          <p:cNvGraphicFramePr/>
          <p:nvPr>
            <p:extLst>
              <p:ext uri="{D42A27DB-BD31-4B8C-83A1-F6EECF244321}">
                <p14:modId xmlns:p14="http://schemas.microsoft.com/office/powerpoint/2010/main" val="1126726298"/>
              </p:ext>
            </p:extLst>
          </p:nvPr>
        </p:nvGraphicFramePr>
        <p:xfrm>
          <a:off x="-109728" y="1640444"/>
          <a:ext cx="4367428" cy="3803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4043037307"/>
              </p:ext>
            </p:extLst>
          </p:nvPr>
        </p:nvGraphicFramePr>
        <p:xfrm>
          <a:off x="4565260" y="1640444"/>
          <a:ext cx="4578740" cy="416945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338634" y="1536136"/>
            <a:ext cx="2796451" cy="400110"/>
          </a:xfrm>
          <a:prstGeom prst="rect">
            <a:avLst/>
          </a:prstGeom>
          <a:noFill/>
          <a:scene3d>
            <a:camera prst="orthographicFront"/>
            <a:lightRig rig="threePt" dir="t"/>
          </a:scene3d>
          <a:sp3d>
            <a:bevelT prst="slope"/>
          </a:sp3d>
        </p:spPr>
        <p:txBody>
          <a:bodyPr wrap="square" rtlCol="0">
            <a:spAutoFit/>
          </a:bodyPr>
          <a:lstStyle/>
          <a:p>
            <a:pPr algn="ctr"/>
            <a:r>
              <a:rPr lang="en-CA" sz="2000" b="1" dirty="0">
                <a:solidFill>
                  <a:schemeClr val="accent1">
                    <a:lumMod val="75000"/>
                  </a:schemeClr>
                </a:solidFill>
                <a:latin typeface="+mn-lt"/>
              </a:rPr>
              <a:t>Number</a:t>
            </a:r>
            <a:r>
              <a:rPr lang="en-CA" sz="1600" b="1" dirty="0" smtClean="0">
                <a:solidFill>
                  <a:schemeClr val="tx2">
                    <a:lumMod val="60000"/>
                    <a:lumOff val="40000"/>
                  </a:schemeClr>
                </a:solidFill>
                <a:latin typeface="+mn-lt"/>
              </a:rPr>
              <a:t> </a:t>
            </a:r>
            <a:r>
              <a:rPr lang="en-CA" sz="2000" b="1" dirty="0">
                <a:solidFill>
                  <a:schemeClr val="accent1">
                    <a:lumMod val="75000"/>
                  </a:schemeClr>
                </a:solidFill>
                <a:latin typeface="+mn-lt"/>
              </a:rPr>
              <a:t>of Employees</a:t>
            </a:r>
          </a:p>
        </p:txBody>
      </p:sp>
      <p:sp>
        <p:nvSpPr>
          <p:cNvPr id="14" name="TextBox 13"/>
          <p:cNvSpPr txBox="1"/>
          <p:nvPr/>
        </p:nvSpPr>
        <p:spPr>
          <a:xfrm>
            <a:off x="4763742" y="1536136"/>
            <a:ext cx="2931467" cy="400110"/>
          </a:xfrm>
          <a:prstGeom prst="rect">
            <a:avLst/>
          </a:prstGeom>
          <a:noFill/>
          <a:scene3d>
            <a:camera prst="orthographicFront"/>
            <a:lightRig rig="threePt" dir="t"/>
          </a:scene3d>
          <a:sp3d>
            <a:bevelT prst="slope"/>
          </a:sp3d>
        </p:spPr>
        <p:txBody>
          <a:bodyPr wrap="square" rtlCol="0">
            <a:spAutoFit/>
          </a:bodyPr>
          <a:lstStyle/>
          <a:p>
            <a:pPr algn="ctr"/>
            <a:r>
              <a:rPr lang="en-CA" sz="2000" b="1" dirty="0">
                <a:solidFill>
                  <a:schemeClr val="accent1">
                    <a:lumMod val="75000"/>
                  </a:schemeClr>
                </a:solidFill>
                <a:latin typeface="+mn-lt"/>
              </a:rPr>
              <a:t>Annual</a:t>
            </a:r>
            <a:r>
              <a:rPr lang="en-CA" sz="1600" b="1" dirty="0" smtClean="0">
                <a:solidFill>
                  <a:schemeClr val="tx2">
                    <a:lumMod val="60000"/>
                    <a:lumOff val="40000"/>
                  </a:schemeClr>
                </a:solidFill>
                <a:latin typeface="+mn-lt"/>
              </a:rPr>
              <a:t> </a:t>
            </a:r>
            <a:r>
              <a:rPr lang="en-CA" sz="2000" b="1" dirty="0">
                <a:solidFill>
                  <a:schemeClr val="accent1">
                    <a:lumMod val="75000"/>
                  </a:schemeClr>
                </a:solidFill>
                <a:latin typeface="+mn-lt"/>
              </a:rPr>
              <a:t>Revenues 2015</a:t>
            </a:r>
          </a:p>
        </p:txBody>
      </p:sp>
      <p:sp>
        <p:nvSpPr>
          <p:cNvPr id="9" name="TextBox 8"/>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2016, n = 300</a:t>
            </a:r>
            <a:r>
              <a:rPr lang="en-CA" sz="1200" dirty="0" smtClean="0">
                <a:solidFill>
                  <a:srgbClr val="505150"/>
                </a:solidFill>
              </a:rPr>
              <a:t>.</a:t>
            </a:r>
            <a:endParaRPr lang="en-CA" sz="1200" dirty="0">
              <a:solidFill>
                <a:srgbClr val="505150"/>
              </a:solidFill>
              <a:latin typeface="+mn-lt"/>
            </a:endParaRPr>
          </a:p>
        </p:txBody>
      </p:sp>
      <p:sp>
        <p:nvSpPr>
          <p:cNvPr id="10" name="Content Placeholder 4"/>
          <p:cNvSpPr txBox="1">
            <a:spLocks/>
          </p:cNvSpPr>
          <p:nvPr/>
        </p:nvSpPr>
        <p:spPr bwMode="auto">
          <a:xfrm>
            <a:off x="5255262" y="5455780"/>
            <a:ext cx="2104762" cy="458424"/>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1600" b="0" i="0" u="none" strike="noStrike" kern="1200" cap="none" spc="0" normalizeH="0" baseline="0" noProof="0" dirty="0" smtClean="0">
                <a:ln>
                  <a:noFill/>
                </a:ln>
                <a:solidFill>
                  <a:schemeClr val="bg1"/>
                </a:solidFill>
                <a:effectLst/>
                <a:uLnTx/>
                <a:uFillTx/>
              </a:rPr>
              <a:t>Total $3 Million Plus:</a:t>
            </a:r>
            <a:br>
              <a:rPr kumimoji="0" lang="en-CA" sz="1600" b="0" i="0" u="none" strike="noStrike" kern="1200" cap="none" spc="0" normalizeH="0" baseline="0" noProof="0" dirty="0" smtClean="0">
                <a:ln>
                  <a:noFill/>
                </a:ln>
                <a:solidFill>
                  <a:schemeClr val="bg1"/>
                </a:solidFill>
                <a:effectLst/>
                <a:uLnTx/>
                <a:uFillTx/>
              </a:rPr>
            </a:br>
            <a:r>
              <a:rPr kumimoji="0" lang="en-CA" sz="1600" b="0" i="0" u="none" strike="noStrike" kern="1200" cap="none" spc="0" normalizeH="0" baseline="0" noProof="0" dirty="0" smtClean="0">
                <a:ln>
                  <a:noFill/>
                </a:ln>
                <a:solidFill>
                  <a:schemeClr val="bg1"/>
                </a:solidFill>
                <a:effectLst/>
                <a:uLnTx/>
                <a:uFillTx/>
              </a:rPr>
              <a:t>25%</a:t>
            </a:r>
          </a:p>
        </p:txBody>
      </p:sp>
    </p:spTree>
    <p:extLst>
      <p:ext uri="{BB962C8B-B14F-4D97-AF65-F5344CB8AC3E}">
        <p14:creationId xmlns:p14="http://schemas.microsoft.com/office/powerpoint/2010/main" val="2760378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3067977391"/>
              </p:ext>
            </p:extLst>
          </p:nvPr>
        </p:nvGraphicFramePr>
        <p:xfrm>
          <a:off x="4286992" y="2119537"/>
          <a:ext cx="4841382" cy="420974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713" y="573726"/>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14" name="TextBox 13"/>
          <p:cNvSpPr txBox="1"/>
          <p:nvPr/>
        </p:nvSpPr>
        <p:spPr>
          <a:xfrm>
            <a:off x="1446762" y="1142123"/>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Borrowing Needs</a:t>
            </a:r>
            <a:endParaRPr lang="en-CA" sz="2000" b="1" dirty="0">
              <a:solidFill>
                <a:schemeClr val="accent1">
                  <a:lumMod val="75000"/>
                </a:schemeClr>
              </a:solidFill>
              <a:latin typeface="+mn-lt"/>
            </a:endParaRPr>
          </a:p>
        </p:txBody>
      </p:sp>
      <p:sp>
        <p:nvSpPr>
          <p:cNvPr id="15" name="TextBox 14"/>
          <p:cNvSpPr txBox="1"/>
          <p:nvPr/>
        </p:nvSpPr>
        <p:spPr>
          <a:xfrm>
            <a:off x="5105400" y="1179577"/>
            <a:ext cx="3281718"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 of Years in Operation</a:t>
            </a:r>
            <a:endParaRPr lang="en-CA" sz="2000" b="1" dirty="0">
              <a:solidFill>
                <a:schemeClr val="accent1">
                  <a:lumMod val="75000"/>
                </a:schemeClr>
              </a:solidFill>
              <a:latin typeface="+mn-lt"/>
            </a:endParaRPr>
          </a:p>
        </p:txBody>
      </p:sp>
      <p:sp>
        <p:nvSpPr>
          <p:cNvPr id="13" name="Content Placeholder 4"/>
          <p:cNvSpPr txBox="1">
            <a:spLocks/>
          </p:cNvSpPr>
          <p:nvPr/>
        </p:nvSpPr>
        <p:spPr bwMode="auto">
          <a:xfrm>
            <a:off x="7900425" y="3576410"/>
            <a:ext cx="1080000" cy="648000"/>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2000" b="0" i="0" u="none" strike="noStrike" kern="1200" cap="none" spc="0" normalizeH="0" baseline="0" noProof="0" dirty="0" smtClean="0">
                <a:ln>
                  <a:noFill/>
                </a:ln>
                <a:solidFill>
                  <a:schemeClr val="bg1"/>
                </a:solidFill>
                <a:effectLst/>
                <a:uLnTx/>
                <a:uFillTx/>
                <a:latin typeface="+mn-lt"/>
                <a:ea typeface="+mn-ea"/>
                <a:cs typeface="+mn-cs"/>
              </a:rPr>
              <a:t>MEAN</a:t>
            </a:r>
          </a:p>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lang="en-CA" sz="1600" dirty="0" smtClean="0">
                <a:solidFill>
                  <a:schemeClr val="bg1"/>
                </a:solidFill>
              </a:rPr>
              <a:t>25 years</a:t>
            </a:r>
            <a:endParaRPr kumimoji="0" lang="en-CA" sz="1600" b="0" i="0" u="none" strike="noStrike" kern="1200" cap="none" spc="0" normalizeH="0" baseline="0" noProof="0" dirty="0" smtClean="0">
              <a:ln>
                <a:noFill/>
              </a:ln>
              <a:solidFill>
                <a:schemeClr val="bg1"/>
              </a:solidFill>
              <a:effectLst/>
              <a:uLnTx/>
              <a:uFillTx/>
              <a:latin typeface="+mn-lt"/>
              <a:ea typeface="+mn-ea"/>
              <a:cs typeface="+mn-cs"/>
            </a:endParaRPr>
          </a:p>
        </p:txBody>
      </p:sp>
      <p:graphicFrame>
        <p:nvGraphicFramePr>
          <p:cNvPr id="16" name="Chart 15"/>
          <p:cNvGraphicFramePr/>
          <p:nvPr>
            <p:extLst>
              <p:ext uri="{D42A27DB-BD31-4B8C-83A1-F6EECF244321}">
                <p14:modId xmlns:p14="http://schemas.microsoft.com/office/powerpoint/2010/main" val="3783930387"/>
              </p:ext>
            </p:extLst>
          </p:nvPr>
        </p:nvGraphicFramePr>
        <p:xfrm>
          <a:off x="116019" y="1772132"/>
          <a:ext cx="4693433" cy="444293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2016, n = 300</a:t>
            </a:r>
            <a:r>
              <a:rPr lang="en-CA" sz="1200" dirty="0" smtClean="0">
                <a:solidFill>
                  <a:srgbClr val="505150"/>
                </a:solidFill>
              </a:rPr>
              <a:t>.</a:t>
            </a:r>
            <a:endParaRPr lang="en-CA" sz="1200" dirty="0">
              <a:solidFill>
                <a:srgbClr val="505150"/>
              </a:solidFill>
              <a:latin typeface="+mn-lt"/>
            </a:endParaRPr>
          </a:p>
        </p:txBody>
      </p:sp>
    </p:spTree>
    <p:extLst>
      <p:ext uri="{BB962C8B-B14F-4D97-AF65-F5344CB8AC3E}">
        <p14:creationId xmlns:p14="http://schemas.microsoft.com/office/powerpoint/2010/main" val="13712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6" y="638830"/>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14" name="TextBox 13"/>
          <p:cNvSpPr txBox="1"/>
          <p:nvPr/>
        </p:nvSpPr>
        <p:spPr>
          <a:xfrm>
            <a:off x="1408662" y="1079051"/>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Industry</a:t>
            </a:r>
            <a:endParaRPr lang="en-CA" sz="2000" b="1" dirty="0">
              <a:solidFill>
                <a:schemeClr val="accent1">
                  <a:lumMod val="75000"/>
                </a:schemeClr>
              </a:solidFill>
              <a:latin typeface="+mn-lt"/>
            </a:endParaRPr>
          </a:p>
        </p:txBody>
      </p:sp>
      <p:graphicFrame>
        <p:nvGraphicFramePr>
          <p:cNvPr id="17" name="Chart 16"/>
          <p:cNvGraphicFramePr/>
          <p:nvPr>
            <p:extLst>
              <p:ext uri="{D42A27DB-BD31-4B8C-83A1-F6EECF244321}">
                <p14:modId xmlns:p14="http://schemas.microsoft.com/office/powerpoint/2010/main" val="2909042740"/>
              </p:ext>
            </p:extLst>
          </p:nvPr>
        </p:nvGraphicFramePr>
        <p:xfrm>
          <a:off x="1712" y="1479161"/>
          <a:ext cx="5084638" cy="4658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156974362"/>
              </p:ext>
            </p:extLst>
          </p:nvPr>
        </p:nvGraphicFramePr>
        <p:xfrm>
          <a:off x="5235386" y="2034665"/>
          <a:ext cx="3639439" cy="3733800"/>
        </p:xfrm>
        <a:graphic>
          <a:graphicData uri="http://schemas.openxmlformats.org/drawingml/2006/table">
            <a:tbl>
              <a:tblPr firstRow="1" bandRow="1">
                <a:tableStyleId>{93296810-A885-4BE3-A3E7-6D5BEEA58F35}</a:tableStyleId>
              </a:tblPr>
              <a:tblGrid>
                <a:gridCol w="3029839"/>
                <a:gridCol w="609600"/>
              </a:tblGrid>
              <a:tr h="370840">
                <a:tc gridSpan="2">
                  <a:txBody>
                    <a:bodyPr/>
                    <a:lstStyle/>
                    <a:p>
                      <a:pPr algn="ctr"/>
                      <a:r>
                        <a:rPr lang="en-CA" sz="2000" dirty="0" smtClean="0"/>
                        <a:t>Franchise Industry (n = 29)</a:t>
                      </a:r>
                      <a:endParaRPr lang="en-US" sz="2000" dirty="0"/>
                    </a:p>
                  </a:txBody>
                  <a:tcPr/>
                </a:tc>
                <a:tc hMerge="1">
                  <a:txBody>
                    <a:bodyPr/>
                    <a:lstStyle/>
                    <a:p>
                      <a:endParaRPr lang="en-US" dirty="0"/>
                    </a:p>
                  </a:txBody>
                  <a:tcPr/>
                </a:tc>
              </a:tr>
              <a:tr h="370840">
                <a:tc>
                  <a:txBody>
                    <a:bodyPr/>
                    <a:lstStyle/>
                    <a:p>
                      <a:r>
                        <a:rPr lang="en-CA" sz="1600" dirty="0" smtClean="0"/>
                        <a:t>Retail</a:t>
                      </a:r>
                    </a:p>
                  </a:txBody>
                  <a:tcPr/>
                </a:tc>
                <a:tc>
                  <a:txBody>
                    <a:bodyPr/>
                    <a:lstStyle/>
                    <a:p>
                      <a:pPr algn="ctr"/>
                      <a:r>
                        <a:rPr lang="en-US" dirty="0" smtClean="0"/>
                        <a:t>7</a:t>
                      </a:r>
                      <a:endParaRPr lang="en-US" dirty="0"/>
                    </a:p>
                  </a:txBody>
                  <a:tcPr/>
                </a:tc>
              </a:tr>
              <a:tr h="370840">
                <a:tc>
                  <a:txBody>
                    <a:bodyPr/>
                    <a:lstStyle/>
                    <a:p>
                      <a:r>
                        <a:rPr lang="en-CA" sz="1600" dirty="0" smtClean="0"/>
                        <a:t>Automotive</a:t>
                      </a:r>
                    </a:p>
                  </a:txBody>
                  <a:tcPr/>
                </a:tc>
                <a:tc>
                  <a:txBody>
                    <a:bodyPr/>
                    <a:lstStyle/>
                    <a:p>
                      <a:pPr algn="ctr"/>
                      <a:r>
                        <a:rPr lang="en-US" dirty="0" smtClean="0"/>
                        <a:t>6</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Food Services</a:t>
                      </a:r>
                    </a:p>
                  </a:txBody>
                  <a:tcPr/>
                </a:tc>
                <a:tc>
                  <a:txBody>
                    <a:bodyPr/>
                    <a:lstStyle/>
                    <a:p>
                      <a:pPr algn="ctr"/>
                      <a:r>
                        <a:rPr lang="en-US" dirty="0" smtClean="0"/>
                        <a:t>6</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Energy/Oil &amp;</a:t>
                      </a:r>
                      <a:r>
                        <a:rPr lang="en-CA" sz="1600" baseline="0" dirty="0" smtClean="0"/>
                        <a:t> Gas Services</a:t>
                      </a:r>
                      <a:endParaRPr lang="en-CA" sz="1600" dirty="0" smtClean="0"/>
                    </a:p>
                  </a:txBody>
                  <a:tcPr/>
                </a:tc>
                <a:tc>
                  <a:txBody>
                    <a:bodyPr/>
                    <a:lstStyle/>
                    <a:p>
                      <a:pPr algn="ctr"/>
                      <a:r>
                        <a:rPr lang="en-US" dirty="0" smtClean="0"/>
                        <a:t>3</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Health</a:t>
                      </a:r>
                    </a:p>
                  </a:txBody>
                  <a:tcPr/>
                </a:tc>
                <a:tc>
                  <a:txBody>
                    <a:bodyPr/>
                    <a:lstStyle/>
                    <a:p>
                      <a:pPr algn="ctr"/>
                      <a:r>
                        <a:rPr lang="en-US" dirty="0" smtClean="0"/>
                        <a:t>3</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Beauty &amp; Fitness</a:t>
                      </a:r>
                    </a:p>
                  </a:txBody>
                  <a:tcPr/>
                </a:tc>
                <a:tc>
                  <a:txBody>
                    <a:bodyPr/>
                    <a:lstStyle/>
                    <a:p>
                      <a:pPr algn="ctr"/>
                      <a:r>
                        <a:rPr lang="en-US" dirty="0" smtClean="0"/>
                        <a:t>2</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Real Estate</a:t>
                      </a:r>
                    </a:p>
                  </a:txBody>
                  <a:tcPr/>
                </a:tc>
                <a:tc>
                  <a:txBody>
                    <a:bodyPr/>
                    <a:lstStyle/>
                    <a:p>
                      <a:pPr algn="ctr"/>
                      <a:r>
                        <a:rPr lang="en-US" dirty="0" smtClean="0"/>
                        <a:t>2</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Child &amp; Senior Services</a:t>
                      </a:r>
                    </a:p>
                  </a:txBody>
                  <a:tcPr/>
                </a:tc>
                <a:tc>
                  <a:txBody>
                    <a:bodyPr/>
                    <a:lstStyle/>
                    <a:p>
                      <a:pPr algn="ctr"/>
                      <a:r>
                        <a:rPr lang="en-US" dirty="0" smtClean="0"/>
                        <a:t>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Other</a:t>
                      </a:r>
                    </a:p>
                  </a:txBody>
                  <a:tcPr/>
                </a:tc>
                <a:tc>
                  <a:txBody>
                    <a:bodyPr/>
                    <a:lstStyle/>
                    <a:p>
                      <a:pPr algn="ctr"/>
                      <a:r>
                        <a:rPr lang="en-US" dirty="0" smtClean="0"/>
                        <a:t>1</a:t>
                      </a:r>
                      <a:endParaRPr lang="en-US" dirty="0"/>
                    </a:p>
                  </a:txBody>
                  <a:tcPr/>
                </a:tc>
              </a:tr>
            </a:tbl>
          </a:graphicData>
        </a:graphic>
      </p:graphicFrame>
      <p:sp>
        <p:nvSpPr>
          <p:cNvPr id="21" name="Rounded Rectangular Callout 20"/>
          <p:cNvSpPr/>
          <p:nvPr/>
        </p:nvSpPr>
        <p:spPr>
          <a:xfrm>
            <a:off x="6005303" y="1120265"/>
            <a:ext cx="2144733" cy="609600"/>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dirty="0" smtClean="0"/>
              <a:t>10% of interviewed SMEs are franchises</a:t>
            </a:r>
            <a:endParaRPr lang="en-US" sz="1600" dirty="0"/>
          </a:p>
        </p:txBody>
      </p:sp>
      <p:sp>
        <p:nvSpPr>
          <p:cNvPr id="9" name="TextBox 8"/>
          <p:cNvSpPr txBox="1"/>
          <p:nvPr/>
        </p:nvSpPr>
        <p:spPr>
          <a:xfrm>
            <a:off x="8164" y="6557968"/>
            <a:ext cx="91358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2016,  non-franchise industry n = 271</a:t>
            </a:r>
            <a:r>
              <a:rPr lang="en-CA" sz="1200" dirty="0">
                <a:solidFill>
                  <a:srgbClr val="505150"/>
                </a:solidFill>
                <a:latin typeface="+mn-lt"/>
              </a:rPr>
              <a:t>. </a:t>
            </a:r>
            <a:r>
              <a:rPr lang="en-CA" sz="1200" dirty="0" smtClean="0">
                <a:solidFill>
                  <a:srgbClr val="505150"/>
                </a:solidFill>
                <a:latin typeface="+mn-lt"/>
              </a:rPr>
              <a:t>Responses of 4</a:t>
            </a:r>
            <a:r>
              <a:rPr lang="en-CA" sz="1200" dirty="0">
                <a:solidFill>
                  <a:srgbClr val="505150"/>
                </a:solidFill>
                <a:latin typeface="+mn-lt"/>
              </a:rPr>
              <a:t>% and higher are shown</a:t>
            </a:r>
          </a:p>
        </p:txBody>
      </p:sp>
    </p:spTree>
    <p:extLst>
      <p:ext uri="{BB962C8B-B14F-4D97-AF65-F5344CB8AC3E}">
        <p14:creationId xmlns:p14="http://schemas.microsoft.com/office/powerpoint/2010/main" val="40382380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706936544"/>
              </p:ext>
            </p:extLst>
          </p:nvPr>
        </p:nvGraphicFramePr>
        <p:xfrm>
          <a:off x="3693694" y="2198095"/>
          <a:ext cx="5450305" cy="280322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030520" y="1187852"/>
            <a:ext cx="5580993" cy="707886"/>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Do you consider yourself </a:t>
            </a:r>
          </a:p>
          <a:p>
            <a:pPr algn="ctr"/>
            <a:r>
              <a:rPr lang="en-CA" sz="2000" b="1" dirty="0" smtClean="0">
                <a:solidFill>
                  <a:schemeClr val="accent1">
                    <a:lumMod val="75000"/>
                  </a:schemeClr>
                </a:solidFill>
                <a:latin typeface="+mn-lt"/>
              </a:rPr>
              <a:t>to be an entrepreneur</a:t>
            </a:r>
            <a:endParaRPr lang="en-CA" sz="2000" b="1" dirty="0">
              <a:solidFill>
                <a:schemeClr val="accent1">
                  <a:lumMod val="75000"/>
                </a:schemeClr>
              </a:solidFill>
              <a:latin typeface="+mn-lt"/>
            </a:endParaRPr>
          </a:p>
        </p:txBody>
      </p:sp>
      <p:sp>
        <p:nvSpPr>
          <p:cNvPr id="13" name="TextBox 12"/>
          <p:cNvSpPr txBox="1"/>
          <p:nvPr/>
        </p:nvSpPr>
        <p:spPr>
          <a:xfrm>
            <a:off x="0" y="571668"/>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14" name="TextBox 13"/>
          <p:cNvSpPr txBox="1"/>
          <p:nvPr/>
        </p:nvSpPr>
        <p:spPr>
          <a:xfrm>
            <a:off x="684761" y="1187852"/>
            <a:ext cx="3204000" cy="39600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Business Life Stage Phase</a:t>
            </a:r>
            <a:endParaRPr lang="en-CA" sz="2000" b="1" dirty="0">
              <a:solidFill>
                <a:schemeClr val="accent1">
                  <a:lumMod val="75000"/>
                </a:schemeClr>
              </a:solidFill>
              <a:latin typeface="+mn-lt"/>
            </a:endParaRPr>
          </a:p>
        </p:txBody>
      </p:sp>
      <p:graphicFrame>
        <p:nvGraphicFramePr>
          <p:cNvPr id="15" name="Chart 14"/>
          <p:cNvGraphicFramePr/>
          <p:nvPr>
            <p:extLst>
              <p:ext uri="{D42A27DB-BD31-4B8C-83A1-F6EECF244321}">
                <p14:modId xmlns:p14="http://schemas.microsoft.com/office/powerpoint/2010/main" val="4111740175"/>
              </p:ext>
            </p:extLst>
          </p:nvPr>
        </p:nvGraphicFramePr>
        <p:xfrm>
          <a:off x="8164" y="1802095"/>
          <a:ext cx="4642692" cy="426690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2016, n = 300</a:t>
            </a:r>
            <a:r>
              <a:rPr lang="en-CA" sz="1200" dirty="0" smtClean="0">
                <a:solidFill>
                  <a:srgbClr val="505150"/>
                </a:solidFill>
              </a:rPr>
              <a:t>.</a:t>
            </a:r>
            <a:endParaRPr lang="en-CA" sz="1200" dirty="0">
              <a:solidFill>
                <a:srgbClr val="505150"/>
              </a:solidFill>
              <a:latin typeface="+mn-lt"/>
            </a:endParaRPr>
          </a:p>
        </p:txBody>
      </p:sp>
    </p:spTree>
    <p:extLst>
      <p:ext uri="{BB962C8B-B14F-4D97-AF65-F5344CB8AC3E}">
        <p14:creationId xmlns:p14="http://schemas.microsoft.com/office/powerpoint/2010/main" val="4052696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91299107"/>
              </p:ext>
            </p:extLst>
          </p:nvPr>
        </p:nvGraphicFramePr>
        <p:xfrm>
          <a:off x="103412" y="1634659"/>
          <a:ext cx="4468588" cy="464018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162" y="605983"/>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Respondent Demographics</a:t>
            </a:r>
            <a:endParaRPr lang="en-US" sz="2800" dirty="0">
              <a:solidFill>
                <a:srgbClr val="505150"/>
              </a:solidFill>
              <a:latin typeface="Myriad Pro"/>
              <a:cs typeface="Myriad Pro"/>
            </a:endParaRPr>
          </a:p>
        </p:txBody>
      </p:sp>
      <p:sp>
        <p:nvSpPr>
          <p:cNvPr id="14" name="TextBox 13"/>
          <p:cNvSpPr txBox="1"/>
          <p:nvPr/>
        </p:nvSpPr>
        <p:spPr>
          <a:xfrm>
            <a:off x="666750" y="1199489"/>
            <a:ext cx="34671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Role in Financial Decisions</a:t>
            </a:r>
            <a:endParaRPr lang="en-CA" sz="2000" b="1" dirty="0">
              <a:solidFill>
                <a:schemeClr val="accent1">
                  <a:lumMod val="75000"/>
                </a:schemeClr>
              </a:solidFill>
              <a:latin typeface="+mn-lt"/>
            </a:endParaRPr>
          </a:p>
        </p:txBody>
      </p:sp>
      <p:sp>
        <p:nvSpPr>
          <p:cNvPr id="15" name="TextBox 14"/>
          <p:cNvSpPr txBox="1"/>
          <p:nvPr/>
        </p:nvSpPr>
        <p:spPr>
          <a:xfrm>
            <a:off x="5715000" y="1234549"/>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Gender</a:t>
            </a:r>
            <a:endParaRPr lang="en-CA" sz="2000" b="1" dirty="0">
              <a:solidFill>
                <a:schemeClr val="accent1">
                  <a:lumMod val="75000"/>
                </a:schemeClr>
              </a:solidFill>
              <a:latin typeface="+mn-lt"/>
            </a:endParaRPr>
          </a:p>
        </p:txBody>
      </p:sp>
      <p:graphicFrame>
        <p:nvGraphicFramePr>
          <p:cNvPr id="9" name="Chart 8"/>
          <p:cNvGraphicFramePr/>
          <p:nvPr>
            <p:extLst>
              <p:ext uri="{D42A27DB-BD31-4B8C-83A1-F6EECF244321}">
                <p14:modId xmlns:p14="http://schemas.microsoft.com/office/powerpoint/2010/main" val="1490265691"/>
              </p:ext>
            </p:extLst>
          </p:nvPr>
        </p:nvGraphicFramePr>
        <p:xfrm>
          <a:off x="4675412" y="1669885"/>
          <a:ext cx="4468588" cy="436984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2016, n = 300</a:t>
            </a:r>
            <a:r>
              <a:rPr lang="en-CA" sz="1200" dirty="0" smtClean="0">
                <a:solidFill>
                  <a:srgbClr val="505150"/>
                </a:solidFill>
              </a:rPr>
              <a:t>.</a:t>
            </a:r>
            <a:endParaRPr lang="en-CA" sz="1200" dirty="0">
              <a:solidFill>
                <a:srgbClr val="505150"/>
              </a:solidFill>
              <a:latin typeface="+mn-lt"/>
            </a:endParaRPr>
          </a:p>
        </p:txBody>
      </p:sp>
    </p:spTree>
    <p:extLst>
      <p:ext uri="{BB962C8B-B14F-4D97-AF65-F5344CB8AC3E}">
        <p14:creationId xmlns:p14="http://schemas.microsoft.com/office/powerpoint/2010/main" val="797536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5983"/>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Respondent Demographics</a:t>
            </a:r>
            <a:endParaRPr lang="en-US" sz="2800" dirty="0">
              <a:solidFill>
                <a:srgbClr val="505150"/>
              </a:solidFill>
              <a:latin typeface="Myriad Pro"/>
              <a:cs typeface="Myriad Pro"/>
            </a:endParaRPr>
          </a:p>
        </p:txBody>
      </p:sp>
      <p:graphicFrame>
        <p:nvGraphicFramePr>
          <p:cNvPr id="7" name="Chart 6"/>
          <p:cNvGraphicFramePr/>
          <p:nvPr>
            <p:extLst>
              <p:ext uri="{D42A27DB-BD31-4B8C-83A1-F6EECF244321}">
                <p14:modId xmlns:p14="http://schemas.microsoft.com/office/powerpoint/2010/main" val="1410452040"/>
              </p:ext>
            </p:extLst>
          </p:nvPr>
        </p:nvGraphicFramePr>
        <p:xfrm>
          <a:off x="108155" y="1507860"/>
          <a:ext cx="4375355" cy="478603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354481" y="1118477"/>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Title/ Role</a:t>
            </a:r>
            <a:endParaRPr lang="en-CA" sz="2000" b="1" dirty="0">
              <a:solidFill>
                <a:schemeClr val="accent1">
                  <a:lumMod val="75000"/>
                </a:schemeClr>
              </a:solidFill>
              <a:latin typeface="+mn-lt"/>
            </a:endParaRPr>
          </a:p>
        </p:txBody>
      </p:sp>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2016, n = 300</a:t>
            </a:r>
            <a:r>
              <a:rPr lang="en-CA" sz="1200" dirty="0" smtClean="0">
                <a:solidFill>
                  <a:srgbClr val="505150"/>
                </a:solidFill>
              </a:rPr>
              <a:t>. </a:t>
            </a:r>
            <a:r>
              <a:rPr lang="en-CA" sz="1200" dirty="0" smtClean="0">
                <a:solidFill>
                  <a:srgbClr val="505150"/>
                </a:solidFill>
              </a:rPr>
              <a:t>Responses of </a:t>
            </a:r>
            <a:r>
              <a:rPr lang="en-CA" sz="1200" dirty="0" smtClean="0">
                <a:solidFill>
                  <a:srgbClr val="505150"/>
                </a:solidFill>
                <a:latin typeface="+mn-lt"/>
              </a:rPr>
              <a:t>4</a:t>
            </a:r>
            <a:r>
              <a:rPr lang="en-CA" sz="1200" dirty="0">
                <a:solidFill>
                  <a:srgbClr val="505150"/>
                </a:solidFill>
                <a:latin typeface="+mn-lt"/>
              </a:rPr>
              <a:t>% and higher are shown.</a:t>
            </a:r>
          </a:p>
        </p:txBody>
      </p:sp>
      <p:sp>
        <p:nvSpPr>
          <p:cNvPr id="9" name="TextBox 8"/>
          <p:cNvSpPr txBox="1"/>
          <p:nvPr/>
        </p:nvSpPr>
        <p:spPr>
          <a:xfrm>
            <a:off x="5931397" y="1129203"/>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Family Business</a:t>
            </a:r>
            <a:endParaRPr lang="en-CA" sz="2000" b="1" dirty="0">
              <a:solidFill>
                <a:schemeClr val="accent1">
                  <a:lumMod val="75000"/>
                </a:schemeClr>
              </a:solidFill>
              <a:latin typeface="+mn-lt"/>
            </a:endParaRPr>
          </a:p>
        </p:txBody>
      </p:sp>
      <p:graphicFrame>
        <p:nvGraphicFramePr>
          <p:cNvPr id="10" name="Chart 9"/>
          <p:cNvGraphicFramePr/>
          <p:nvPr>
            <p:extLst>
              <p:ext uri="{D42A27DB-BD31-4B8C-83A1-F6EECF244321}">
                <p14:modId xmlns:p14="http://schemas.microsoft.com/office/powerpoint/2010/main" val="308274241"/>
              </p:ext>
            </p:extLst>
          </p:nvPr>
        </p:nvGraphicFramePr>
        <p:xfrm>
          <a:off x="4675412" y="1669885"/>
          <a:ext cx="4468588" cy="43698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417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0362" y="765579"/>
            <a:ext cx="8428037" cy="718080"/>
          </a:xfrm>
        </p:spPr>
        <p:txBody>
          <a:bodyPr/>
          <a:lstStyle/>
          <a:p>
            <a:r>
              <a:rPr lang="en-CA" dirty="0" smtClean="0"/>
              <a:t>Research Objectives</a:t>
            </a:r>
            <a:endParaRPr lang="en-CA" dirty="0"/>
          </a:p>
        </p:txBody>
      </p:sp>
      <p:sp>
        <p:nvSpPr>
          <p:cNvPr id="12" name="Content Placeholder 11"/>
          <p:cNvSpPr>
            <a:spLocks noGrp="1"/>
          </p:cNvSpPr>
          <p:nvPr>
            <p:ph idx="1"/>
          </p:nvPr>
        </p:nvSpPr>
        <p:spPr>
          <a:xfrm>
            <a:off x="360362" y="1331259"/>
            <a:ext cx="8428037" cy="4525963"/>
          </a:xfrm>
        </p:spPr>
        <p:txBody>
          <a:bodyPr/>
          <a:lstStyle/>
          <a:p>
            <a:pPr>
              <a:buNone/>
            </a:pPr>
            <a:endParaRPr lang="en-US" dirty="0" smtClean="0"/>
          </a:p>
          <a:p>
            <a:r>
              <a:rPr lang="en-US" dirty="0" smtClean="0"/>
              <a:t>Measure business owners and managers’ perceptions of what the business climate and Alberta economy will be like six months from now;</a:t>
            </a:r>
          </a:p>
          <a:p>
            <a:r>
              <a:rPr lang="en-US" dirty="0" smtClean="0"/>
              <a:t>Explore the topics of retirement, succession, and continuity planning, including when business owners are planning to exit the business, the perceived importance of succession and continuity planning, the proportion of SMEs that have a succession or continuity plan in place, and SMEs’ rationale for not having a succession or continuity plan. We asked whether the SMEs had undergone a formal valuation and which professionals conducted the valuation process. In addition, we examined whether SMEs carry disruption and loan insurance, have experienced a major disruption in the past, and whether recent events such as the Calgary flood and Ft McMurray fire have changed how concerned they are about the effects of a major disruption to their business; and </a:t>
            </a:r>
          </a:p>
          <a:p>
            <a:r>
              <a:rPr lang="en-US" dirty="0" smtClean="0"/>
              <a:t>Profile the firmographics as well as respondent demographics for small to medium-sized businesses in Alberta. </a:t>
            </a:r>
          </a:p>
        </p:txBody>
      </p:sp>
    </p:spTree>
    <p:extLst>
      <p:ext uri="{BB962C8B-B14F-4D97-AF65-F5344CB8AC3E}">
        <p14:creationId xmlns:p14="http://schemas.microsoft.com/office/powerpoint/2010/main" val="589403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1" descr="C:\Users\E29356\AppData\Local\Microsoft\Windows\Temporary Internet Files\Content.IE5\IATG478T\MP900405416[1].jpg"/>
          <p:cNvPicPr>
            <a:picLocks noChangeAspect="1" noChangeArrowheads="1"/>
          </p:cNvPicPr>
          <p:nvPr/>
        </p:nvPicPr>
        <p:blipFill>
          <a:blip r:embed="rId3"/>
          <a:srcRect/>
          <a:stretch>
            <a:fillRect/>
          </a:stretch>
        </p:blipFill>
        <p:spPr bwMode="auto">
          <a:xfrm>
            <a:off x="3708868" y="2612535"/>
            <a:ext cx="1905164" cy="1787183"/>
          </a:xfrm>
          <a:prstGeom prst="rect">
            <a:avLst/>
          </a:prstGeom>
          <a:noFill/>
        </p:spPr>
      </p:pic>
      <p:sp>
        <p:nvSpPr>
          <p:cNvPr id="10" name="Title 9"/>
          <p:cNvSpPr>
            <a:spLocks noGrp="1"/>
          </p:cNvSpPr>
          <p:nvPr>
            <p:ph type="title"/>
          </p:nvPr>
        </p:nvSpPr>
        <p:spPr/>
        <p:txBody>
          <a:bodyPr/>
          <a:lstStyle/>
          <a:p>
            <a:r>
              <a:rPr lang="en-CA" dirty="0" smtClean="0"/>
              <a:t>Methodology</a:t>
            </a:r>
            <a:endParaRPr lang="en-CA" dirty="0"/>
          </a:p>
        </p:txBody>
      </p:sp>
      <p:sp>
        <p:nvSpPr>
          <p:cNvPr id="7" name="Content Placeholder 4"/>
          <p:cNvSpPr txBox="1">
            <a:spLocks/>
          </p:cNvSpPr>
          <p:nvPr/>
        </p:nvSpPr>
        <p:spPr bwMode="auto">
          <a:xfrm>
            <a:off x="455500" y="1689100"/>
            <a:ext cx="2757600" cy="4060784"/>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CA" b="1" u="sng" dirty="0" smtClean="0">
                <a:solidFill>
                  <a:schemeClr val="bg1"/>
                </a:solidFill>
                <a:effectLst>
                  <a:outerShdw blurRad="38100" dist="38100" dir="2700000" algn="tl">
                    <a:srgbClr val="000000">
                      <a:alpha val="43137"/>
                    </a:srgbClr>
                  </a:outerShdw>
                </a:effectLst>
                <a:latin typeface="Calibri" pitchFamily="34" charset="0"/>
              </a:rPr>
              <a:t>Qualifying Businesses</a:t>
            </a:r>
          </a:p>
          <a:p>
            <a:pPr algn="ctr"/>
            <a:r>
              <a:rPr lang="en-CA" b="1" dirty="0" smtClean="0">
                <a:solidFill>
                  <a:schemeClr val="bg1"/>
                </a:solidFill>
                <a:effectLst>
                  <a:outerShdw blurRad="38100" dist="38100" dir="2700000" algn="tl">
                    <a:srgbClr val="000000">
                      <a:alpha val="43137"/>
                    </a:srgbClr>
                  </a:outerShdw>
                </a:effectLst>
                <a:latin typeface="Calibri" pitchFamily="34" charset="0"/>
              </a:rPr>
              <a:t>&lt;500 employees,</a:t>
            </a:r>
          </a:p>
          <a:p>
            <a:pPr algn="ctr"/>
            <a:r>
              <a:rPr lang="en-CA" b="1" dirty="0" smtClean="0">
                <a:solidFill>
                  <a:schemeClr val="bg1"/>
                </a:solidFill>
                <a:effectLst>
                  <a:outerShdw blurRad="38100" dist="38100" dir="2700000" algn="tl">
                    <a:srgbClr val="000000">
                      <a:alpha val="43137"/>
                    </a:srgbClr>
                  </a:outerShdw>
                </a:effectLst>
                <a:latin typeface="Calibri" pitchFamily="34" charset="0"/>
              </a:rPr>
              <a:t>&lt;$20 million annual revenues,</a:t>
            </a:r>
          </a:p>
          <a:p>
            <a:pPr algn="ctr"/>
            <a:r>
              <a:rPr lang="en-CA" b="1" dirty="0" smtClean="0">
                <a:solidFill>
                  <a:schemeClr val="bg1"/>
                </a:solidFill>
                <a:effectLst>
                  <a:outerShdw blurRad="38100" dist="38100" dir="2700000" algn="tl">
                    <a:srgbClr val="000000">
                      <a:alpha val="43137"/>
                    </a:srgbClr>
                  </a:outerShdw>
                </a:effectLst>
                <a:latin typeface="Calibri" pitchFamily="34" charset="0"/>
              </a:rPr>
              <a:t>must be financial decision makers or influencers</a:t>
            </a:r>
          </a:p>
          <a:p>
            <a:pPr algn="ctr">
              <a:buFont typeface="Arial" pitchFamily="34" charset="0"/>
              <a:buChar char="•"/>
            </a:pPr>
            <a:r>
              <a:rPr lang="en-CA" sz="1600" b="1" dirty="0" smtClean="0">
                <a:solidFill>
                  <a:schemeClr val="bg1"/>
                </a:solidFill>
                <a:effectLst>
                  <a:outerShdw blurRad="38100" dist="38100" dir="2700000" algn="tl">
                    <a:srgbClr val="000000">
                      <a:alpha val="43137"/>
                    </a:srgbClr>
                  </a:outerShdw>
                </a:effectLst>
                <a:latin typeface="Calibri" pitchFamily="34" charset="0"/>
              </a:rPr>
              <a:t>Excluded agriculture, government, financial institutions, media, market research, PR, advertising  and communications sectors</a:t>
            </a:r>
          </a:p>
        </p:txBody>
      </p:sp>
      <p:sp>
        <p:nvSpPr>
          <p:cNvPr id="8" name="Content Placeholder 4"/>
          <p:cNvSpPr txBox="1">
            <a:spLocks/>
          </p:cNvSpPr>
          <p:nvPr/>
        </p:nvSpPr>
        <p:spPr bwMode="auto">
          <a:xfrm>
            <a:off x="6108700" y="1689100"/>
            <a:ext cx="2780119" cy="4060784"/>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144000" indent="-144000" algn="ctr">
              <a:spcBef>
                <a:spcPct val="20000"/>
              </a:spcBef>
            </a:pPr>
            <a:r>
              <a:rPr lang="en-CA" b="1" u="sng" dirty="0" smtClean="0">
                <a:solidFill>
                  <a:schemeClr val="bg1"/>
                </a:solidFill>
                <a:effectLst>
                  <a:outerShdw blurRad="38100" dist="38100" dir="2700000" algn="tl">
                    <a:srgbClr val="000000">
                      <a:alpha val="43137"/>
                    </a:srgbClr>
                  </a:outerShdw>
                </a:effectLst>
                <a:latin typeface="Calibri" pitchFamily="34" charset="0"/>
              </a:rPr>
              <a:t>Field dates:</a:t>
            </a:r>
          </a:p>
          <a:p>
            <a:pPr marL="144000" indent="-144000" algn="ctr">
              <a:spcBef>
                <a:spcPct val="20000"/>
              </a:spcBef>
            </a:pPr>
            <a:r>
              <a:rPr lang="en-CA" b="1" dirty="0" smtClean="0">
                <a:solidFill>
                  <a:schemeClr val="bg1"/>
                </a:solidFill>
                <a:effectLst>
                  <a:outerShdw blurRad="38100" dist="38100" dir="2700000" algn="tl">
                    <a:srgbClr val="000000">
                      <a:alpha val="43137"/>
                    </a:srgbClr>
                  </a:outerShdw>
                </a:effectLst>
                <a:latin typeface="Calibri" pitchFamily="34" charset="0"/>
              </a:rPr>
              <a:t>August 8 - 19, 2016</a:t>
            </a: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endParaRPr kumimoji="0" lang="en-CA"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ndParaRP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CA"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rPr>
              <a:t>Telephone</a:t>
            </a:r>
          </a:p>
          <a:p>
            <a:pPr marL="144000" lvl="0" indent="-144000" algn="ctr">
              <a:spcBef>
                <a:spcPct val="20000"/>
              </a:spcBef>
              <a:buFont typeface="Arial" pitchFamily="34" charset="0"/>
              <a:buChar char="•"/>
              <a:defRPr/>
            </a:pPr>
            <a:r>
              <a:rPr lang="en-CA" sz="1600" b="1" dirty="0">
                <a:solidFill>
                  <a:schemeClr val="bg1"/>
                </a:solidFill>
                <a:effectLst>
                  <a:outerShdw blurRad="38100" dist="38100" dir="2700000" algn="tl">
                    <a:srgbClr val="000000">
                      <a:alpha val="43137"/>
                    </a:srgbClr>
                  </a:outerShdw>
                </a:effectLst>
                <a:latin typeface="Calibri" pitchFamily="34" charset="0"/>
              </a:rPr>
              <a:t>Approximately 3,000 businesses contacts made and 300 completed the survey</a:t>
            </a:r>
          </a:p>
          <a:p>
            <a:pPr marL="144000" lvl="0" indent="-144000" algn="ctr">
              <a:spcBef>
                <a:spcPct val="20000"/>
              </a:spcBef>
              <a:buFont typeface="Arial" pitchFamily="34" charset="0"/>
              <a:buChar char="•"/>
              <a:defRPr/>
            </a:pPr>
            <a:r>
              <a:rPr lang="en-CA" sz="1600" b="1" dirty="0">
                <a:solidFill>
                  <a:schemeClr val="bg1"/>
                </a:solidFill>
                <a:effectLst>
                  <a:outerShdw blurRad="38100" dist="38100" dir="2700000" algn="tl">
                    <a:srgbClr val="000000">
                      <a:alpha val="43137"/>
                    </a:srgbClr>
                  </a:outerShdw>
                </a:effectLst>
                <a:latin typeface="Calibri" pitchFamily="34" charset="0"/>
              </a:rPr>
              <a:t>Margin of error is +/- 5.8%</a:t>
            </a:r>
          </a:p>
        </p:txBody>
      </p:sp>
      <p:sp>
        <p:nvSpPr>
          <p:cNvPr id="9" name="Content Placeholder 4"/>
          <p:cNvSpPr txBox="1">
            <a:spLocks/>
          </p:cNvSpPr>
          <p:nvPr/>
        </p:nvSpPr>
        <p:spPr bwMode="auto">
          <a:xfrm>
            <a:off x="3528686" y="1604527"/>
            <a:ext cx="2265528" cy="1008008"/>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tabLst/>
              <a:defRPr/>
            </a:pPr>
            <a:r>
              <a:rPr kumimoji="0" lang="en-CA" sz="1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t>Alberta SMEs</a:t>
            </a:r>
          </a:p>
        </p:txBody>
      </p:sp>
    </p:spTree>
    <p:extLst>
      <p:ext uri="{BB962C8B-B14F-4D97-AF65-F5344CB8AC3E}">
        <p14:creationId xmlns:p14="http://schemas.microsoft.com/office/powerpoint/2010/main" val="3373987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61935" y="1996901"/>
            <a:ext cx="6684447" cy="1043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1847694" y="1975311"/>
            <a:ext cx="7296306" cy="573664"/>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ctr" anchorCtr="0">
            <a:noAutofit/>
          </a:bodyPr>
          <a:lstStyle/>
          <a:p>
            <a:r>
              <a:rPr lang="en-CA" sz="2000" dirty="0" smtClean="0">
                <a:solidFill>
                  <a:srgbClr val="505150"/>
                </a:solidFill>
              </a:rPr>
              <a:t>Alberta SMEs’ optimism about </a:t>
            </a:r>
            <a:r>
              <a:rPr lang="en-CA" sz="2000" dirty="0">
                <a:solidFill>
                  <a:srgbClr val="505150"/>
                </a:solidFill>
              </a:rPr>
              <a:t>the </a:t>
            </a:r>
            <a:r>
              <a:rPr lang="en-CA" sz="2000" dirty="0" smtClean="0">
                <a:solidFill>
                  <a:srgbClr val="505150"/>
                </a:solidFill>
              </a:rPr>
              <a:t>future of their businesses and the Alberta economy have decreased slightly since last quarter. This is consistent with the general state of the economy, which includes the relatively low price of oil, diminishing retail sales, and decreased construction investment.  </a:t>
            </a:r>
            <a:endParaRPr lang="en-CA" sz="2000" dirty="0">
              <a:solidFill>
                <a:srgbClr val="505150"/>
              </a:solidFill>
            </a:endParaRPr>
          </a:p>
        </p:txBody>
      </p:sp>
      <p:sp>
        <p:nvSpPr>
          <p:cNvPr id="12" name="Rectangle 11"/>
          <p:cNvSpPr/>
          <p:nvPr/>
        </p:nvSpPr>
        <p:spPr>
          <a:xfrm>
            <a:off x="1847693" y="3690433"/>
            <a:ext cx="7296307" cy="573664"/>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ctr" anchorCtr="0">
            <a:noAutofit/>
          </a:bodyPr>
          <a:lstStyle/>
          <a:p>
            <a:r>
              <a:rPr lang="en-CA" sz="2000" dirty="0" smtClean="0">
                <a:solidFill>
                  <a:srgbClr val="505150"/>
                </a:solidFill>
              </a:rPr>
              <a:t>A vast majority of SMEs report that it is important for their business to have a succession (91%) and continuity (78%) plan. Interestingly, there is a stark divide between thought and action as the actual number of businesses with either a succession (58%) or continuity (</a:t>
            </a:r>
            <a:r>
              <a:rPr lang="en-CA" sz="2000" dirty="0">
                <a:solidFill>
                  <a:srgbClr val="505150"/>
                </a:solidFill>
              </a:rPr>
              <a:t>48%) </a:t>
            </a:r>
            <a:r>
              <a:rPr lang="en-CA" sz="2000" dirty="0">
                <a:solidFill>
                  <a:srgbClr val="505150"/>
                </a:solidFill>
              </a:rPr>
              <a:t>plan in place </a:t>
            </a:r>
            <a:r>
              <a:rPr lang="en-CA" sz="2000" dirty="0" smtClean="0">
                <a:solidFill>
                  <a:srgbClr val="505150"/>
                </a:solidFill>
              </a:rPr>
              <a:t>is much lower.</a:t>
            </a:r>
            <a:endParaRPr lang="en-CA" sz="2000" dirty="0">
              <a:solidFill>
                <a:srgbClr val="505150"/>
              </a:solidFill>
            </a:endParaRPr>
          </a:p>
        </p:txBody>
      </p:sp>
      <p:sp>
        <p:nvSpPr>
          <p:cNvPr id="13" name="Rectangle 12"/>
          <p:cNvSpPr/>
          <p:nvPr/>
        </p:nvSpPr>
        <p:spPr>
          <a:xfrm>
            <a:off x="1847694" y="5278967"/>
            <a:ext cx="7296306" cy="573664"/>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ctr" anchorCtr="0">
            <a:noAutofit/>
          </a:bodyPr>
          <a:lstStyle/>
          <a:p>
            <a:r>
              <a:rPr lang="en-CA" sz="2000" dirty="0" smtClean="0">
                <a:solidFill>
                  <a:srgbClr val="505150"/>
                </a:solidFill>
              </a:rPr>
              <a:t>Almost one quarter (23%) of Alberta SMEs report having experienced a significant disruption in the past. This may help explain why slightly more than half (54%) have disruption insurance to guard against these types of occurrences.</a:t>
            </a:r>
            <a:endParaRPr lang="en-CA" sz="2000" dirty="0">
              <a:solidFill>
                <a:srgbClr val="505150"/>
              </a:solidFill>
            </a:endParaRPr>
          </a:p>
        </p:txBody>
      </p:sp>
      <p:cxnSp>
        <p:nvCxnSpPr>
          <p:cNvPr id="14" name="Straight Connector 13"/>
          <p:cNvCxnSpPr/>
          <p:nvPr/>
        </p:nvCxnSpPr>
        <p:spPr>
          <a:xfrm>
            <a:off x="47450" y="2279076"/>
            <a:ext cx="6858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5" name="Oval 14"/>
          <p:cNvSpPr>
            <a:spLocks noChangeAspect="1"/>
          </p:cNvSpPr>
          <p:nvPr/>
        </p:nvSpPr>
        <p:spPr>
          <a:xfrm>
            <a:off x="705176" y="1817643"/>
            <a:ext cx="914400" cy="914400"/>
          </a:xfrm>
          <a:prstGeom prst="ellipse">
            <a:avLst/>
          </a:prstGeom>
          <a:solidFill>
            <a:srgbClr val="E36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6" name="TextBox 15"/>
          <p:cNvSpPr txBox="1"/>
          <p:nvPr/>
        </p:nvSpPr>
        <p:spPr>
          <a:xfrm>
            <a:off x="673524" y="1874793"/>
            <a:ext cx="990600" cy="830997"/>
          </a:xfrm>
          <a:prstGeom prst="rect">
            <a:avLst/>
          </a:prstGeom>
          <a:noFill/>
        </p:spPr>
        <p:txBody>
          <a:bodyPr wrap="square" rtlCol="0">
            <a:spAutoFit/>
          </a:bodyPr>
          <a:lstStyle/>
          <a:p>
            <a:pPr algn="ctr"/>
            <a:r>
              <a:rPr lang="en-US" sz="4800" dirty="0" smtClean="0">
                <a:solidFill>
                  <a:srgbClr val="FFFFFF"/>
                </a:solidFill>
                <a:latin typeface="Franklin Gothic Medium"/>
                <a:cs typeface="Franklin Gothic Medium"/>
              </a:rPr>
              <a:t>1</a:t>
            </a:r>
            <a:endParaRPr lang="en-US" sz="4800" dirty="0">
              <a:solidFill>
                <a:srgbClr val="FFFFFF"/>
              </a:solidFill>
              <a:latin typeface="Franklin Gothic Medium"/>
              <a:cs typeface="Franklin Gothic Medium"/>
            </a:endParaRPr>
          </a:p>
        </p:txBody>
      </p:sp>
      <p:cxnSp>
        <p:nvCxnSpPr>
          <p:cNvPr id="17" name="Straight Connector 16"/>
          <p:cNvCxnSpPr/>
          <p:nvPr/>
        </p:nvCxnSpPr>
        <p:spPr>
          <a:xfrm>
            <a:off x="52036" y="4005505"/>
            <a:ext cx="6858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8" name="Oval 17"/>
          <p:cNvSpPr>
            <a:spLocks noChangeAspect="1"/>
          </p:cNvSpPr>
          <p:nvPr/>
        </p:nvSpPr>
        <p:spPr>
          <a:xfrm>
            <a:off x="739091" y="3548305"/>
            <a:ext cx="914400" cy="914400"/>
          </a:xfrm>
          <a:prstGeom prst="ellipse">
            <a:avLst/>
          </a:prstGeom>
          <a:solidFill>
            <a:srgbClr val="71AA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9" name="TextBox 18"/>
          <p:cNvSpPr txBox="1"/>
          <p:nvPr/>
        </p:nvSpPr>
        <p:spPr>
          <a:xfrm>
            <a:off x="691139" y="3561767"/>
            <a:ext cx="990600" cy="830997"/>
          </a:xfrm>
          <a:prstGeom prst="rect">
            <a:avLst/>
          </a:prstGeom>
          <a:noFill/>
        </p:spPr>
        <p:txBody>
          <a:bodyPr wrap="square" rtlCol="0">
            <a:spAutoFit/>
          </a:bodyPr>
          <a:lstStyle/>
          <a:p>
            <a:pPr algn="ctr"/>
            <a:r>
              <a:rPr lang="en-US" sz="4800" dirty="0" smtClean="0">
                <a:solidFill>
                  <a:srgbClr val="FFFFFF"/>
                </a:solidFill>
                <a:latin typeface="Franklin Gothic Medium"/>
                <a:cs typeface="Franklin Gothic Medium"/>
              </a:rPr>
              <a:t>2</a:t>
            </a:r>
            <a:endParaRPr lang="en-US" sz="4800" dirty="0">
              <a:solidFill>
                <a:srgbClr val="FFFFFF"/>
              </a:solidFill>
              <a:latin typeface="Franklin Gothic Medium"/>
              <a:cs typeface="Franklin Gothic Medium"/>
            </a:endParaRPr>
          </a:p>
        </p:txBody>
      </p:sp>
      <p:sp>
        <p:nvSpPr>
          <p:cNvPr id="20" name="Oval 19"/>
          <p:cNvSpPr>
            <a:spLocks noChangeAspect="1"/>
          </p:cNvSpPr>
          <p:nvPr/>
        </p:nvSpPr>
        <p:spPr>
          <a:xfrm>
            <a:off x="720974" y="5101524"/>
            <a:ext cx="914400" cy="914400"/>
          </a:xfrm>
          <a:prstGeom prst="ellipse">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21" name="Straight Connector 20"/>
          <p:cNvCxnSpPr/>
          <p:nvPr/>
        </p:nvCxnSpPr>
        <p:spPr>
          <a:xfrm>
            <a:off x="52036" y="5558724"/>
            <a:ext cx="6858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80801" y="5143225"/>
            <a:ext cx="990600" cy="830997"/>
          </a:xfrm>
          <a:prstGeom prst="rect">
            <a:avLst/>
          </a:prstGeom>
          <a:noFill/>
        </p:spPr>
        <p:txBody>
          <a:bodyPr wrap="square" rtlCol="0">
            <a:spAutoFit/>
          </a:bodyPr>
          <a:lstStyle/>
          <a:p>
            <a:pPr algn="ctr"/>
            <a:r>
              <a:rPr lang="en-US" sz="4800" dirty="0" smtClean="0">
                <a:solidFill>
                  <a:srgbClr val="FFFFFF"/>
                </a:solidFill>
                <a:latin typeface="Franklin Gothic Medium"/>
                <a:cs typeface="Franklin Gothic Medium"/>
              </a:rPr>
              <a:t>3</a:t>
            </a:r>
            <a:endParaRPr lang="en-US" sz="4800" dirty="0">
              <a:solidFill>
                <a:srgbClr val="FFFFFF"/>
              </a:solidFill>
              <a:latin typeface="Franklin Gothic Medium"/>
              <a:cs typeface="Franklin Gothic Medium"/>
            </a:endParaRPr>
          </a:p>
        </p:txBody>
      </p:sp>
      <p:sp>
        <p:nvSpPr>
          <p:cNvPr id="24" name="Title 23"/>
          <p:cNvSpPr>
            <a:spLocks noGrp="1"/>
          </p:cNvSpPr>
          <p:nvPr>
            <p:ph type="title"/>
          </p:nvPr>
        </p:nvSpPr>
        <p:spPr>
          <a:xfrm>
            <a:off x="360362" y="735674"/>
            <a:ext cx="8428037" cy="718080"/>
          </a:xfrm>
        </p:spPr>
        <p:txBody>
          <a:bodyPr/>
          <a:lstStyle/>
          <a:p>
            <a:r>
              <a:rPr lang="en-CA" dirty="0" smtClean="0"/>
              <a:t>Key Insights</a:t>
            </a:r>
            <a:endParaRPr lang="en-CA" dirty="0"/>
          </a:p>
        </p:txBody>
      </p:sp>
    </p:spTree>
    <p:extLst>
      <p:ext uri="{BB962C8B-B14F-4D97-AF65-F5344CB8AC3E}">
        <p14:creationId xmlns:p14="http://schemas.microsoft.com/office/powerpoint/2010/main" val="2881256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289" y="3467309"/>
            <a:ext cx="8504164" cy="584775"/>
          </a:xfrm>
          <a:prstGeom prst="rect">
            <a:avLst/>
          </a:prstGeom>
          <a:noFill/>
        </p:spPr>
        <p:txBody>
          <a:bodyPr wrap="square" rtlCol="0">
            <a:spAutoFit/>
          </a:bodyPr>
          <a:lstStyle/>
          <a:p>
            <a:r>
              <a:rPr lang="en-US" sz="3200" dirty="0" smtClean="0">
                <a:solidFill>
                  <a:schemeClr val="bg1"/>
                </a:solidFill>
                <a:latin typeface="Myriad Pro"/>
                <a:cs typeface="Myriad Pro"/>
              </a:rPr>
              <a:t>The ATB Business Beat Indexes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orange-stick-figure-md.png"/>
          <p:cNvPicPr>
            <a:picLocks noChangeAspect="1"/>
          </p:cNvPicPr>
          <p:nvPr/>
        </p:nvPicPr>
        <p:blipFill>
          <a:blip r:embed="rId3">
            <a:duotone>
              <a:prstClr val="black"/>
              <a:srgbClr val="FF0000">
                <a:tint val="45000"/>
                <a:satMod val="400000"/>
              </a:srgbClr>
            </a:duotone>
          </a:blip>
          <a:stretch>
            <a:fillRect/>
          </a:stretch>
        </p:blipFill>
        <p:spPr>
          <a:xfrm>
            <a:off x="3037709" y="4024714"/>
            <a:ext cx="181470" cy="468000"/>
          </a:xfrm>
          <a:prstGeom prst="rect">
            <a:avLst/>
          </a:prstGeom>
        </p:spPr>
      </p:pic>
      <p:sp>
        <p:nvSpPr>
          <p:cNvPr id="2" name="TextBox 1"/>
          <p:cNvSpPr txBox="1"/>
          <p:nvPr/>
        </p:nvSpPr>
        <p:spPr>
          <a:xfrm>
            <a:off x="447194" y="729570"/>
            <a:ext cx="8071966" cy="584775"/>
          </a:xfrm>
          <a:prstGeom prst="rect">
            <a:avLst/>
          </a:prstGeom>
          <a:noFill/>
        </p:spPr>
        <p:txBody>
          <a:bodyPr wrap="square" rtlCol="0">
            <a:spAutoFit/>
          </a:bodyPr>
          <a:lstStyle/>
          <a:p>
            <a:r>
              <a:rPr lang="en-US" sz="3200" dirty="0" smtClean="0">
                <a:solidFill>
                  <a:srgbClr val="505150"/>
                </a:solidFill>
                <a:latin typeface="Myriad Pro"/>
                <a:cs typeface="Myriad Pro"/>
              </a:rPr>
              <a:t>Mixed emotions about the future</a:t>
            </a:r>
            <a:endParaRPr lang="en-US" sz="3200" dirty="0">
              <a:solidFill>
                <a:srgbClr val="505150"/>
              </a:solidFill>
              <a:latin typeface="Myriad Pro"/>
              <a:cs typeface="Myriad Pro"/>
            </a:endParaRPr>
          </a:p>
        </p:txBody>
      </p:sp>
      <p:pic>
        <p:nvPicPr>
          <p:cNvPr id="8" name="Picture 7" descr="orange-stick-figure-md.png"/>
          <p:cNvPicPr>
            <a:picLocks noChangeAspect="1"/>
          </p:cNvPicPr>
          <p:nvPr/>
        </p:nvPicPr>
        <p:blipFill>
          <a:blip r:embed="rId3">
            <a:duotone>
              <a:prstClr val="black"/>
              <a:srgbClr val="00B050">
                <a:tint val="45000"/>
                <a:satMod val="400000"/>
              </a:srgbClr>
            </a:duotone>
          </a:blip>
          <a:stretch>
            <a:fillRect/>
          </a:stretch>
        </p:blipFill>
        <p:spPr>
          <a:xfrm>
            <a:off x="2133115" y="4017891"/>
            <a:ext cx="181470" cy="468000"/>
          </a:xfrm>
          <a:prstGeom prst="rect">
            <a:avLst/>
          </a:prstGeom>
        </p:spPr>
      </p:pic>
      <p:sp>
        <p:nvSpPr>
          <p:cNvPr id="9" name="Rounded Rectangle 8"/>
          <p:cNvSpPr/>
          <p:nvPr/>
        </p:nvSpPr>
        <p:spPr>
          <a:xfrm>
            <a:off x="1830848" y="2964393"/>
            <a:ext cx="2005834" cy="2478963"/>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2" name="TextBox 11"/>
          <p:cNvSpPr txBox="1"/>
          <p:nvPr/>
        </p:nvSpPr>
        <p:spPr>
          <a:xfrm>
            <a:off x="1827771" y="2438033"/>
            <a:ext cx="2052000" cy="360000"/>
          </a:xfrm>
          <a:prstGeom prst="rect">
            <a:avLst/>
          </a:prstGeom>
          <a:noFill/>
        </p:spPr>
        <p:txBody>
          <a:bodyPr wrap="square" rtlCol="0">
            <a:spAutoFit/>
          </a:bodyPr>
          <a:lstStyle/>
          <a:p>
            <a:pPr algn="ctr"/>
            <a:r>
              <a:rPr lang="en-CA" sz="2000" dirty="0" smtClean="0">
                <a:solidFill>
                  <a:srgbClr val="505150"/>
                </a:solidFill>
                <a:latin typeface="+mn-lt"/>
              </a:rPr>
              <a:t>Alberta Economy</a:t>
            </a:r>
            <a:endParaRPr lang="en-CA" sz="2000" dirty="0">
              <a:solidFill>
                <a:srgbClr val="505150"/>
              </a:solidFill>
              <a:latin typeface="+mn-lt"/>
            </a:endParaRPr>
          </a:p>
        </p:txBody>
      </p:sp>
      <p:sp>
        <p:nvSpPr>
          <p:cNvPr id="22" name="TextBox 21"/>
          <p:cNvSpPr txBox="1"/>
          <p:nvPr/>
        </p:nvSpPr>
        <p:spPr>
          <a:xfrm>
            <a:off x="2336937" y="3118224"/>
            <a:ext cx="989066" cy="461665"/>
          </a:xfrm>
          <a:prstGeom prst="rect">
            <a:avLst/>
          </a:prstGeom>
          <a:noFill/>
        </p:spPr>
        <p:txBody>
          <a:bodyPr wrap="square" rtlCol="0" anchor="ctr">
            <a:spAutoFit/>
          </a:bodyPr>
          <a:lstStyle/>
          <a:p>
            <a:pPr algn="ctr"/>
            <a:r>
              <a:rPr lang="en-CA" sz="2400" b="1" dirty="0" smtClean="0">
                <a:solidFill>
                  <a:schemeClr val="accent1">
                    <a:lumMod val="75000"/>
                  </a:schemeClr>
                </a:solidFill>
              </a:rPr>
              <a:t>39%</a:t>
            </a:r>
            <a:endParaRPr lang="en-CA" sz="2400" b="1" dirty="0">
              <a:solidFill>
                <a:schemeClr val="accent1">
                  <a:lumMod val="75000"/>
                </a:schemeClr>
              </a:solidFill>
            </a:endParaRPr>
          </a:p>
        </p:txBody>
      </p:sp>
      <p:sp>
        <p:nvSpPr>
          <p:cNvPr id="23" name="TextBox 22"/>
          <p:cNvSpPr txBox="1"/>
          <p:nvPr/>
        </p:nvSpPr>
        <p:spPr>
          <a:xfrm>
            <a:off x="2028015" y="3542728"/>
            <a:ext cx="1548000" cy="415498"/>
          </a:xfrm>
          <a:prstGeom prst="rect">
            <a:avLst/>
          </a:prstGeom>
          <a:noFill/>
        </p:spPr>
        <p:txBody>
          <a:bodyPr wrap="square" rtlCol="0">
            <a:spAutoFit/>
          </a:bodyPr>
          <a:lstStyle/>
          <a:p>
            <a:pPr algn="ctr"/>
            <a:r>
              <a:rPr lang="en-CA" sz="1050" b="1" dirty="0" smtClean="0">
                <a:solidFill>
                  <a:srgbClr val="505150"/>
                </a:solidFill>
              </a:rPr>
              <a:t>will be better off or the same</a:t>
            </a:r>
            <a:endParaRPr lang="en-CA" sz="1050" b="1" dirty="0">
              <a:solidFill>
                <a:srgbClr val="505150"/>
              </a:solidFill>
            </a:endParaRPr>
          </a:p>
        </p:txBody>
      </p:sp>
      <p:sp>
        <p:nvSpPr>
          <p:cNvPr id="27" name="Rounded Rectangle 26"/>
          <p:cNvSpPr/>
          <p:nvPr/>
        </p:nvSpPr>
        <p:spPr>
          <a:xfrm>
            <a:off x="5341155" y="2959143"/>
            <a:ext cx="2005834" cy="2478963"/>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28" name="TextBox 27"/>
          <p:cNvSpPr txBox="1"/>
          <p:nvPr/>
        </p:nvSpPr>
        <p:spPr>
          <a:xfrm>
            <a:off x="5338078" y="2432783"/>
            <a:ext cx="2052000" cy="400110"/>
          </a:xfrm>
          <a:prstGeom prst="rect">
            <a:avLst/>
          </a:prstGeom>
          <a:noFill/>
        </p:spPr>
        <p:txBody>
          <a:bodyPr wrap="square" rtlCol="0">
            <a:spAutoFit/>
          </a:bodyPr>
          <a:lstStyle/>
          <a:p>
            <a:pPr algn="ctr"/>
            <a:r>
              <a:rPr lang="en-CA" sz="2000" dirty="0" smtClean="0">
                <a:solidFill>
                  <a:srgbClr val="505150"/>
                </a:solidFill>
                <a:latin typeface="+mn-lt"/>
              </a:rPr>
              <a:t>Your Company</a:t>
            </a:r>
            <a:endParaRPr lang="en-CA" sz="2000" dirty="0">
              <a:solidFill>
                <a:srgbClr val="505150"/>
              </a:solidFill>
              <a:latin typeface="+mn-lt"/>
            </a:endParaRPr>
          </a:p>
        </p:txBody>
      </p:sp>
      <p:sp>
        <p:nvSpPr>
          <p:cNvPr id="37" name="TextBox 36"/>
          <p:cNvSpPr txBox="1"/>
          <p:nvPr/>
        </p:nvSpPr>
        <p:spPr>
          <a:xfrm>
            <a:off x="5847244" y="3112974"/>
            <a:ext cx="989066" cy="461665"/>
          </a:xfrm>
          <a:prstGeom prst="rect">
            <a:avLst/>
          </a:prstGeom>
          <a:noFill/>
        </p:spPr>
        <p:txBody>
          <a:bodyPr wrap="square" rtlCol="0" anchor="ctr">
            <a:spAutoFit/>
          </a:bodyPr>
          <a:lstStyle/>
          <a:p>
            <a:pPr algn="ctr"/>
            <a:r>
              <a:rPr lang="en-CA" sz="2400" b="1" dirty="0" smtClean="0">
                <a:solidFill>
                  <a:schemeClr val="accent1">
                    <a:lumMod val="75000"/>
                  </a:schemeClr>
                </a:solidFill>
              </a:rPr>
              <a:t>62%</a:t>
            </a:r>
            <a:endParaRPr lang="en-CA" sz="2400" b="1" dirty="0">
              <a:solidFill>
                <a:schemeClr val="accent1">
                  <a:lumMod val="75000"/>
                </a:schemeClr>
              </a:solidFill>
            </a:endParaRPr>
          </a:p>
        </p:txBody>
      </p:sp>
      <p:sp>
        <p:nvSpPr>
          <p:cNvPr id="38" name="TextBox 37"/>
          <p:cNvSpPr txBox="1"/>
          <p:nvPr/>
        </p:nvSpPr>
        <p:spPr>
          <a:xfrm>
            <a:off x="5538322" y="3537478"/>
            <a:ext cx="1548000" cy="415498"/>
          </a:xfrm>
          <a:prstGeom prst="rect">
            <a:avLst/>
          </a:prstGeom>
          <a:noFill/>
        </p:spPr>
        <p:txBody>
          <a:bodyPr wrap="square" rtlCol="0">
            <a:spAutoFit/>
          </a:bodyPr>
          <a:lstStyle/>
          <a:p>
            <a:pPr algn="ctr"/>
            <a:r>
              <a:rPr lang="en-CA" sz="1050" b="1" dirty="0" smtClean="0">
                <a:solidFill>
                  <a:srgbClr val="505150"/>
                </a:solidFill>
              </a:rPr>
              <a:t>will be better off or the same</a:t>
            </a:r>
            <a:endParaRPr lang="en-CA" sz="1050" b="1" dirty="0">
              <a:solidFill>
                <a:srgbClr val="505150"/>
              </a:solidFill>
            </a:endParaRPr>
          </a:p>
        </p:txBody>
      </p:sp>
      <p:sp>
        <p:nvSpPr>
          <p:cNvPr id="42" name="Rounded Rectangular Callout 41"/>
          <p:cNvSpPr/>
          <p:nvPr/>
        </p:nvSpPr>
        <p:spPr>
          <a:xfrm>
            <a:off x="1541070" y="1314345"/>
            <a:ext cx="5849008" cy="365544"/>
          </a:xfrm>
          <a:prstGeom prst="wedgeRoundRectCallout">
            <a:avLst>
              <a:gd name="adj1" fmla="val -54533"/>
              <a:gd name="adj2" fmla="val 26351"/>
              <a:gd name="adj3" fmla="val 1666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i="1" dirty="0" smtClean="0">
                <a:solidFill>
                  <a:srgbClr val="505150"/>
                </a:solidFill>
                <a:ea typeface="ＭＳ Ｐゴシック" charset="0"/>
                <a:cs typeface="ＭＳ Ｐゴシック" charset="0"/>
              </a:rPr>
              <a:t>“How do you think… will be </a:t>
            </a:r>
            <a:r>
              <a:rPr lang="en-CA" sz="1600" i="1" u="sng" dirty="0" smtClean="0">
                <a:solidFill>
                  <a:srgbClr val="505150"/>
                </a:solidFill>
                <a:ea typeface="ＭＳ Ｐゴシック" charset="0"/>
                <a:cs typeface="ＭＳ Ｐゴシック" charset="0"/>
              </a:rPr>
              <a:t>six months </a:t>
            </a:r>
            <a:r>
              <a:rPr lang="en-CA" sz="1600" i="1" dirty="0" smtClean="0">
                <a:solidFill>
                  <a:srgbClr val="505150"/>
                </a:solidFill>
                <a:ea typeface="ＭＳ Ｐゴシック" charset="0"/>
                <a:cs typeface="ＭＳ Ｐゴシック" charset="0"/>
              </a:rPr>
              <a:t>from now?”</a:t>
            </a:r>
            <a:endParaRPr lang="en-US" sz="1600" i="1" dirty="0">
              <a:solidFill>
                <a:srgbClr val="505150"/>
              </a:solidFill>
              <a:ea typeface="ＭＳ Ｐゴシック" charset="0"/>
              <a:cs typeface="ＭＳ Ｐゴシック" charset="0"/>
            </a:endParaRPr>
          </a:p>
        </p:txBody>
      </p:sp>
      <p:sp>
        <p:nvSpPr>
          <p:cNvPr id="51" name="Down Arrow 50"/>
          <p:cNvSpPr/>
          <p:nvPr/>
        </p:nvSpPr>
        <p:spPr>
          <a:xfrm rot="10800000">
            <a:off x="3485121" y="6318429"/>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52" name="Down Arrow 51"/>
          <p:cNvSpPr/>
          <p:nvPr/>
        </p:nvSpPr>
        <p:spPr>
          <a:xfrm>
            <a:off x="3728431" y="6318430"/>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53" name="TextBox 52"/>
          <p:cNvSpPr txBox="1"/>
          <p:nvPr/>
        </p:nvSpPr>
        <p:spPr>
          <a:xfrm>
            <a:off x="3995185" y="6288933"/>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45" name="TextBox 44"/>
          <p:cNvSpPr txBox="1"/>
          <p:nvPr/>
        </p:nvSpPr>
        <p:spPr>
          <a:xfrm>
            <a:off x="6883064" y="3147252"/>
            <a:ext cx="504000" cy="338554"/>
          </a:xfrm>
          <a:prstGeom prst="rect">
            <a:avLst/>
          </a:prstGeom>
          <a:noFill/>
        </p:spPr>
        <p:txBody>
          <a:bodyPr wrap="square" rtlCol="0" anchor="ctr">
            <a:spAutoFit/>
          </a:bodyPr>
          <a:lstStyle/>
          <a:p>
            <a:r>
              <a:rPr lang="en-CA" sz="1600" b="1" dirty="0" smtClean="0">
                <a:solidFill>
                  <a:srgbClr val="FF0000"/>
                </a:solidFill>
              </a:rPr>
              <a:t>-3</a:t>
            </a:r>
          </a:p>
        </p:txBody>
      </p:sp>
      <p:sp>
        <p:nvSpPr>
          <p:cNvPr id="60" name="TextBox 59"/>
          <p:cNvSpPr txBox="1"/>
          <p:nvPr/>
        </p:nvSpPr>
        <p:spPr>
          <a:xfrm>
            <a:off x="3394892" y="3185352"/>
            <a:ext cx="504000" cy="338554"/>
          </a:xfrm>
          <a:prstGeom prst="rect">
            <a:avLst/>
          </a:prstGeom>
          <a:noFill/>
        </p:spPr>
        <p:txBody>
          <a:bodyPr wrap="square" rtlCol="0" anchor="ctr">
            <a:spAutoFit/>
          </a:bodyPr>
          <a:lstStyle/>
          <a:p>
            <a:r>
              <a:rPr lang="en-CA" sz="1600" b="1" dirty="0" smtClean="0">
                <a:solidFill>
                  <a:srgbClr val="FF0000"/>
                </a:solidFill>
              </a:rPr>
              <a:t>-3</a:t>
            </a:r>
          </a:p>
        </p:txBody>
      </p:sp>
      <p:sp>
        <p:nvSpPr>
          <p:cNvPr id="47" name="TextBox 46"/>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October 2016, n = 300</a:t>
            </a:r>
            <a:r>
              <a:rPr lang="en-CA" sz="1200" dirty="0" smtClean="0">
                <a:solidFill>
                  <a:srgbClr val="505150"/>
                </a:solidFill>
              </a:rPr>
              <a:t>.</a:t>
            </a:r>
            <a:endParaRPr lang="en-CA" sz="1200" dirty="0">
              <a:solidFill>
                <a:srgbClr val="505150"/>
              </a:solidFill>
              <a:latin typeface="+mn-lt"/>
            </a:endParaRPr>
          </a:p>
        </p:txBody>
      </p:sp>
      <p:pic>
        <p:nvPicPr>
          <p:cNvPr id="64" name="Picture 63" descr="orange-stick-figure-md.png"/>
          <p:cNvPicPr>
            <a:picLocks noChangeAspect="1"/>
          </p:cNvPicPr>
          <p:nvPr/>
        </p:nvPicPr>
        <p:blipFill>
          <a:blip r:embed="rId3">
            <a:duotone>
              <a:prstClr val="black"/>
              <a:srgbClr val="FF0000">
                <a:tint val="45000"/>
                <a:satMod val="400000"/>
              </a:srgbClr>
            </a:duotone>
          </a:blip>
          <a:stretch>
            <a:fillRect/>
          </a:stretch>
        </p:blipFill>
        <p:spPr>
          <a:xfrm>
            <a:off x="2435505" y="4672455"/>
            <a:ext cx="181470" cy="468000"/>
          </a:xfrm>
          <a:prstGeom prst="rect">
            <a:avLst/>
          </a:prstGeom>
        </p:spPr>
      </p:pic>
      <p:pic>
        <p:nvPicPr>
          <p:cNvPr id="65" name="Picture 64" descr="orange-stick-figure-md.png"/>
          <p:cNvPicPr>
            <a:picLocks noChangeAspect="1"/>
          </p:cNvPicPr>
          <p:nvPr/>
        </p:nvPicPr>
        <p:blipFill>
          <a:blip r:embed="rId3">
            <a:duotone>
              <a:prstClr val="black"/>
              <a:srgbClr val="FF0000">
                <a:tint val="45000"/>
                <a:satMod val="400000"/>
              </a:srgbClr>
            </a:duotone>
          </a:blip>
          <a:stretch>
            <a:fillRect/>
          </a:stretch>
        </p:blipFill>
        <p:spPr>
          <a:xfrm>
            <a:off x="2711280" y="4682374"/>
            <a:ext cx="181470" cy="468000"/>
          </a:xfrm>
          <a:prstGeom prst="rect">
            <a:avLst/>
          </a:prstGeom>
        </p:spPr>
      </p:pic>
      <p:pic>
        <p:nvPicPr>
          <p:cNvPr id="66" name="Picture 65" descr="orange-stick-figure-md.png"/>
          <p:cNvPicPr>
            <a:picLocks noChangeAspect="1"/>
          </p:cNvPicPr>
          <p:nvPr/>
        </p:nvPicPr>
        <p:blipFill>
          <a:blip r:embed="rId3">
            <a:duotone>
              <a:prstClr val="black"/>
              <a:srgbClr val="FF0000">
                <a:tint val="45000"/>
                <a:satMod val="400000"/>
              </a:srgbClr>
            </a:duotone>
          </a:blip>
          <a:stretch>
            <a:fillRect/>
          </a:stretch>
        </p:blipFill>
        <p:spPr>
          <a:xfrm>
            <a:off x="3032078" y="4682374"/>
            <a:ext cx="181470" cy="468000"/>
          </a:xfrm>
          <a:prstGeom prst="rect">
            <a:avLst/>
          </a:prstGeom>
        </p:spPr>
      </p:pic>
      <p:pic>
        <p:nvPicPr>
          <p:cNvPr id="67" name="Picture 66" descr="orange-stick-figure-md.png"/>
          <p:cNvPicPr>
            <a:picLocks noChangeAspect="1"/>
          </p:cNvPicPr>
          <p:nvPr/>
        </p:nvPicPr>
        <p:blipFill>
          <a:blip r:embed="rId3">
            <a:duotone>
              <a:prstClr val="black"/>
              <a:srgbClr val="FF0000">
                <a:tint val="45000"/>
                <a:satMod val="400000"/>
              </a:srgbClr>
            </a:duotone>
          </a:blip>
          <a:stretch>
            <a:fillRect/>
          </a:stretch>
        </p:blipFill>
        <p:spPr>
          <a:xfrm>
            <a:off x="3347806" y="4684747"/>
            <a:ext cx="181470" cy="468000"/>
          </a:xfrm>
          <a:prstGeom prst="rect">
            <a:avLst/>
          </a:prstGeom>
        </p:spPr>
      </p:pic>
      <p:pic>
        <p:nvPicPr>
          <p:cNvPr id="68" name="Picture 67" descr="orange-stick-figure-md.png"/>
          <p:cNvPicPr>
            <a:picLocks noChangeAspect="1"/>
          </p:cNvPicPr>
          <p:nvPr/>
        </p:nvPicPr>
        <p:blipFill>
          <a:blip r:embed="rId3">
            <a:duotone>
              <a:prstClr val="black"/>
              <a:srgbClr val="FF0000">
                <a:tint val="45000"/>
                <a:satMod val="400000"/>
              </a:srgbClr>
            </a:duotone>
          </a:blip>
          <a:stretch>
            <a:fillRect/>
          </a:stretch>
        </p:blipFill>
        <p:spPr>
          <a:xfrm>
            <a:off x="2133115" y="4682374"/>
            <a:ext cx="181470" cy="468000"/>
          </a:xfrm>
          <a:prstGeom prst="rect">
            <a:avLst/>
          </a:prstGeom>
        </p:spPr>
      </p:pic>
      <p:pic>
        <p:nvPicPr>
          <p:cNvPr id="69" name="Picture 68" descr="orange-stick-figure-md.png"/>
          <p:cNvPicPr>
            <a:picLocks noChangeAspect="1"/>
          </p:cNvPicPr>
          <p:nvPr/>
        </p:nvPicPr>
        <p:blipFill>
          <a:blip r:embed="rId3">
            <a:duotone>
              <a:prstClr val="black"/>
              <a:srgbClr val="FF0000">
                <a:tint val="45000"/>
                <a:satMod val="400000"/>
              </a:srgbClr>
            </a:duotone>
          </a:blip>
          <a:stretch>
            <a:fillRect/>
          </a:stretch>
        </p:blipFill>
        <p:spPr>
          <a:xfrm>
            <a:off x="3351781" y="4024714"/>
            <a:ext cx="181470" cy="468000"/>
          </a:xfrm>
          <a:prstGeom prst="rect">
            <a:avLst/>
          </a:prstGeom>
        </p:spPr>
      </p:pic>
      <p:pic>
        <p:nvPicPr>
          <p:cNvPr id="71" name="Picture 70" descr="orange-stick-figure-md.png"/>
          <p:cNvPicPr>
            <a:picLocks noChangeAspect="1"/>
          </p:cNvPicPr>
          <p:nvPr/>
        </p:nvPicPr>
        <p:blipFill>
          <a:blip r:embed="rId3">
            <a:duotone>
              <a:prstClr val="black"/>
              <a:srgbClr val="00B050">
                <a:tint val="45000"/>
                <a:satMod val="400000"/>
              </a:srgbClr>
            </a:duotone>
          </a:blip>
          <a:stretch>
            <a:fillRect/>
          </a:stretch>
        </p:blipFill>
        <p:spPr>
          <a:xfrm>
            <a:off x="5668373" y="4023842"/>
            <a:ext cx="181470" cy="468000"/>
          </a:xfrm>
          <a:prstGeom prst="rect">
            <a:avLst/>
          </a:prstGeom>
        </p:spPr>
      </p:pic>
      <p:pic>
        <p:nvPicPr>
          <p:cNvPr id="72" name="Picture 71" descr="orange-stick-figure-md.png"/>
          <p:cNvPicPr>
            <a:picLocks noChangeAspect="1"/>
          </p:cNvPicPr>
          <p:nvPr/>
        </p:nvPicPr>
        <p:blipFill>
          <a:blip r:embed="rId3">
            <a:duotone>
              <a:prstClr val="black"/>
              <a:srgbClr val="FFFF00">
                <a:tint val="45000"/>
                <a:satMod val="400000"/>
              </a:srgbClr>
            </a:duotone>
          </a:blip>
          <a:stretch>
            <a:fillRect/>
          </a:stretch>
        </p:blipFill>
        <p:spPr>
          <a:xfrm>
            <a:off x="6227185" y="4022568"/>
            <a:ext cx="181470" cy="468000"/>
          </a:xfrm>
          <a:prstGeom prst="rect">
            <a:avLst/>
          </a:prstGeom>
        </p:spPr>
      </p:pic>
      <p:pic>
        <p:nvPicPr>
          <p:cNvPr id="73" name="Picture 72" descr="orange-stick-figure-md.png"/>
          <p:cNvPicPr>
            <a:picLocks noChangeAspect="1"/>
          </p:cNvPicPr>
          <p:nvPr/>
        </p:nvPicPr>
        <p:blipFill rotWithShape="1">
          <a:blip r:embed="rId3">
            <a:duotone>
              <a:prstClr val="black"/>
              <a:srgbClr val="00B050">
                <a:tint val="45000"/>
                <a:satMod val="400000"/>
              </a:srgbClr>
            </a:duotone>
          </a:blip>
          <a:srcRect l="2361" r="-11417" b="44568"/>
          <a:stretch/>
        </p:blipFill>
        <p:spPr>
          <a:xfrm>
            <a:off x="6231466" y="4017318"/>
            <a:ext cx="197909" cy="259408"/>
          </a:xfrm>
          <a:prstGeom prst="rect">
            <a:avLst/>
          </a:prstGeom>
        </p:spPr>
      </p:pic>
      <p:pic>
        <p:nvPicPr>
          <p:cNvPr id="74" name="Picture 73" descr="orange-stick-figure-md.png"/>
          <p:cNvPicPr>
            <a:picLocks noChangeAspect="1"/>
          </p:cNvPicPr>
          <p:nvPr/>
        </p:nvPicPr>
        <p:blipFill>
          <a:blip r:embed="rId3">
            <a:duotone>
              <a:prstClr val="black"/>
              <a:srgbClr val="00B050">
                <a:tint val="45000"/>
                <a:satMod val="400000"/>
              </a:srgbClr>
            </a:duotone>
          </a:blip>
          <a:stretch>
            <a:fillRect/>
          </a:stretch>
        </p:blipFill>
        <p:spPr>
          <a:xfrm>
            <a:off x="5970763" y="4017318"/>
            <a:ext cx="181470" cy="468000"/>
          </a:xfrm>
          <a:prstGeom prst="rect">
            <a:avLst/>
          </a:prstGeom>
        </p:spPr>
      </p:pic>
      <p:pic>
        <p:nvPicPr>
          <p:cNvPr id="75" name="Picture 74" descr="orange-stick-figure-md.png"/>
          <p:cNvPicPr>
            <a:picLocks noChangeAspect="1"/>
          </p:cNvPicPr>
          <p:nvPr/>
        </p:nvPicPr>
        <p:blipFill>
          <a:blip r:embed="rId3">
            <a:duotone>
              <a:prstClr val="black"/>
              <a:srgbClr val="FFFF00">
                <a:tint val="45000"/>
                <a:satMod val="400000"/>
              </a:srgbClr>
            </a:duotone>
          </a:blip>
          <a:stretch>
            <a:fillRect/>
          </a:stretch>
        </p:blipFill>
        <p:spPr>
          <a:xfrm>
            <a:off x="6568231" y="4027391"/>
            <a:ext cx="181470" cy="468000"/>
          </a:xfrm>
          <a:prstGeom prst="rect">
            <a:avLst/>
          </a:prstGeom>
        </p:spPr>
      </p:pic>
      <p:pic>
        <p:nvPicPr>
          <p:cNvPr id="77" name="Picture 76" descr="orange-stick-figure-md.png"/>
          <p:cNvPicPr>
            <a:picLocks noChangeAspect="1"/>
          </p:cNvPicPr>
          <p:nvPr/>
        </p:nvPicPr>
        <p:blipFill>
          <a:blip r:embed="rId3">
            <a:duotone>
              <a:prstClr val="black"/>
              <a:srgbClr val="FF0000">
                <a:tint val="45000"/>
                <a:satMod val="400000"/>
              </a:srgbClr>
            </a:duotone>
          </a:blip>
          <a:stretch>
            <a:fillRect/>
          </a:stretch>
        </p:blipFill>
        <p:spPr>
          <a:xfrm>
            <a:off x="6246538" y="4665652"/>
            <a:ext cx="181470" cy="468000"/>
          </a:xfrm>
          <a:prstGeom prst="rect">
            <a:avLst/>
          </a:prstGeom>
        </p:spPr>
      </p:pic>
      <p:pic>
        <p:nvPicPr>
          <p:cNvPr id="78" name="Picture 77" descr="orange-stick-figure-md.png"/>
          <p:cNvPicPr>
            <a:picLocks noChangeAspect="1"/>
          </p:cNvPicPr>
          <p:nvPr/>
        </p:nvPicPr>
        <p:blipFill>
          <a:blip r:embed="rId3">
            <a:duotone>
              <a:prstClr val="black"/>
              <a:srgbClr val="FF0000">
                <a:tint val="45000"/>
                <a:satMod val="400000"/>
              </a:srgbClr>
            </a:duotone>
          </a:blip>
          <a:stretch>
            <a:fillRect/>
          </a:stretch>
        </p:blipFill>
        <p:spPr>
          <a:xfrm>
            <a:off x="6567336" y="4653612"/>
            <a:ext cx="181470" cy="468000"/>
          </a:xfrm>
          <a:prstGeom prst="rect">
            <a:avLst/>
          </a:prstGeom>
        </p:spPr>
      </p:pic>
      <p:pic>
        <p:nvPicPr>
          <p:cNvPr id="79" name="Picture 78" descr="orange-stick-figure-md.png"/>
          <p:cNvPicPr>
            <a:picLocks noChangeAspect="1"/>
          </p:cNvPicPr>
          <p:nvPr/>
        </p:nvPicPr>
        <p:blipFill>
          <a:blip r:embed="rId3">
            <a:duotone>
              <a:prstClr val="black"/>
              <a:srgbClr val="FF0000">
                <a:tint val="45000"/>
                <a:satMod val="400000"/>
              </a:srgbClr>
            </a:duotone>
          </a:blip>
          <a:stretch>
            <a:fillRect/>
          </a:stretch>
        </p:blipFill>
        <p:spPr>
          <a:xfrm>
            <a:off x="6883064" y="4652513"/>
            <a:ext cx="181470" cy="468000"/>
          </a:xfrm>
          <a:prstGeom prst="rect">
            <a:avLst/>
          </a:prstGeom>
        </p:spPr>
      </p:pic>
      <p:pic>
        <p:nvPicPr>
          <p:cNvPr id="80" name="Picture 79" descr="orange-stick-figure-md.png"/>
          <p:cNvPicPr>
            <a:picLocks noChangeAspect="1"/>
          </p:cNvPicPr>
          <p:nvPr/>
        </p:nvPicPr>
        <p:blipFill>
          <a:blip r:embed="rId3">
            <a:duotone>
              <a:prstClr val="black"/>
              <a:srgbClr val="FFFF00">
                <a:tint val="45000"/>
                <a:satMod val="400000"/>
              </a:srgbClr>
            </a:duotone>
          </a:blip>
          <a:stretch>
            <a:fillRect/>
          </a:stretch>
        </p:blipFill>
        <p:spPr>
          <a:xfrm>
            <a:off x="5668373" y="4665507"/>
            <a:ext cx="181470" cy="468000"/>
          </a:xfrm>
          <a:prstGeom prst="rect">
            <a:avLst/>
          </a:prstGeom>
        </p:spPr>
      </p:pic>
      <p:pic>
        <p:nvPicPr>
          <p:cNvPr id="82" name="Picture 81" descr="orange-stick-figure-md.png"/>
          <p:cNvPicPr>
            <a:picLocks noChangeAspect="1"/>
          </p:cNvPicPr>
          <p:nvPr/>
        </p:nvPicPr>
        <p:blipFill>
          <a:blip r:embed="rId3">
            <a:duotone>
              <a:prstClr val="black"/>
              <a:srgbClr val="FFFF00">
                <a:tint val="45000"/>
                <a:satMod val="400000"/>
              </a:srgbClr>
            </a:duotone>
          </a:blip>
          <a:stretch>
            <a:fillRect/>
          </a:stretch>
        </p:blipFill>
        <p:spPr>
          <a:xfrm>
            <a:off x="6883064" y="4027391"/>
            <a:ext cx="181470" cy="468000"/>
          </a:xfrm>
          <a:prstGeom prst="rect">
            <a:avLst/>
          </a:prstGeom>
        </p:spPr>
      </p:pic>
      <p:pic>
        <p:nvPicPr>
          <p:cNvPr id="84" name="Picture 83" descr="orange-stick-figure-md.png"/>
          <p:cNvPicPr>
            <a:picLocks noChangeAspect="1"/>
          </p:cNvPicPr>
          <p:nvPr/>
        </p:nvPicPr>
        <p:blipFill rotWithShape="1">
          <a:blip r:embed="rId3">
            <a:duotone>
              <a:prstClr val="black"/>
              <a:srgbClr val="FFFF00">
                <a:tint val="45000"/>
                <a:satMod val="400000"/>
              </a:srgbClr>
            </a:duotone>
          </a:blip>
          <a:srcRect t="1" r="-21501" b="24910"/>
          <a:stretch/>
        </p:blipFill>
        <p:spPr>
          <a:xfrm>
            <a:off x="5970762" y="4671431"/>
            <a:ext cx="220487" cy="351419"/>
          </a:xfrm>
          <a:prstGeom prst="rect">
            <a:avLst/>
          </a:prstGeom>
        </p:spPr>
      </p:pic>
      <p:pic>
        <p:nvPicPr>
          <p:cNvPr id="90" name="Picture 89" descr="orange-stick-figure-md.png"/>
          <p:cNvPicPr>
            <a:picLocks noChangeAspect="1"/>
          </p:cNvPicPr>
          <p:nvPr/>
        </p:nvPicPr>
        <p:blipFill>
          <a:blip r:embed="rId3">
            <a:duotone>
              <a:prstClr val="black"/>
              <a:srgbClr val="00B050">
                <a:tint val="45000"/>
                <a:satMod val="400000"/>
              </a:srgbClr>
            </a:duotone>
          </a:blip>
          <a:stretch>
            <a:fillRect/>
          </a:stretch>
        </p:blipFill>
        <p:spPr>
          <a:xfrm>
            <a:off x="2963704" y="1805038"/>
            <a:ext cx="181470" cy="468000"/>
          </a:xfrm>
          <a:prstGeom prst="rect">
            <a:avLst/>
          </a:prstGeom>
        </p:spPr>
      </p:pic>
      <p:sp>
        <p:nvSpPr>
          <p:cNvPr id="91" name="TextBox 90"/>
          <p:cNvSpPr txBox="1"/>
          <p:nvPr/>
        </p:nvSpPr>
        <p:spPr>
          <a:xfrm>
            <a:off x="3228348" y="1932695"/>
            <a:ext cx="837089" cy="253916"/>
          </a:xfrm>
          <a:prstGeom prst="rect">
            <a:avLst/>
          </a:prstGeom>
          <a:noFill/>
        </p:spPr>
        <p:txBody>
          <a:bodyPr wrap="none" rtlCol="0">
            <a:spAutoFit/>
          </a:bodyPr>
          <a:lstStyle/>
          <a:p>
            <a:r>
              <a:rPr lang="en-CA" sz="1050" dirty="0" smtClean="0"/>
              <a:t>% better off</a:t>
            </a:r>
            <a:endParaRPr lang="en-CA" sz="1050" dirty="0"/>
          </a:p>
        </p:txBody>
      </p:sp>
      <p:pic>
        <p:nvPicPr>
          <p:cNvPr id="92" name="Picture 91" descr="orange-stick-figure-md.png"/>
          <p:cNvPicPr>
            <a:picLocks noChangeAspect="1"/>
          </p:cNvPicPr>
          <p:nvPr/>
        </p:nvPicPr>
        <p:blipFill>
          <a:blip r:embed="rId3">
            <a:duotone>
              <a:prstClr val="black"/>
              <a:srgbClr val="FFFF00">
                <a:tint val="45000"/>
                <a:satMod val="400000"/>
              </a:srgbClr>
            </a:duotone>
          </a:blip>
          <a:stretch>
            <a:fillRect/>
          </a:stretch>
        </p:blipFill>
        <p:spPr>
          <a:xfrm>
            <a:off x="4172927" y="1805038"/>
            <a:ext cx="181470" cy="468000"/>
          </a:xfrm>
          <a:prstGeom prst="rect">
            <a:avLst/>
          </a:prstGeom>
        </p:spPr>
      </p:pic>
      <p:sp>
        <p:nvSpPr>
          <p:cNvPr id="93" name="TextBox 92"/>
          <p:cNvSpPr txBox="1"/>
          <p:nvPr/>
        </p:nvSpPr>
        <p:spPr>
          <a:xfrm>
            <a:off x="4413286" y="1912080"/>
            <a:ext cx="816249" cy="253916"/>
          </a:xfrm>
          <a:prstGeom prst="rect">
            <a:avLst/>
          </a:prstGeom>
          <a:noFill/>
        </p:spPr>
        <p:txBody>
          <a:bodyPr wrap="none" rtlCol="0">
            <a:spAutoFit/>
          </a:bodyPr>
          <a:lstStyle/>
          <a:p>
            <a:r>
              <a:rPr lang="en-CA" sz="1050" dirty="0" smtClean="0"/>
              <a:t>% the same</a:t>
            </a:r>
            <a:endParaRPr lang="en-CA" sz="1050" dirty="0"/>
          </a:p>
        </p:txBody>
      </p:sp>
      <p:pic>
        <p:nvPicPr>
          <p:cNvPr id="94" name="Picture 93" descr="orange-stick-figure-md.png"/>
          <p:cNvPicPr>
            <a:picLocks noChangeAspect="1"/>
          </p:cNvPicPr>
          <p:nvPr/>
        </p:nvPicPr>
        <p:blipFill>
          <a:blip r:embed="rId3">
            <a:duotone>
              <a:prstClr val="black"/>
              <a:srgbClr val="FF0000">
                <a:tint val="45000"/>
                <a:satMod val="400000"/>
              </a:srgbClr>
            </a:duotone>
          </a:blip>
          <a:stretch>
            <a:fillRect/>
          </a:stretch>
        </p:blipFill>
        <p:spPr>
          <a:xfrm>
            <a:off x="5310971" y="1825653"/>
            <a:ext cx="181470" cy="468000"/>
          </a:xfrm>
          <a:prstGeom prst="rect">
            <a:avLst/>
          </a:prstGeom>
        </p:spPr>
      </p:pic>
      <p:sp>
        <p:nvSpPr>
          <p:cNvPr id="95" name="TextBox 94"/>
          <p:cNvSpPr txBox="1"/>
          <p:nvPr/>
        </p:nvSpPr>
        <p:spPr>
          <a:xfrm>
            <a:off x="5570949" y="1932695"/>
            <a:ext cx="644728" cy="253916"/>
          </a:xfrm>
          <a:prstGeom prst="rect">
            <a:avLst/>
          </a:prstGeom>
          <a:noFill/>
        </p:spPr>
        <p:txBody>
          <a:bodyPr wrap="none" rtlCol="0">
            <a:spAutoFit/>
          </a:bodyPr>
          <a:lstStyle/>
          <a:p>
            <a:r>
              <a:rPr lang="en-CA" sz="1050" dirty="0" smtClean="0"/>
              <a:t>% worse</a:t>
            </a:r>
            <a:endParaRPr lang="en-CA" sz="1050" dirty="0"/>
          </a:p>
        </p:txBody>
      </p:sp>
      <p:pic>
        <p:nvPicPr>
          <p:cNvPr id="83" name="Picture 82" descr="orange-stick-figure-md.png"/>
          <p:cNvPicPr>
            <a:picLocks noChangeAspect="1"/>
          </p:cNvPicPr>
          <p:nvPr/>
        </p:nvPicPr>
        <p:blipFill rotWithShape="1">
          <a:blip r:embed="rId3">
            <a:duotone>
              <a:prstClr val="black"/>
              <a:srgbClr val="FF0000">
                <a:tint val="45000"/>
                <a:satMod val="400000"/>
              </a:srgbClr>
            </a:duotone>
          </a:blip>
          <a:srcRect l="-9722" t="29417" r="1" b="1"/>
          <a:stretch/>
        </p:blipFill>
        <p:spPr>
          <a:xfrm>
            <a:off x="5953125" y="4810125"/>
            <a:ext cx="199107" cy="330323"/>
          </a:xfrm>
          <a:prstGeom prst="rect">
            <a:avLst/>
          </a:prstGeom>
        </p:spPr>
      </p:pic>
      <p:pic>
        <p:nvPicPr>
          <p:cNvPr id="58" name="Picture 57" descr="orange-stick-figure-md.png"/>
          <p:cNvPicPr>
            <a:picLocks noChangeAspect="1"/>
          </p:cNvPicPr>
          <p:nvPr/>
        </p:nvPicPr>
        <p:blipFill>
          <a:blip r:embed="rId3">
            <a:duotone>
              <a:prstClr val="black"/>
              <a:srgbClr val="00B050">
                <a:tint val="45000"/>
                <a:satMod val="400000"/>
              </a:srgbClr>
            </a:duotone>
          </a:blip>
          <a:stretch>
            <a:fillRect/>
          </a:stretch>
        </p:blipFill>
        <p:spPr>
          <a:xfrm>
            <a:off x="2432683" y="4032710"/>
            <a:ext cx="181470" cy="468000"/>
          </a:xfrm>
          <a:prstGeom prst="rect">
            <a:avLst/>
          </a:prstGeom>
        </p:spPr>
      </p:pic>
      <p:pic>
        <p:nvPicPr>
          <p:cNvPr id="50" name="Picture 49" descr="orange-stick-figure-md.png"/>
          <p:cNvPicPr>
            <a:picLocks noChangeAspect="1"/>
          </p:cNvPicPr>
          <p:nvPr/>
        </p:nvPicPr>
        <p:blipFill>
          <a:blip r:embed="rId3">
            <a:duotone>
              <a:prstClr val="black"/>
              <a:srgbClr val="FFFF00">
                <a:tint val="45000"/>
                <a:satMod val="400000"/>
              </a:srgbClr>
            </a:duotone>
          </a:blip>
          <a:stretch>
            <a:fillRect/>
          </a:stretch>
        </p:blipFill>
        <p:spPr>
          <a:xfrm>
            <a:off x="2704865" y="4043326"/>
            <a:ext cx="181470" cy="468000"/>
          </a:xfrm>
          <a:prstGeom prst="rect">
            <a:avLst/>
          </a:prstGeom>
        </p:spPr>
      </p:pic>
      <p:sp>
        <p:nvSpPr>
          <p:cNvPr id="49" name="Down Arrow 48"/>
          <p:cNvSpPr/>
          <p:nvPr/>
        </p:nvSpPr>
        <p:spPr>
          <a:xfrm>
            <a:off x="3249446" y="3260517"/>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55" name="Down Arrow 54"/>
          <p:cNvSpPr/>
          <p:nvPr/>
        </p:nvSpPr>
        <p:spPr>
          <a:xfrm>
            <a:off x="6741060" y="3230692"/>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pic>
        <p:nvPicPr>
          <p:cNvPr id="57" name="Picture 56" descr="orange-stick-figure-md.png"/>
          <p:cNvPicPr>
            <a:picLocks noChangeAspect="1"/>
          </p:cNvPicPr>
          <p:nvPr/>
        </p:nvPicPr>
        <p:blipFill rotWithShape="1">
          <a:blip r:embed="rId3">
            <a:duotone>
              <a:prstClr val="black"/>
              <a:srgbClr val="FFFF00">
                <a:tint val="45000"/>
                <a:satMod val="400000"/>
              </a:srgbClr>
            </a:duotone>
          </a:blip>
          <a:srcRect r="-15481" b="14539"/>
          <a:stretch/>
        </p:blipFill>
        <p:spPr>
          <a:xfrm>
            <a:off x="3038734" y="4024001"/>
            <a:ext cx="209563" cy="399953"/>
          </a:xfrm>
          <a:prstGeom prst="rect">
            <a:avLst/>
          </a:prstGeom>
        </p:spPr>
      </p:pic>
    </p:spTree>
    <p:extLst>
      <p:ext uri="{BB962C8B-B14F-4D97-AF65-F5344CB8AC3E}">
        <p14:creationId xmlns:p14="http://schemas.microsoft.com/office/powerpoint/2010/main" val="1706820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571207320"/>
              </p:ext>
            </p:extLst>
          </p:nvPr>
        </p:nvGraphicFramePr>
        <p:xfrm>
          <a:off x="1" y="989544"/>
          <a:ext cx="9144000" cy="472215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494819" y="3053115"/>
            <a:ext cx="6958404" cy="0"/>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447194" y="619028"/>
            <a:ext cx="8505852" cy="584775"/>
          </a:xfrm>
          <a:prstGeom prst="rect">
            <a:avLst/>
          </a:prstGeom>
          <a:noFill/>
        </p:spPr>
        <p:txBody>
          <a:bodyPr wrap="square" rtlCol="0">
            <a:spAutoFit/>
          </a:bodyPr>
          <a:lstStyle/>
          <a:p>
            <a:r>
              <a:rPr lang="en-US" sz="3200" dirty="0" smtClean="0">
                <a:solidFill>
                  <a:srgbClr val="505150"/>
                </a:solidFill>
                <a:latin typeface="Myriad Pro"/>
                <a:cs typeface="Myriad Pro"/>
              </a:rPr>
              <a:t>The ATB Business Beat Index</a:t>
            </a:r>
            <a:endParaRPr lang="en-US" sz="3200" dirty="0">
              <a:solidFill>
                <a:srgbClr val="505150"/>
              </a:solidFill>
              <a:latin typeface="Myriad Pro"/>
              <a:cs typeface="Myriad Pro"/>
            </a:endParaRPr>
          </a:p>
        </p:txBody>
      </p:sp>
      <p:sp>
        <p:nvSpPr>
          <p:cNvPr id="12" name="TextBox 11"/>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2014-16.</a:t>
            </a:r>
            <a:endParaRPr lang="en-CA" sz="1200" dirty="0">
              <a:solidFill>
                <a:srgbClr val="505150"/>
              </a:solidFill>
              <a:latin typeface="+mn-lt"/>
            </a:endParaRPr>
          </a:p>
        </p:txBody>
      </p:sp>
      <p:sp>
        <p:nvSpPr>
          <p:cNvPr id="14" name="TextBox 13"/>
          <p:cNvSpPr txBox="1"/>
          <p:nvPr/>
        </p:nvSpPr>
        <p:spPr>
          <a:xfrm>
            <a:off x="368813" y="3047397"/>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9" name="TextBox 8"/>
          <p:cNvSpPr txBox="1"/>
          <p:nvPr/>
        </p:nvSpPr>
        <p:spPr>
          <a:xfrm>
            <a:off x="368813" y="2499276"/>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9" name="Footer Placeholder 2"/>
          <p:cNvSpPr txBox="1">
            <a:spLocks/>
          </p:cNvSpPr>
          <p:nvPr/>
        </p:nvSpPr>
        <p:spPr>
          <a:xfrm>
            <a:off x="8164" y="5799909"/>
            <a:ext cx="9135836" cy="472679"/>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Data</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time periods: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2014= Mar 2014., Q2 2014 = June 2014, Q3 2014</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 Aug, 2014; Q4 2014 = Dec 2014; Q1 2015 =March 2015; Q2 2015 = June 2015; Q3 2015 = August 2015, Q4 2015 = November, 2015, Q1 2016 = March 2016, Q2 2016 = June 2016, Q3 2016 = September</a:t>
            </a:r>
            <a:endPar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endParaRPr>
          </a:p>
        </p:txBody>
      </p:sp>
    </p:spTree>
    <p:extLst>
      <p:ext uri="{BB962C8B-B14F-4D97-AF65-F5344CB8AC3E}">
        <p14:creationId xmlns:p14="http://schemas.microsoft.com/office/powerpoint/2010/main" val="2836046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ATB-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TaxCatchAll xmlns="e6b4c088-588b-4466-a064-d4c88ebbcf98"/>
    <n2ded5b3984d4a05b132a1e30920a265 xmlns="e6b4c088-588b-4466-a064-d4c88ebbcf98">
      <Terms xmlns="http://schemas.microsoft.com/office/infopath/2007/PartnerControls"/>
    </n2ded5b3984d4a05b132a1e30920a265>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AFA791C627CB478F6579A88139F1B4" ma:contentTypeVersion="4" ma:contentTypeDescription="Create a new document." ma:contentTypeScope="" ma:versionID="fbc2d5a763da10b9ca06c04c0bcd4241">
  <xsd:schema xmlns:xsd="http://www.w3.org/2001/XMLSchema" xmlns:xs="http://www.w3.org/2001/XMLSchema" xmlns:p="http://schemas.microsoft.com/office/2006/metadata/properties" xmlns:ns1="http://schemas.microsoft.com/sharepoint/v3" xmlns:ns2="e6b4c088-588b-4466-a064-d4c88ebbcf98" targetNamespace="http://schemas.microsoft.com/office/2006/metadata/properties" ma:root="true" ma:fieldsID="29df38f48f2d87b3c1cf8b62b1999510" ns1:_="" ns2:_="">
    <xsd:import namespace="http://schemas.microsoft.com/sharepoint/v3"/>
    <xsd:import namespace="e6b4c088-588b-4466-a064-d4c88ebbcf98"/>
    <xsd:element name="properties">
      <xsd:complexType>
        <xsd:sequence>
          <xsd:element name="documentManagement">
            <xsd:complexType>
              <xsd:all>
                <xsd:element ref="ns1:PublishingStartDate" minOccurs="0"/>
                <xsd:element ref="ns1:PublishingExpirationDate" minOccurs="0"/>
                <xsd:element ref="ns2:n2ded5b3984d4a05b132a1e30920a265"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xsd:simpleType>
        <xsd:restriction base="dms:Unknown"/>
      </xsd:simpleType>
    </xsd:element>
    <xsd:element name="PublishingExpirationDate" ma:index="9" nillable="true" ma:displayName="Scheduling End Da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b4c088-588b-4466-a064-d4c88ebbcf98" elementFormDefault="qualified">
    <xsd:import namespace="http://schemas.microsoft.com/office/2006/documentManagement/types"/>
    <xsd:import namespace="http://schemas.microsoft.com/office/infopath/2007/PartnerControls"/>
    <xsd:element name="n2ded5b3984d4a05b132a1e30920a265" ma:index="11" nillable="true" ma:taxonomy="true" ma:internalName="n2ded5b3984d4a05b132a1e30920a265" ma:taxonomyFieldName="MetaTag" ma:displayName="MetaTag" ma:default="" ma:fieldId="{72ded5b3-984d-4a05-b132-a1e30920a265}" ma:taxonomyMulti="true" ma:sspId="ba1616d2-34b7-44a2-99d8-239ce57c8c37" ma:termSetId="22400033-a9fb-4d5d-8be5-bfab93ae7ff6"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91a1f561-93c9-4bee-9f78-8236b25e8ad5}" ma:internalName="TaxCatchAll" ma:showField="CatchAllData" ma:web="e6b4c088-588b-4466-a064-d4c88ebbcf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0E156F-847B-450E-A68A-E5EC6D6ADCA7}"/>
</file>

<file path=customXml/itemProps2.xml><?xml version="1.0" encoding="utf-8"?>
<ds:datastoreItem xmlns:ds="http://schemas.openxmlformats.org/officeDocument/2006/customXml" ds:itemID="{C2631BEC-DD61-4D8B-A1A4-F75A677A93BF}"/>
</file>

<file path=customXml/itemProps3.xml><?xml version="1.0" encoding="utf-8"?>
<ds:datastoreItem xmlns:ds="http://schemas.openxmlformats.org/officeDocument/2006/customXml" ds:itemID="{F2469CBD-1C04-427C-9004-346D91AC50A8}"/>
</file>

<file path=docProps/app.xml><?xml version="1.0" encoding="utf-8"?>
<Properties xmlns="http://schemas.openxmlformats.org/officeDocument/2006/extended-properties" xmlns:vt="http://schemas.openxmlformats.org/officeDocument/2006/docPropsVTypes">
  <Template/>
  <TotalTime>61839</TotalTime>
  <Words>2963</Words>
  <Application>Microsoft Office PowerPoint</Application>
  <PresentationFormat>On-screen Show (4:3)</PresentationFormat>
  <Paragraphs>657</Paragraphs>
  <Slides>38</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Arial</vt:lpstr>
      <vt:lpstr>Arial Narrow</vt:lpstr>
      <vt:lpstr>Calibri</vt:lpstr>
      <vt:lpstr>Franklin Gothic Medium</vt:lpstr>
      <vt:lpstr>Myriad Pro</vt:lpstr>
      <vt:lpstr>ATB-Business</vt:lpstr>
      <vt:lpstr>Alberta Business Beat</vt:lpstr>
      <vt:lpstr>Background and Methodology</vt:lpstr>
      <vt:lpstr>Background</vt:lpstr>
      <vt:lpstr>Research Objectives</vt:lpstr>
      <vt:lpstr>Methodology</vt:lpstr>
      <vt:lpstr>Key Insights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ATB Financial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E30023</dc:creator>
  <cp:lastModifiedBy>Smith, Cindy</cp:lastModifiedBy>
  <cp:revision>2374</cp:revision>
  <cp:lastPrinted>2012-09-14T15:29:05Z</cp:lastPrinted>
  <dcterms:created xsi:type="dcterms:W3CDTF">2012-06-05T17:08:54Z</dcterms:created>
  <dcterms:modified xsi:type="dcterms:W3CDTF">2016-09-28T15:22:03Z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0x01010020AFA791C627CB478F6579A88139F1B4</vt:lpwstr>
  </property>
  <property fmtid="{D5CDD505-2E9C-101B-9397-08002B2CF9AE}" pid="3" name="MetaTag">
    <vt:lpwstr/>
  </property>
</Properties>
</file>