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charts/chart8.xml" ContentType="application/vnd.openxmlformats-officedocument.drawingml.chart+xml"/>
  <Override PartName="/ppt/notesSlides/notesSlide18.xml" ContentType="application/vnd.openxmlformats-officedocument.presentationml.notesSlide+xml"/>
  <Override PartName="/ppt/charts/chart9.xml" ContentType="application/vnd.openxmlformats-officedocument.drawingml.chart+xml"/>
  <Override PartName="/ppt/notesSlides/notesSlide1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notesSlides/notesSlide21.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notesSlides/notesSlide3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3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4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style4.xml" ContentType="application/vnd.ms-office.chartstyle+xml"/>
  <Override PartName="/ppt/charts/colors4.xml" ContentType="application/vnd.ms-office.chartcolorstyle+xml"/>
  <Override PartName="/ppt/charts/chart35.xml" ContentType="application/vnd.openxmlformats-officedocument.drawingml.chart+xml"/>
  <Override PartName="/ppt/charts/style5.xml" ContentType="application/vnd.ms-office.chartstyle+xml"/>
  <Override PartName="/ppt/charts/colors5.xml" ContentType="application/vnd.ms-office.chartcolorstyle+xml"/>
  <Override PartName="/ppt/charts/chart36.xml" ContentType="application/vnd.openxmlformats-officedocument.drawingml.chart+xml"/>
  <Override PartName="/ppt/charts/style6.xml" ContentType="application/vnd.ms-office.chartstyle+xml"/>
  <Override PartName="/ppt/charts/colors6.xml" ContentType="application/vnd.ms-office.chartcolorstyle+xml"/>
  <Override PartName="/ppt/charts/chart3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1.xml" ContentType="application/vnd.openxmlformats-officedocument.presentationml.notesSlide+xml"/>
  <Override PartName="/ppt/charts/chart38.xml" ContentType="application/vnd.openxmlformats-officedocument.drawingml.chart+xml"/>
  <Override PartName="/ppt/notesSlides/notesSlide42.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43.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4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45.xml" ContentType="application/vnd.openxmlformats-officedocument.drawingml.chart+xml"/>
  <Override PartName="/ppt/notesSlides/notesSlide47.xml" ContentType="application/vnd.openxmlformats-officedocument.presentationml.notesSlide+xml"/>
  <Override PartName="/ppt/charts/chart46.xml" ContentType="application/vnd.openxmlformats-officedocument.drawingml.chart+xml"/>
  <Override PartName="/ppt/notesSlides/notesSlide48.xml" ContentType="application/vnd.openxmlformats-officedocument.presentationml.notesSlide+xml"/>
  <Override PartName="/ppt/charts/chart47.xml" ContentType="application/vnd.openxmlformats-officedocument.drawingml.chart+xml"/>
  <Override PartName="/ppt/notesSlides/notesSlide49.xml" ContentType="application/vnd.openxmlformats-officedocument.presentationml.notesSlide+xml"/>
  <Override PartName="/ppt/charts/chart48.xml" ContentType="application/vnd.openxmlformats-officedocument.drawingml.chart+xml"/>
  <Override PartName="/ppt/notesSlides/notesSlide50.xml" ContentType="application/vnd.openxmlformats-officedocument.presentationml.notesSlide+xml"/>
  <Override PartName="/ppt/charts/chart49.xml" ContentType="application/vnd.openxmlformats-officedocument.drawingml.chart+xml"/>
  <Override PartName="/ppt/notesSlides/notesSlide51.xml" ContentType="application/vnd.openxmlformats-officedocument.presentationml.notesSlide+xml"/>
  <Override PartName="/ppt/charts/chart50.xml" ContentType="application/vnd.openxmlformats-officedocument.drawingml.chart+xml"/>
  <Override PartName="/ppt/notesSlides/notesSlide52.xml" ContentType="application/vnd.openxmlformats-officedocument.presentationml.notesSlide+xml"/>
  <Override PartName="/ppt/charts/chart51.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8"/>
  </p:notesMasterIdLst>
  <p:handoutMasterIdLst>
    <p:handoutMasterId r:id="rId69"/>
  </p:handoutMasterIdLst>
  <p:sldIdLst>
    <p:sldId id="790" r:id="rId5"/>
    <p:sldId id="661" r:id="rId6"/>
    <p:sldId id="662" r:id="rId7"/>
    <p:sldId id="698" r:id="rId8"/>
    <p:sldId id="663" r:id="rId9"/>
    <p:sldId id="746" r:id="rId10"/>
    <p:sldId id="462" r:id="rId11"/>
    <p:sldId id="819" r:id="rId12"/>
    <p:sldId id="820" r:id="rId13"/>
    <p:sldId id="821" r:id="rId14"/>
    <p:sldId id="822" r:id="rId15"/>
    <p:sldId id="823" r:id="rId16"/>
    <p:sldId id="596" r:id="rId17"/>
    <p:sldId id="730" r:id="rId18"/>
    <p:sldId id="809" r:id="rId19"/>
    <p:sldId id="810" r:id="rId20"/>
    <p:sldId id="838" r:id="rId21"/>
    <p:sldId id="808" r:id="rId22"/>
    <p:sldId id="840" r:id="rId23"/>
    <p:sldId id="792" r:id="rId24"/>
    <p:sldId id="851" r:id="rId25"/>
    <p:sldId id="796" r:id="rId26"/>
    <p:sldId id="826" r:id="rId27"/>
    <p:sldId id="843" r:id="rId28"/>
    <p:sldId id="837" r:id="rId29"/>
    <p:sldId id="805" r:id="rId30"/>
    <p:sldId id="807" r:id="rId31"/>
    <p:sldId id="812" r:id="rId32"/>
    <p:sldId id="813" r:id="rId33"/>
    <p:sldId id="814" r:id="rId34"/>
    <p:sldId id="815" r:id="rId35"/>
    <p:sldId id="816" r:id="rId36"/>
    <p:sldId id="817" r:id="rId37"/>
    <p:sldId id="818" r:id="rId38"/>
    <p:sldId id="834" r:id="rId39"/>
    <p:sldId id="824" r:id="rId40"/>
    <p:sldId id="682" r:id="rId41"/>
    <p:sldId id="691" r:id="rId42"/>
    <p:sldId id="692" r:id="rId43"/>
    <p:sldId id="839" r:id="rId44"/>
    <p:sldId id="841" r:id="rId45"/>
    <p:sldId id="849" r:id="rId46"/>
    <p:sldId id="842" r:id="rId47"/>
    <p:sldId id="850" r:id="rId48"/>
    <p:sldId id="693" r:id="rId49"/>
    <p:sldId id="694" r:id="rId50"/>
    <p:sldId id="695" r:id="rId51"/>
    <p:sldId id="696" r:id="rId52"/>
    <p:sldId id="791" r:id="rId53"/>
    <p:sldId id="827" r:id="rId54"/>
    <p:sldId id="828" r:id="rId55"/>
    <p:sldId id="829" r:id="rId56"/>
    <p:sldId id="830" r:id="rId57"/>
    <p:sldId id="831" r:id="rId58"/>
    <p:sldId id="832" r:id="rId59"/>
    <p:sldId id="833" r:id="rId60"/>
    <p:sldId id="690" r:id="rId61"/>
    <p:sldId id="852" r:id="rId62"/>
    <p:sldId id="844" r:id="rId63"/>
    <p:sldId id="845" r:id="rId64"/>
    <p:sldId id="846" r:id="rId65"/>
    <p:sldId id="847" r:id="rId66"/>
    <p:sldId id="848" r:id="rId67"/>
  </p:sldIdLst>
  <p:sldSz cx="9144000" cy="6858000" type="screen4x3"/>
  <p:notesSz cx="6946900" cy="92075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5391">
          <p15:clr>
            <a:srgbClr val="A4A3A4"/>
          </p15:clr>
        </p15:guide>
      </p15:sldGuideLst>
    </p:ext>
    <p:ext uri="{2D200454-40CA-4A62-9FC3-DE9A4176ACB9}">
      <p15:notesGuideLst xmlns:p15="http://schemas.microsoft.com/office/powerpoint/2012/main">
        <p15:guide id="1" orient="horz" pos="2900">
          <p15:clr>
            <a:srgbClr val="A4A3A4"/>
          </p15:clr>
        </p15:guide>
        <p15:guide id="2" pos="21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0504D"/>
    <a:srgbClr val="505150"/>
    <a:srgbClr val="66FF66"/>
    <a:srgbClr val="FF66FF"/>
    <a:srgbClr val="FF99FF"/>
    <a:srgbClr val="FF00FF"/>
    <a:srgbClr val="FF3399"/>
    <a:srgbClr val="C6D9F1"/>
    <a:srgbClr val="8C3836"/>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3" autoAdjust="0"/>
    <p:restoredTop sz="88244" autoAdjust="0"/>
  </p:normalViewPr>
  <p:slideViewPr>
    <p:cSldViewPr snapToGrid="0" snapToObjects="1">
      <p:cViewPr varScale="1">
        <p:scale>
          <a:sx n="58" d="100"/>
          <a:sy n="58" d="100"/>
        </p:scale>
        <p:origin x="90" y="222"/>
      </p:cViewPr>
      <p:guideLst>
        <p:guide orient="horz" pos="2160"/>
        <p:guide pos="5391"/>
      </p:guideLst>
    </p:cSldViewPr>
  </p:slideViewPr>
  <p:outlineViewPr>
    <p:cViewPr>
      <p:scale>
        <a:sx n="33" d="100"/>
        <a:sy n="33" d="100"/>
      </p:scale>
      <p:origin x="0" y="5790"/>
    </p:cViewPr>
  </p:outlineViewPr>
  <p:notesTextViewPr>
    <p:cViewPr>
      <p:scale>
        <a:sx n="100" d="100"/>
        <a:sy n="100" d="100"/>
      </p:scale>
      <p:origin x="0" y="0"/>
    </p:cViewPr>
  </p:notesTextViewPr>
  <p:sorterViewPr>
    <p:cViewPr>
      <p:scale>
        <a:sx n="66" d="100"/>
        <a:sy n="66" d="100"/>
      </p:scale>
      <p:origin x="0" y="1482"/>
    </p:cViewPr>
  </p:sorterViewPr>
  <p:notesViewPr>
    <p:cSldViewPr snapToGrid="0" snapToObjects="1" showGuides="1">
      <p:cViewPr>
        <p:scale>
          <a:sx n="110" d="100"/>
          <a:sy n="110" d="100"/>
        </p:scale>
        <p:origin x="-1848" y="-78"/>
      </p:cViewPr>
      <p:guideLst>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2\Data\Business%20Optimism%20Index%20Vol%2012%20(December%201,%202015).xlsx"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2\Data\Business%20Optimism%20Index%20Vol%2012%20(December%201,%202015).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2\Data\Business%20Optimism%20Index%20Vol%2012%20(December%201,%202015).xlsx" TargetMode="Externa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4.xml"/><Relationship Id="rId1" Type="http://schemas.microsoft.com/office/2011/relationships/chartStyle" Target="style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5.xml"/><Relationship Id="rId1" Type="http://schemas.microsoft.com/office/2011/relationships/chartStyle" Target="style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6.xml"/><Relationship Id="rId1" Type="http://schemas.microsoft.com/office/2011/relationships/chartStyle" Target="style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7.xml"/><Relationship Id="rId1" Type="http://schemas.microsoft.com/office/2011/relationships/chartStyle" Target="style7.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4.xml.rels><?xml version="1.0" encoding="UTF-8" standalone="yes"?>
<Relationships xmlns="http://schemas.openxmlformats.org/package/2006/relationships"><Relationship Id="rId1" Type="http://schemas.openxmlformats.org/officeDocument/2006/relationships/oleObject" Target="file:///\\atb.ab.com\Sharedt715\Shared\Client%20and%20Market%20Insights\2016\B&amp;Ag\Business%20Beat\Volume%2012\Data\Business%20Optimism%20Index%20Vol%2012%20(December%201,%202015).xlsx" TargetMode="Externa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695101452266727E-2"/>
          <c:y val="5.13585977626181E-2"/>
          <c:w val="0.7386349395738151"/>
          <c:h val="0.83275619472427198"/>
        </c:manualLayout>
      </c:layout>
      <c:lineChart>
        <c:grouping val="standard"/>
        <c:varyColors val="0"/>
        <c:ser>
          <c:idx val="1"/>
          <c:order val="0"/>
          <c:tx>
            <c:strRef>
              <c:f>'Exclude DKs (Total)'!$I$49</c:f>
              <c:strCache>
                <c:ptCount val="1"/>
                <c:pt idx="0">
                  <c:v>ATB Business Index</c:v>
                </c:pt>
              </c:strCache>
            </c:strRef>
          </c:tx>
          <c:spPr>
            <a:ln w="38100">
              <a:solidFill>
                <a:schemeClr val="accent1">
                  <a:lumMod val="75000"/>
                </a:schemeClr>
              </a:solidFill>
            </a:ln>
          </c:spPr>
          <c:marker>
            <c:symbol val="circle"/>
            <c:size val="9"/>
            <c:spPr>
              <a:solidFill>
                <a:srgbClr val="4F81BD">
                  <a:lumMod val="75000"/>
                </a:srgbClr>
              </a:solidFill>
            </c:spPr>
          </c:marker>
          <c:dLbls>
            <c:dLbl>
              <c:idx val="10"/>
              <c:layout>
                <c:manualLayout>
                  <c:x val="-5.4147159974327671E-3"/>
                  <c:y val="-2.20807474752101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(Total)'!$J$47:$U$47</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'Exclude DKs (Total)'!$J$49:$U$49</c:f>
              <c:numCache>
                <c:formatCode>0.0</c:formatCode>
                <c:ptCount val="12"/>
                <c:pt idx="0">
                  <c:v>70.205479452054789</c:v>
                </c:pt>
                <c:pt idx="1">
                  <c:v>69.7594501718213</c:v>
                </c:pt>
                <c:pt idx="2">
                  <c:v>69.763513513513502</c:v>
                </c:pt>
                <c:pt idx="3">
                  <c:v>72.260273972602732</c:v>
                </c:pt>
                <c:pt idx="4">
                  <c:v>75.084175084175087</c:v>
                </c:pt>
                <c:pt idx="5">
                  <c:v>73.099999999999994</c:v>
                </c:pt>
                <c:pt idx="6">
                  <c:v>70.400000000000006</c:v>
                </c:pt>
                <c:pt idx="7">
                  <c:v>67.517006802721085</c:v>
                </c:pt>
                <c:pt idx="8">
                  <c:v>58.319604612850085</c:v>
                </c:pt>
                <c:pt idx="9">
                  <c:v>53.412969283276453</c:v>
                </c:pt>
                <c:pt idx="10">
                  <c:v>46.6</c:v>
                </c:pt>
                <c:pt idx="11">
                  <c:v>40.924657534246577</c:v>
                </c:pt>
              </c:numCache>
            </c:numRef>
          </c:val>
          <c:smooth val="1"/>
        </c:ser>
        <c:ser>
          <c:idx val="2"/>
          <c:order val="1"/>
          <c:tx>
            <c:strRef>
              <c:f>'Exclude DKs (Total)'!$I$50</c:f>
              <c:strCache>
                <c:ptCount val="1"/>
                <c:pt idx="0">
                  <c:v>ATB Economy Index</c:v>
                </c:pt>
              </c:strCache>
            </c:strRef>
          </c:tx>
          <c:spPr>
            <a:ln w="41275">
              <a:solidFill>
                <a:schemeClr val="accent3">
                  <a:lumMod val="75000"/>
                </a:schemeClr>
              </a:solidFill>
            </a:ln>
          </c:spPr>
          <c:marker>
            <c:symbol val="triangle"/>
            <c:size val="9"/>
            <c:spPr>
              <a:solidFill>
                <a:schemeClr val="accent3">
                  <a:lumMod val="75000"/>
                </a:schemeClr>
              </a:solidFill>
            </c:spPr>
          </c:marker>
          <c:dLbls>
            <c:dLbl>
              <c:idx val="2"/>
              <c:layout>
                <c:manualLayout>
                  <c:x val="-3.6072444053716381E-2"/>
                  <c:y val="5.80277915309060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8107017089235445E-2"/>
                  <c:y val="4.96337713773980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9004450786502972E-2"/>
                  <c:y val="4.96337713773980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8571762604126267E-2"/>
                  <c:y val="-7.28241126323262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4485224967650925E-2"/>
                  <c:y val="4.96337713773980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8571762604126267E-2"/>
                  <c:y val="-4.22096416298952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(Total)'!$J$47:$U$47</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'Exclude DKs (Total)'!$J$50:$U$50</c:f>
              <c:numCache>
                <c:formatCode>0.0</c:formatCode>
                <c:ptCount val="12"/>
                <c:pt idx="0">
                  <c:v>55.442176870748298</c:v>
                </c:pt>
                <c:pt idx="1">
                  <c:v>59.824561403508774</c:v>
                </c:pt>
                <c:pt idx="2">
                  <c:v>66.216216216216225</c:v>
                </c:pt>
                <c:pt idx="3">
                  <c:v>66.840277777777771</c:v>
                </c:pt>
                <c:pt idx="4">
                  <c:v>68.75</c:v>
                </c:pt>
                <c:pt idx="5">
                  <c:v>70.900000000000006</c:v>
                </c:pt>
                <c:pt idx="6">
                  <c:v>68.599999999999994</c:v>
                </c:pt>
                <c:pt idx="7">
                  <c:v>44.501718213058417</c:v>
                </c:pt>
                <c:pt idx="8">
                  <c:v>22.697368421052634</c:v>
                </c:pt>
                <c:pt idx="9">
                  <c:v>38.96551724137931</c:v>
                </c:pt>
                <c:pt idx="10">
                  <c:v>25.2</c:v>
                </c:pt>
                <c:pt idx="11">
                  <c:v>23.11643835616438</c:v>
                </c:pt>
              </c:numCache>
            </c:numRef>
          </c:val>
          <c:smooth val="1"/>
        </c:ser>
        <c:dLbls>
          <c:showLegendKey val="0"/>
          <c:showVal val="0"/>
          <c:showCatName val="0"/>
          <c:showSerName val="0"/>
          <c:showPercent val="0"/>
          <c:showBubbleSize val="0"/>
        </c:dLbls>
        <c:marker val="1"/>
        <c:smooth val="0"/>
        <c:axId val="275878344"/>
        <c:axId val="275878728"/>
      </c:lineChart>
      <c:catAx>
        <c:axId val="275878344"/>
        <c:scaling>
          <c:orientation val="minMax"/>
        </c:scaling>
        <c:delete val="0"/>
        <c:axPos val="b"/>
        <c:numFmt formatCode="General" sourceLinked="1"/>
        <c:majorTickMark val="out"/>
        <c:minorTickMark val="none"/>
        <c:tickLblPos val="nextTo"/>
        <c:crossAx val="275878728"/>
        <c:crosses val="autoZero"/>
        <c:auto val="1"/>
        <c:lblAlgn val="ctr"/>
        <c:lblOffset val="100"/>
        <c:noMultiLvlLbl val="0"/>
      </c:catAx>
      <c:valAx>
        <c:axId val="275878728"/>
        <c:scaling>
          <c:orientation val="minMax"/>
          <c:max val="80"/>
          <c:min val="20"/>
        </c:scaling>
        <c:delete val="0"/>
        <c:axPos val="l"/>
        <c:majorGridlines>
          <c:spPr>
            <a:ln>
              <a:prstDash val="sysDot"/>
            </a:ln>
          </c:spPr>
        </c:majorGridlines>
        <c:numFmt formatCode="0" sourceLinked="0"/>
        <c:majorTickMark val="out"/>
        <c:minorTickMark val="none"/>
        <c:tickLblPos val="nextTo"/>
        <c:crossAx val="275878344"/>
        <c:crosses val="autoZero"/>
        <c:crossBetween val="between"/>
      </c:valAx>
    </c:plotArea>
    <c:legend>
      <c:legendPos val="r"/>
      <c:layout>
        <c:manualLayout>
          <c:xMode val="edge"/>
          <c:yMode val="edge"/>
          <c:x val="0.75878072613591541"/>
          <c:y val="0.27275813304002111"/>
          <c:w val="0.23836126907937283"/>
          <c:h val="0.43135474410122088"/>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Sheet1!$B$1</c:f>
              <c:strCache>
                <c:ptCount val="1"/>
                <c:pt idx="0">
                  <c:v>Total</c:v>
                </c:pt>
              </c:strCache>
            </c:strRef>
          </c:tx>
          <c:spPr>
            <a:solidFill>
              <a:schemeClr val="accent6">
                <a:shade val="58000"/>
              </a:schemeClr>
            </a:solidFill>
            <a:ln>
              <a:noFill/>
            </a:ln>
            <a:effectLst/>
          </c:spPr>
          <c:invertIfNegative val="0"/>
          <c:cat>
            <c:strRef>
              <c:f>Sheet1!$A$2:$A$9</c:f>
              <c:strCache>
                <c:ptCount val="8"/>
                <c:pt idx="0">
                  <c:v>Expand</c:v>
                </c:pt>
                <c:pt idx="1">
                  <c:v>Purchase physical assests such as real estate, vehicles or machinery</c:v>
                </c:pt>
                <c:pt idx="2">
                  <c:v>Develop new products &amp; services</c:v>
                </c:pt>
                <c:pt idx="3">
                  <c:v>Purchase inventory</c:v>
                </c:pt>
                <c:pt idx="4">
                  <c:v>Hire new employees</c:v>
                </c:pt>
                <c:pt idx="5">
                  <c:v>Accelerate debt repayment</c:v>
                </c:pt>
                <c:pt idx="6">
                  <c:v>Complete existing orders</c:v>
                </c:pt>
                <c:pt idx="7">
                  <c:v>None of the above</c:v>
                </c:pt>
              </c:strCache>
            </c:strRef>
          </c:cat>
          <c:val>
            <c:numRef>
              <c:f>Sheet1!$B$2:$B$9</c:f>
              <c:numCache>
                <c:formatCode>0%</c:formatCode>
                <c:ptCount val="8"/>
                <c:pt idx="0">
                  <c:v>0.38</c:v>
                </c:pt>
                <c:pt idx="1">
                  <c:v>0.34</c:v>
                </c:pt>
                <c:pt idx="2">
                  <c:v>0.28000000000000003</c:v>
                </c:pt>
                <c:pt idx="3">
                  <c:v>0.22</c:v>
                </c:pt>
                <c:pt idx="4">
                  <c:v>0.21</c:v>
                </c:pt>
                <c:pt idx="5">
                  <c:v>0.14000000000000001</c:v>
                </c:pt>
                <c:pt idx="6">
                  <c:v>0.11</c:v>
                </c:pt>
                <c:pt idx="7">
                  <c:v>0.44</c:v>
                </c:pt>
              </c:numCache>
            </c:numRef>
          </c:val>
        </c:ser>
        <c:ser>
          <c:idx val="1"/>
          <c:order val="1"/>
          <c:tx>
            <c:strRef>
              <c:f>Sheet1!$C$1</c:f>
              <c:strCache>
                <c:ptCount val="1"/>
                <c:pt idx="0">
                  <c:v>Energy/Oil &amp; Gas</c:v>
                </c:pt>
              </c:strCache>
            </c:strRef>
          </c:tx>
          <c:spPr>
            <a:solidFill>
              <a:schemeClr val="accent6">
                <a:shade val="86000"/>
              </a:schemeClr>
            </a:solidFill>
            <a:ln>
              <a:noFill/>
            </a:ln>
            <a:effectLst/>
          </c:spPr>
          <c:invertIfNegative val="0"/>
          <c:cat>
            <c:strRef>
              <c:f>Sheet1!$A$2:$A$9</c:f>
              <c:strCache>
                <c:ptCount val="8"/>
                <c:pt idx="0">
                  <c:v>Expand</c:v>
                </c:pt>
                <c:pt idx="1">
                  <c:v>Purchase physical assests such as real estate, vehicles or machinery</c:v>
                </c:pt>
                <c:pt idx="2">
                  <c:v>Develop new products &amp; services</c:v>
                </c:pt>
                <c:pt idx="3">
                  <c:v>Purchase inventory</c:v>
                </c:pt>
                <c:pt idx="4">
                  <c:v>Hire new employees</c:v>
                </c:pt>
                <c:pt idx="5">
                  <c:v>Accelerate debt repayment</c:v>
                </c:pt>
                <c:pt idx="6">
                  <c:v>Complete existing orders</c:v>
                </c:pt>
                <c:pt idx="7">
                  <c:v>None of the above</c:v>
                </c:pt>
              </c:strCache>
            </c:strRef>
          </c:cat>
          <c:val>
            <c:numRef>
              <c:f>Sheet1!$C$2:$C$9</c:f>
              <c:numCache>
                <c:formatCode>0%</c:formatCode>
                <c:ptCount val="8"/>
                <c:pt idx="0">
                  <c:v>0.33</c:v>
                </c:pt>
                <c:pt idx="1">
                  <c:v>0.38</c:v>
                </c:pt>
                <c:pt idx="2">
                  <c:v>0.28999999999999998</c:v>
                </c:pt>
                <c:pt idx="3">
                  <c:v>0.17</c:v>
                </c:pt>
                <c:pt idx="4">
                  <c:v>0.17</c:v>
                </c:pt>
                <c:pt idx="5">
                  <c:v>0.17</c:v>
                </c:pt>
                <c:pt idx="6">
                  <c:v>0.13</c:v>
                </c:pt>
                <c:pt idx="7">
                  <c:v>0.46</c:v>
                </c:pt>
              </c:numCache>
            </c:numRef>
          </c:val>
        </c:ser>
        <c:ser>
          <c:idx val="2"/>
          <c:order val="2"/>
          <c:tx>
            <c:strRef>
              <c:f>Sheet1!$D$1</c:f>
              <c:strCache>
                <c:ptCount val="1"/>
                <c:pt idx="0">
                  <c:v>Retail Trade</c:v>
                </c:pt>
              </c:strCache>
            </c:strRef>
          </c:tx>
          <c:spPr>
            <a:solidFill>
              <a:schemeClr val="accent6">
                <a:tint val="86000"/>
              </a:schemeClr>
            </a:solidFill>
            <a:ln>
              <a:noFill/>
            </a:ln>
            <a:effectLst/>
          </c:spPr>
          <c:invertIfNegative val="0"/>
          <c:cat>
            <c:strRef>
              <c:f>Sheet1!$A$2:$A$9</c:f>
              <c:strCache>
                <c:ptCount val="8"/>
                <c:pt idx="0">
                  <c:v>Expand</c:v>
                </c:pt>
                <c:pt idx="1">
                  <c:v>Purchase physical assests such as real estate, vehicles or machinery</c:v>
                </c:pt>
                <c:pt idx="2">
                  <c:v>Develop new products &amp; services</c:v>
                </c:pt>
                <c:pt idx="3">
                  <c:v>Purchase inventory</c:v>
                </c:pt>
                <c:pt idx="4">
                  <c:v>Hire new employees</c:v>
                </c:pt>
                <c:pt idx="5">
                  <c:v>Accelerate debt repayment</c:v>
                </c:pt>
                <c:pt idx="6">
                  <c:v>Complete existing orders</c:v>
                </c:pt>
                <c:pt idx="7">
                  <c:v>None of the above</c:v>
                </c:pt>
              </c:strCache>
            </c:strRef>
          </c:cat>
          <c:val>
            <c:numRef>
              <c:f>Sheet1!$D$2:$D$9</c:f>
              <c:numCache>
                <c:formatCode>0%</c:formatCode>
                <c:ptCount val="8"/>
                <c:pt idx="0">
                  <c:v>0.5</c:v>
                </c:pt>
                <c:pt idx="1">
                  <c:v>0.42</c:v>
                </c:pt>
                <c:pt idx="2">
                  <c:v>0.33</c:v>
                </c:pt>
                <c:pt idx="3">
                  <c:v>0.33</c:v>
                </c:pt>
                <c:pt idx="4">
                  <c:v>0.33</c:v>
                </c:pt>
                <c:pt idx="5">
                  <c:v>0.17</c:v>
                </c:pt>
                <c:pt idx="6">
                  <c:v>0.17</c:v>
                </c:pt>
                <c:pt idx="7">
                  <c:v>0.25</c:v>
                </c:pt>
              </c:numCache>
            </c:numRef>
          </c:val>
        </c:ser>
        <c:ser>
          <c:idx val="3"/>
          <c:order val="3"/>
          <c:tx>
            <c:strRef>
              <c:f>Sheet1!$E$1</c:f>
              <c:strCache>
                <c:ptCount val="1"/>
                <c:pt idx="0">
                  <c:v>Construction</c:v>
                </c:pt>
              </c:strCache>
            </c:strRef>
          </c:tx>
          <c:spPr>
            <a:solidFill>
              <a:schemeClr val="accent6">
                <a:tint val="58000"/>
              </a:schemeClr>
            </a:solidFill>
            <a:ln>
              <a:noFill/>
            </a:ln>
            <a:effectLst/>
          </c:spPr>
          <c:invertIfNegative val="0"/>
          <c:cat>
            <c:strRef>
              <c:f>Sheet1!$A$2:$A$9</c:f>
              <c:strCache>
                <c:ptCount val="8"/>
                <c:pt idx="0">
                  <c:v>Expand</c:v>
                </c:pt>
                <c:pt idx="1">
                  <c:v>Purchase physical assests such as real estate, vehicles or machinery</c:v>
                </c:pt>
                <c:pt idx="2">
                  <c:v>Develop new products &amp; services</c:v>
                </c:pt>
                <c:pt idx="3">
                  <c:v>Purchase inventory</c:v>
                </c:pt>
                <c:pt idx="4">
                  <c:v>Hire new employees</c:v>
                </c:pt>
                <c:pt idx="5">
                  <c:v>Accelerate debt repayment</c:v>
                </c:pt>
                <c:pt idx="6">
                  <c:v>Complete existing orders</c:v>
                </c:pt>
                <c:pt idx="7">
                  <c:v>None of the above</c:v>
                </c:pt>
              </c:strCache>
            </c:strRef>
          </c:cat>
          <c:val>
            <c:numRef>
              <c:f>Sheet1!$E$2:$E$9</c:f>
              <c:numCache>
                <c:formatCode>0%</c:formatCode>
                <c:ptCount val="8"/>
                <c:pt idx="0">
                  <c:v>0.55000000000000004</c:v>
                </c:pt>
                <c:pt idx="1">
                  <c:v>0.45</c:v>
                </c:pt>
                <c:pt idx="2">
                  <c:v>0.27</c:v>
                </c:pt>
                <c:pt idx="3">
                  <c:v>0.45</c:v>
                </c:pt>
                <c:pt idx="4">
                  <c:v>0.36</c:v>
                </c:pt>
                <c:pt idx="5">
                  <c:v>0.18</c:v>
                </c:pt>
                <c:pt idx="6">
                  <c:v>0.27</c:v>
                </c:pt>
                <c:pt idx="7">
                  <c:v>0.45</c:v>
                </c:pt>
              </c:numCache>
            </c:numRef>
          </c:val>
        </c:ser>
        <c:dLbls>
          <c:showLegendKey val="0"/>
          <c:showVal val="0"/>
          <c:showCatName val="0"/>
          <c:showSerName val="0"/>
          <c:showPercent val="0"/>
          <c:showBubbleSize val="0"/>
        </c:dLbls>
        <c:gapWidth val="182"/>
        <c:axId val="282303040"/>
        <c:axId val="282303432"/>
      </c:barChart>
      <c:catAx>
        <c:axId val="2823030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03432"/>
        <c:crosses val="autoZero"/>
        <c:auto val="1"/>
        <c:lblAlgn val="ctr"/>
        <c:lblOffset val="100"/>
        <c:noMultiLvlLbl val="0"/>
      </c:catAx>
      <c:valAx>
        <c:axId val="28230343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3030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718646986116788"/>
          <c:y val="4.9568572133807332E-2"/>
          <c:w val="0.62281353013883212"/>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4.9030329542134037E-4"/>
                  <c:y val="5.5401548790161015E-3"/>
                </c:manualLayout>
              </c:layout>
              <c:tx>
                <c:rich>
                  <a:bodyPr/>
                  <a:lstStyle/>
                  <a:p>
                    <a:r>
                      <a:rPr lang="en-US" dirty="0" smtClean="0"/>
                      <a:t>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632203827085716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8451331404087304E-3"/>
                  <c:y val="-2.770077439508050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9355553312246226E-3"/>
                  <c:y val="-4.7598443779462916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5612535612535614E-4"/>
                  <c:y val="-5.192617488081511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5612535612535614E-4"/>
                  <c:y val="-1.1899610944865729E-17"/>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9.625759921035511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Other</c:v>
                </c:pt>
                <c:pt idx="1">
                  <c:v>Family or friends</c:v>
                </c:pt>
                <c:pt idx="2">
                  <c:v>Private investors</c:v>
                </c:pt>
                <c:pt idx="3">
                  <c:v>Alternative lender (online, peer-to-peer, crowdfunding)</c:v>
                </c:pt>
                <c:pt idx="4">
                  <c:v>Financial institution</c:v>
                </c:pt>
              </c:strCache>
            </c:strRef>
          </c:cat>
          <c:val>
            <c:numRef>
              <c:f>Sheet1!$B$2:$B$6</c:f>
              <c:numCache>
                <c:formatCode>0%</c:formatCode>
                <c:ptCount val="5"/>
                <c:pt idx="0">
                  <c:v>0.05</c:v>
                </c:pt>
                <c:pt idx="1">
                  <c:v>7.0000000000000007E-2</c:v>
                </c:pt>
                <c:pt idx="2">
                  <c:v>7.0000000000000007E-2</c:v>
                </c:pt>
                <c:pt idx="3">
                  <c:v>0.01</c:v>
                </c:pt>
                <c:pt idx="4">
                  <c:v>0.8</c:v>
                </c:pt>
              </c:numCache>
            </c:numRef>
          </c:val>
        </c:ser>
        <c:dLbls>
          <c:showLegendKey val="0"/>
          <c:showVal val="1"/>
          <c:showCatName val="0"/>
          <c:showSerName val="0"/>
          <c:showPercent val="0"/>
          <c:showBubbleSize val="0"/>
        </c:dLbls>
        <c:gapWidth val="50"/>
        <c:axId val="282304216"/>
        <c:axId val="282304608"/>
      </c:barChart>
      <c:catAx>
        <c:axId val="282304216"/>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282304608"/>
        <c:crosses val="autoZero"/>
        <c:auto val="1"/>
        <c:lblAlgn val="ctr"/>
        <c:lblOffset val="100"/>
        <c:noMultiLvlLbl val="0"/>
      </c:catAx>
      <c:valAx>
        <c:axId val="282304608"/>
        <c:scaling>
          <c:orientation val="minMax"/>
        </c:scaling>
        <c:delete val="1"/>
        <c:axPos val="b"/>
        <c:numFmt formatCode="0%" sourceLinked="1"/>
        <c:majorTickMark val="out"/>
        <c:minorTickMark val="none"/>
        <c:tickLblPos val="none"/>
        <c:crossAx val="2823042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0819086410147678"/>
          <c:y val="0.12976004411009073"/>
          <c:w val="0.65626097623807855"/>
          <c:h val="0.84526354670731541"/>
        </c:manualLayout>
      </c:layout>
      <c:barChart>
        <c:barDir val="bar"/>
        <c:grouping val="clustered"/>
        <c:varyColors val="0"/>
        <c:ser>
          <c:idx val="0"/>
          <c:order val="0"/>
          <c:tx>
            <c:strRef>
              <c:f>Sheet1!$B$1</c:f>
              <c:strCache>
                <c:ptCount val="1"/>
                <c:pt idx="0">
                  <c:v>Energy/Oil &amp; Gas</c:v>
                </c:pt>
              </c:strCache>
            </c:strRef>
          </c:tx>
          <c:spPr>
            <a:solidFill>
              <a:schemeClr val="accent6">
                <a:shade val="65000"/>
              </a:schemeClr>
            </a:solidFill>
            <a:ln>
              <a:noFill/>
            </a:ln>
            <a:effectLst/>
          </c:spPr>
          <c:invertIfNegative val="0"/>
          <c:cat>
            <c:strRef>
              <c:f>Sheet1!$A$2:$A$11</c:f>
              <c:strCache>
                <c:ptCount val="10"/>
                <c:pt idx="0">
                  <c:v>Purchase vehicles, machinery,
infrastructure or equipment</c:v>
                </c:pt>
                <c:pt idx="1">
                  <c:v>Expand</c:v>
                </c:pt>
                <c:pt idx="2">
                  <c:v>Add to business cashflow</c:v>
                </c:pt>
                <c:pt idx="3">
                  <c:v>Keep the business going</c:v>
                </c:pt>
                <c:pt idx="4">
                  <c:v>Start up my own business</c:v>
                </c:pt>
                <c:pt idx="5">
                  <c:v>Purchase of inventory</c:v>
                </c:pt>
                <c:pt idx="6">
                  <c:v>Purchase real estate</c:v>
                </c:pt>
                <c:pt idx="7">
                  <c:v>Aid with debt repayment</c:v>
                </c:pt>
                <c:pt idx="8">
                  <c:v>Develop new products &amp; services</c:v>
                </c:pt>
                <c:pt idx="9">
                  <c:v>Other</c:v>
                </c:pt>
              </c:strCache>
            </c:strRef>
          </c:cat>
          <c:val>
            <c:numRef>
              <c:f>Sheet1!$B$2:$B$11</c:f>
              <c:numCache>
                <c:formatCode>0%</c:formatCode>
                <c:ptCount val="10"/>
                <c:pt idx="0">
                  <c:v>0.41</c:v>
                </c:pt>
                <c:pt idx="1">
                  <c:v>0.45</c:v>
                </c:pt>
                <c:pt idx="2">
                  <c:v>0.18</c:v>
                </c:pt>
                <c:pt idx="3">
                  <c:v>0.05</c:v>
                </c:pt>
                <c:pt idx="5">
                  <c:v>0.05</c:v>
                </c:pt>
                <c:pt idx="8">
                  <c:v>0.05</c:v>
                </c:pt>
              </c:numCache>
            </c:numRef>
          </c:val>
        </c:ser>
        <c:ser>
          <c:idx val="1"/>
          <c:order val="1"/>
          <c:tx>
            <c:strRef>
              <c:f>Sheet1!$C$1</c:f>
              <c:strCache>
                <c:ptCount val="1"/>
                <c:pt idx="0">
                  <c:v>Retail Trade</c:v>
                </c:pt>
              </c:strCache>
            </c:strRef>
          </c:tx>
          <c:spPr>
            <a:solidFill>
              <a:schemeClr val="accent6"/>
            </a:solidFill>
            <a:ln>
              <a:noFill/>
            </a:ln>
            <a:effectLst/>
          </c:spPr>
          <c:invertIfNegative val="0"/>
          <c:cat>
            <c:strRef>
              <c:f>Sheet1!$A$2:$A$11</c:f>
              <c:strCache>
                <c:ptCount val="10"/>
                <c:pt idx="0">
                  <c:v>Purchase vehicles, machinery,
infrastructure or equipment</c:v>
                </c:pt>
                <c:pt idx="1">
                  <c:v>Expand</c:v>
                </c:pt>
                <c:pt idx="2">
                  <c:v>Add to business cashflow</c:v>
                </c:pt>
                <c:pt idx="3">
                  <c:v>Keep the business going</c:v>
                </c:pt>
                <c:pt idx="4">
                  <c:v>Start up my own business</c:v>
                </c:pt>
                <c:pt idx="5">
                  <c:v>Purchase of inventory</c:v>
                </c:pt>
                <c:pt idx="6">
                  <c:v>Purchase real estate</c:v>
                </c:pt>
                <c:pt idx="7">
                  <c:v>Aid with debt repayment</c:v>
                </c:pt>
                <c:pt idx="8">
                  <c:v>Develop new products &amp; services</c:v>
                </c:pt>
                <c:pt idx="9">
                  <c:v>Other</c:v>
                </c:pt>
              </c:strCache>
            </c:strRef>
          </c:cat>
          <c:val>
            <c:numRef>
              <c:f>Sheet1!$C$2:$C$11</c:f>
              <c:numCache>
                <c:formatCode>0%</c:formatCode>
                <c:ptCount val="10"/>
                <c:pt idx="0">
                  <c:v>0.26</c:v>
                </c:pt>
                <c:pt idx="1">
                  <c:v>0.21</c:v>
                </c:pt>
                <c:pt idx="2">
                  <c:v>0.26</c:v>
                </c:pt>
                <c:pt idx="3">
                  <c:v>0.11</c:v>
                </c:pt>
                <c:pt idx="4">
                  <c:v>0.16</c:v>
                </c:pt>
                <c:pt idx="5">
                  <c:v>0.16</c:v>
                </c:pt>
                <c:pt idx="6">
                  <c:v>0.05</c:v>
                </c:pt>
                <c:pt idx="8">
                  <c:v>0.05</c:v>
                </c:pt>
                <c:pt idx="9">
                  <c:v>0.11</c:v>
                </c:pt>
              </c:numCache>
            </c:numRef>
          </c:val>
        </c:ser>
        <c:ser>
          <c:idx val="2"/>
          <c:order val="2"/>
          <c:tx>
            <c:strRef>
              <c:f>Sheet1!$D$1</c:f>
              <c:strCache>
                <c:ptCount val="1"/>
                <c:pt idx="0">
                  <c:v>Construction</c:v>
                </c:pt>
              </c:strCache>
            </c:strRef>
          </c:tx>
          <c:spPr>
            <a:solidFill>
              <a:schemeClr val="accent6">
                <a:tint val="65000"/>
              </a:schemeClr>
            </a:solidFill>
            <a:ln>
              <a:noFill/>
            </a:ln>
            <a:effectLst/>
          </c:spPr>
          <c:invertIfNegative val="0"/>
          <c:cat>
            <c:strRef>
              <c:f>Sheet1!$A$2:$A$11</c:f>
              <c:strCache>
                <c:ptCount val="10"/>
                <c:pt idx="0">
                  <c:v>Purchase vehicles, machinery,
infrastructure or equipment</c:v>
                </c:pt>
                <c:pt idx="1">
                  <c:v>Expand</c:v>
                </c:pt>
                <c:pt idx="2">
                  <c:v>Add to business cashflow</c:v>
                </c:pt>
                <c:pt idx="3">
                  <c:v>Keep the business going</c:v>
                </c:pt>
                <c:pt idx="4">
                  <c:v>Start up my own business</c:v>
                </c:pt>
                <c:pt idx="5">
                  <c:v>Purchase of inventory</c:v>
                </c:pt>
                <c:pt idx="6">
                  <c:v>Purchase real estate</c:v>
                </c:pt>
                <c:pt idx="7">
                  <c:v>Aid with debt repayment</c:v>
                </c:pt>
                <c:pt idx="8">
                  <c:v>Develop new products &amp; services</c:v>
                </c:pt>
                <c:pt idx="9">
                  <c:v>Other</c:v>
                </c:pt>
              </c:strCache>
            </c:strRef>
          </c:cat>
          <c:val>
            <c:numRef>
              <c:f>Sheet1!$D$2:$D$11</c:f>
              <c:numCache>
                <c:formatCode>0%</c:formatCode>
                <c:ptCount val="10"/>
                <c:pt idx="0">
                  <c:v>0.55000000000000004</c:v>
                </c:pt>
                <c:pt idx="1">
                  <c:v>0.1</c:v>
                </c:pt>
                <c:pt idx="2">
                  <c:v>0.17</c:v>
                </c:pt>
                <c:pt idx="3">
                  <c:v>0.14000000000000001</c:v>
                </c:pt>
                <c:pt idx="5">
                  <c:v>7.0000000000000007E-2</c:v>
                </c:pt>
                <c:pt idx="7">
                  <c:v>7.0000000000000007E-2</c:v>
                </c:pt>
              </c:numCache>
            </c:numRef>
          </c:val>
        </c:ser>
        <c:dLbls>
          <c:showLegendKey val="0"/>
          <c:showVal val="0"/>
          <c:showCatName val="0"/>
          <c:showSerName val="0"/>
          <c:showPercent val="0"/>
          <c:showBubbleSize val="0"/>
        </c:dLbls>
        <c:gapWidth val="182"/>
        <c:axId val="282751064"/>
        <c:axId val="282751456"/>
      </c:barChart>
      <c:catAx>
        <c:axId val="282751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51456"/>
        <c:crosses val="autoZero"/>
        <c:auto val="1"/>
        <c:lblAlgn val="ctr"/>
        <c:lblOffset val="100"/>
        <c:noMultiLvlLbl val="0"/>
      </c:catAx>
      <c:valAx>
        <c:axId val="2827514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7510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011825059578381E-2"/>
                  <c:y val="8.8331715523088342E-2"/>
                </c:manualLayout>
              </c:layout>
              <c:tx>
                <c:rich>
                  <a:bodyPr/>
                  <a:lstStyle/>
                  <a:p>
                    <a:r>
                      <a:rPr lang="en-US" dirty="0" smtClean="0"/>
                      <a:t>2%</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c:v>
                </c:pt>
                <c:pt idx="1">
                  <c:v>No</c:v>
                </c:pt>
                <c:pt idx="2">
                  <c:v>Don't know / refused</c:v>
                </c:pt>
              </c:strCache>
            </c:strRef>
          </c:cat>
          <c:val>
            <c:numRef>
              <c:f>Sheet1!$B$2:$B$4</c:f>
              <c:numCache>
                <c:formatCode>0%</c:formatCode>
                <c:ptCount val="3"/>
                <c:pt idx="0">
                  <c:v>0.37</c:v>
                </c:pt>
                <c:pt idx="1">
                  <c:v>0.62</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5855753164645828"/>
          <c:y val="0.78667971531365388"/>
          <c:w val="0.44044517571012259"/>
          <c:h val="0.16613378879254664"/>
        </c:manualLayout>
      </c:layout>
      <c:overlay val="0"/>
      <c:txPr>
        <a:bodyPr/>
        <a:lstStyle/>
        <a:p>
          <a:pPr>
            <a:defRPr lang="en-CA" sz="12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1036184194116315"/>
          <c:y val="5.2897589060951967E-2"/>
          <c:w val="0.58963815805883679"/>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Ease/convenience of
 application process</c:v>
                </c:pt>
                <c:pt idx="1">
                  <c:v>Loan structure best met
 my business' needs</c:v>
                </c:pt>
                <c:pt idx="2">
                  <c:v>Interest rate, price, fees
 associated with loan</c:v>
                </c:pt>
                <c:pt idx="3">
                  <c:v>Already had a relationship
 with lender</c:v>
                </c:pt>
              </c:strCache>
            </c:strRef>
          </c:cat>
          <c:val>
            <c:numRef>
              <c:f>Sheet1!$B$2:$B$5</c:f>
              <c:numCache>
                <c:formatCode>0%</c:formatCode>
                <c:ptCount val="4"/>
                <c:pt idx="0">
                  <c:v>7.0000000000000007E-2</c:v>
                </c:pt>
                <c:pt idx="1">
                  <c:v>0.1</c:v>
                </c:pt>
                <c:pt idx="2">
                  <c:v>0.28000000000000003</c:v>
                </c:pt>
                <c:pt idx="3">
                  <c:v>0.51</c:v>
                </c:pt>
              </c:numCache>
            </c:numRef>
          </c:val>
        </c:ser>
        <c:dLbls>
          <c:showLegendKey val="0"/>
          <c:showVal val="1"/>
          <c:showCatName val="0"/>
          <c:showSerName val="0"/>
          <c:showPercent val="0"/>
          <c:showBubbleSize val="0"/>
        </c:dLbls>
        <c:gapWidth val="50"/>
        <c:axId val="282753024"/>
        <c:axId val="282753416"/>
      </c:barChart>
      <c:catAx>
        <c:axId val="282753024"/>
        <c:scaling>
          <c:orientation val="minMax"/>
        </c:scaling>
        <c:delete val="0"/>
        <c:axPos val="l"/>
        <c:numFmt formatCode="General" sourceLinked="0"/>
        <c:majorTickMark val="out"/>
        <c:minorTickMark val="none"/>
        <c:tickLblPos val="nextTo"/>
        <c:spPr>
          <a:ln/>
        </c:spPr>
        <c:txPr>
          <a:bodyPr anchor="t" anchorCtr="0"/>
          <a:lstStyle/>
          <a:p>
            <a:pPr>
              <a:defRPr lang="en-CA" sz="1400" baseline="0">
                <a:latin typeface="Calibri" pitchFamily="34" charset="0"/>
                <a:cs typeface="Calibri" pitchFamily="34" charset="0"/>
              </a:defRPr>
            </a:pPr>
            <a:endParaRPr lang="en-US"/>
          </a:p>
        </c:txPr>
        <c:crossAx val="282753416"/>
        <c:crosses val="autoZero"/>
        <c:auto val="0"/>
        <c:lblAlgn val="r"/>
        <c:lblOffset val="50"/>
        <c:noMultiLvlLbl val="0"/>
      </c:catAx>
      <c:valAx>
        <c:axId val="282753416"/>
        <c:scaling>
          <c:orientation val="minMax"/>
        </c:scaling>
        <c:delete val="1"/>
        <c:axPos val="b"/>
        <c:numFmt formatCode="0%" sourceLinked="1"/>
        <c:majorTickMark val="out"/>
        <c:minorTickMark val="none"/>
        <c:tickLblPos val="none"/>
        <c:crossAx val="282753024"/>
        <c:crosses val="autoZero"/>
        <c:crossBetween val="between"/>
      </c:valAx>
    </c:plotArea>
    <c:plotVisOnly val="1"/>
    <c:dispBlanksAs val="gap"/>
    <c:showDLblsOverMax val="0"/>
  </c:chart>
  <c:spPr>
    <a:ln w="19050">
      <a:solidFill>
        <a:schemeClr val="tx2">
          <a:lumMod val="60000"/>
          <a:lumOff val="40000"/>
        </a:schemeClr>
      </a:solidFill>
    </a:ln>
  </c:spPr>
  <c:txPr>
    <a:bodyPr anchor="ctr" anchorCtr="0"/>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87749379729425"/>
          <c:y val="7.495832812655541E-2"/>
          <c:w val="0.8512250620270575"/>
          <c:h val="0.91923662634679049"/>
        </c:manualLayout>
      </c:layout>
      <c:barChart>
        <c:barDir val="bar"/>
        <c:grouping val="percentStacked"/>
        <c:varyColors val="0"/>
        <c:ser>
          <c:idx val="0"/>
          <c:order val="0"/>
          <c:tx>
            <c:strRef>
              <c:f>Sheet1!$B$1</c:f>
              <c:strCache>
                <c:ptCount val="1"/>
                <c:pt idx="0">
                  <c:v>Strongly Agree</c:v>
                </c:pt>
              </c:strCache>
            </c:strRef>
          </c:tx>
          <c:invertIfNegative val="0"/>
          <c:dLbls>
            <c:dLbl>
              <c:idx val="0"/>
              <c:layout>
                <c:manualLayout>
                  <c:x val="-3.8969487494535182E-3"/>
                  <c:y val="0"/>
                </c:manualLayout>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212374296256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1543278571752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9298047327055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79963168405132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62842267922816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2076791365809239E-2"/>
                  <c:y val="-4.38004624129128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7909184444635336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Sheet1!$B$2:$B$8</c:f>
              <c:numCache>
                <c:formatCode>0%</c:formatCode>
                <c:ptCount val="7"/>
                <c:pt idx="0">
                  <c:v>0.37</c:v>
                </c:pt>
                <c:pt idx="1">
                  <c:v>0.51</c:v>
                </c:pt>
                <c:pt idx="2">
                  <c:v>0.54</c:v>
                </c:pt>
                <c:pt idx="3">
                  <c:v>0.59</c:v>
                </c:pt>
                <c:pt idx="4">
                  <c:v>0.5</c:v>
                </c:pt>
                <c:pt idx="5">
                  <c:v>0.46</c:v>
                </c:pt>
                <c:pt idx="6">
                  <c:v>0.56000000000000005</c:v>
                </c:pt>
              </c:numCache>
            </c:numRef>
          </c:val>
        </c:ser>
        <c:ser>
          <c:idx val="1"/>
          <c:order val="1"/>
          <c:tx>
            <c:strRef>
              <c:f>Sheet1!$C$1</c:f>
              <c:strCache>
                <c:ptCount val="1"/>
                <c:pt idx="0">
                  <c:v>Somewhat Agree</c:v>
                </c:pt>
              </c:strCache>
            </c:strRef>
          </c:tx>
          <c:invertIfNegative val="0"/>
          <c:dLbls>
            <c:spPr>
              <a:noFill/>
              <a:ln>
                <a:noFill/>
              </a:ln>
              <a:effectLst/>
            </c:spPr>
            <c:txPr>
              <a:bodyPr vertOverflow="overflow" horzOverflow="overflow" wrap="square" lIns="90000" tIns="46800" rIns="90000" bIns="4680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Sheet1!$C$2:$C$8</c:f>
              <c:numCache>
                <c:formatCode>0%</c:formatCode>
                <c:ptCount val="7"/>
                <c:pt idx="0">
                  <c:v>0.36</c:v>
                </c:pt>
                <c:pt idx="1">
                  <c:v>0.35</c:v>
                </c:pt>
                <c:pt idx="2">
                  <c:v>0.27</c:v>
                </c:pt>
                <c:pt idx="3">
                  <c:v>0.32</c:v>
                </c:pt>
                <c:pt idx="4">
                  <c:v>0.33</c:v>
                </c:pt>
                <c:pt idx="5">
                  <c:v>0.37</c:v>
                </c:pt>
                <c:pt idx="6">
                  <c:v>0.28000000000000003</c:v>
                </c:pt>
              </c:numCache>
            </c:numRef>
          </c:val>
        </c:ser>
        <c:ser>
          <c:idx val="2"/>
          <c:order val="2"/>
          <c:tx>
            <c:strRef>
              <c:f>Sheet1!$D$1</c:f>
              <c:strCache>
                <c:ptCount val="1"/>
                <c:pt idx="0">
                  <c:v>Neutral</c:v>
                </c:pt>
              </c:strCache>
            </c:strRef>
          </c:tx>
          <c:invertIfNegative val="0"/>
          <c:dLbls>
            <c:dLbl>
              <c:idx val="2"/>
              <c:layout>
                <c:manualLayout>
                  <c:x val="-2.2472547012294534E-16"/>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6.5743152699337939E-3"/>
                  <c:y val="-8.06941146818429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0192029578392913E-3"/>
                  <c:y val="2.1180113567768951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Sheet1!$D$2:$D$8</c:f>
              <c:numCache>
                <c:formatCode>0%</c:formatCode>
                <c:ptCount val="7"/>
                <c:pt idx="0">
                  <c:v>0.08</c:v>
                </c:pt>
                <c:pt idx="1">
                  <c:v>0.02</c:v>
                </c:pt>
                <c:pt idx="2">
                  <c:v>0.04</c:v>
                </c:pt>
                <c:pt idx="3">
                  <c:v>0.01</c:v>
                </c:pt>
                <c:pt idx="4">
                  <c:v>0.03</c:v>
                </c:pt>
                <c:pt idx="5">
                  <c:v>0.04</c:v>
                </c:pt>
                <c:pt idx="6">
                  <c:v>0.03</c:v>
                </c:pt>
              </c:numCache>
            </c:numRef>
          </c:val>
        </c:ser>
        <c:ser>
          <c:idx val="3"/>
          <c:order val="3"/>
          <c:tx>
            <c:strRef>
              <c:f>Sheet1!$E$1</c:f>
              <c:strCache>
                <c:ptCount val="1"/>
                <c:pt idx="0">
                  <c:v>Somewhat Disagree</c:v>
                </c:pt>
              </c:strCache>
            </c:strRef>
          </c:tx>
          <c:invertIfNegative val="0"/>
          <c:dLbls>
            <c:dLbl>
              <c:idx val="3"/>
              <c:layout>
                <c:manualLayout>
                  <c:x val="-2.8083551883810311E-3"/>
                  <c:y val="-8.068987865912936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041775941903609E-3"/>
                  <c:y val="-1.07588622890195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2.1180113567768951E-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Sheet1!$E$2:$E$8</c:f>
              <c:numCache>
                <c:formatCode>0%</c:formatCode>
                <c:ptCount val="7"/>
                <c:pt idx="0">
                  <c:v>0.08</c:v>
                </c:pt>
                <c:pt idx="1">
                  <c:v>7.0000000000000007E-2</c:v>
                </c:pt>
                <c:pt idx="2">
                  <c:v>0.06</c:v>
                </c:pt>
                <c:pt idx="3">
                  <c:v>0.04</c:v>
                </c:pt>
                <c:pt idx="4">
                  <c:v>0.04</c:v>
                </c:pt>
                <c:pt idx="5">
                  <c:v>0.04</c:v>
                </c:pt>
                <c:pt idx="6">
                  <c:v>0.04</c:v>
                </c:pt>
              </c:numCache>
            </c:numRef>
          </c:val>
        </c:ser>
        <c:ser>
          <c:idx val="4"/>
          <c:order val="4"/>
          <c:tx>
            <c:strRef>
              <c:f>Sheet1!$F$1</c:f>
              <c:strCache>
                <c:ptCount val="1"/>
                <c:pt idx="0">
                  <c:v>Strongly Disagree</c:v>
                </c:pt>
              </c:strCache>
            </c:strRef>
          </c:tx>
          <c:invertIfNegative val="0"/>
          <c:dLbls>
            <c:dLbl>
              <c:idx val="1"/>
              <c:layout>
                <c:manualLayout>
                  <c:x val="-2.0594366806910731E-16"/>
                  <c:y val="1.0759497692426626E-2"/>
                </c:manualLayout>
              </c:layout>
              <c:spPr>
                <a:noFill/>
                <a:ln>
                  <a:noFill/>
                </a:ln>
                <a:effectLst/>
              </c:spPr>
              <c:txPr>
                <a:bodyPr wrap="square" lIns="38100" tIns="19050" rIns="38100" bIns="19050" anchor="ctr">
                  <a:spAutoFit/>
                </a:bodyPr>
                <a:lstStyle/>
                <a:p>
                  <a:pPr>
                    <a:defRPr sz="13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594366806910731E-16"/>
                  <c:y val="-8.0696232693199706E-3"/>
                </c:manualLayout>
              </c:layout>
              <c:spPr>
                <a:noFill/>
                <a:ln>
                  <a:noFill/>
                </a:ln>
                <a:effectLst/>
              </c:spPr>
              <c:txPr>
                <a:bodyPr wrap="square" lIns="38100" tIns="19050" rIns="38100" bIns="19050" anchor="ctr">
                  <a:spAutoFit/>
                </a:bodyPr>
                <a:lstStyle/>
                <a:p>
                  <a:pPr>
                    <a:defRPr sz="13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Sheet1!$F$2:$F$8</c:f>
              <c:numCache>
                <c:formatCode>0%</c:formatCode>
                <c:ptCount val="7"/>
                <c:pt idx="0">
                  <c:v>0.04</c:v>
                </c:pt>
                <c:pt idx="1">
                  <c:v>0.02</c:v>
                </c:pt>
                <c:pt idx="2">
                  <c:v>0.04</c:v>
                </c:pt>
                <c:pt idx="3">
                  <c:v>0.03</c:v>
                </c:pt>
                <c:pt idx="4">
                  <c:v>0.06</c:v>
                </c:pt>
                <c:pt idx="5">
                  <c:v>0.05</c:v>
                </c:pt>
                <c:pt idx="6">
                  <c:v>0.05</c:v>
                </c:pt>
              </c:numCache>
            </c:numRef>
          </c:val>
        </c:ser>
        <c:ser>
          <c:idx val="5"/>
          <c:order val="5"/>
          <c:tx>
            <c:strRef>
              <c:f>Sheet1!$G$1</c:f>
              <c:strCache>
                <c:ptCount val="1"/>
                <c:pt idx="0">
                  <c:v>Refused/Don't Know</c:v>
                </c:pt>
              </c:strCache>
            </c:strRef>
          </c:tx>
          <c:invertIfNegative val="0"/>
          <c:dLbls>
            <c:dLbl>
              <c:idx val="1"/>
              <c:layout>
                <c:manualLayout>
                  <c:x val="-2.8083551883810311E-3"/>
                  <c:y val="-1.6139034737504214E-2"/>
                </c:manualLayout>
              </c:layout>
              <c:spPr>
                <a:noFill/>
                <a:ln>
                  <a:noFill/>
                </a:ln>
                <a:effectLst/>
              </c:spPr>
              <c:txPr>
                <a:bodyPr wrap="square" lIns="38100" tIns="19050" rIns="38100" bIns="19050" anchor="ctr">
                  <a:spAutoFit/>
                </a:bodyPr>
                <a:lstStyle/>
                <a:p>
                  <a:pPr>
                    <a:defRPr sz="13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083551883811338E-3"/>
                  <c:y val="1.6139881942046973E-2"/>
                </c:manualLayout>
              </c:layout>
              <c:tx>
                <c:rich>
                  <a:bodyPr wrap="square" lIns="38100" tIns="19050" rIns="38100" bIns="19050" anchor="ctr">
                    <a:spAutoFit/>
                  </a:bodyPr>
                  <a:lstStyle/>
                  <a:p>
                    <a:pPr>
                      <a:defRPr sz="1300">
                        <a:latin typeface="Calibri" panose="020F0502020204030204" pitchFamily="34" charset="0"/>
                      </a:defRPr>
                    </a:pPr>
                    <a:r>
                      <a:rPr lang="en-US" sz="1300" dirty="0" smtClean="0"/>
                      <a:t>3%</a:t>
                    </a:r>
                    <a:endParaRPr lang="en-US" sz="13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Sheet1!$G$2:$G$8</c:f>
              <c:numCache>
                <c:formatCode>0%</c:formatCode>
                <c:ptCount val="7"/>
                <c:pt idx="0">
                  <c:v>7.0000000000000007E-2</c:v>
                </c:pt>
                <c:pt idx="1">
                  <c:v>0.03</c:v>
                </c:pt>
                <c:pt idx="2">
                  <c:v>0.04</c:v>
                </c:pt>
                <c:pt idx="3">
                  <c:v>0.03</c:v>
                </c:pt>
                <c:pt idx="4">
                  <c:v>0.04</c:v>
                </c:pt>
                <c:pt idx="5">
                  <c:v>0.04</c:v>
                </c:pt>
                <c:pt idx="6">
                  <c:v>0.04</c:v>
                </c:pt>
              </c:numCache>
            </c:numRef>
          </c:val>
        </c:ser>
        <c:dLbls>
          <c:showLegendKey val="0"/>
          <c:showVal val="1"/>
          <c:showCatName val="0"/>
          <c:showSerName val="0"/>
          <c:showPercent val="0"/>
          <c:showBubbleSize val="0"/>
        </c:dLbls>
        <c:gapWidth val="50"/>
        <c:overlap val="100"/>
        <c:axId val="282754592"/>
        <c:axId val="283275200"/>
      </c:barChart>
      <c:catAx>
        <c:axId val="282754592"/>
        <c:scaling>
          <c:orientation val="maxMin"/>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283275200"/>
        <c:crosses val="autoZero"/>
        <c:auto val="1"/>
        <c:lblAlgn val="ctr"/>
        <c:lblOffset val="100"/>
        <c:noMultiLvlLbl val="0"/>
      </c:catAx>
      <c:valAx>
        <c:axId val="283275200"/>
        <c:scaling>
          <c:orientation val="minMax"/>
          <c:max val="1.1000000000000001"/>
        </c:scaling>
        <c:delete val="1"/>
        <c:axPos val="t"/>
        <c:numFmt formatCode="0%" sourceLinked="1"/>
        <c:majorTickMark val="out"/>
        <c:minorTickMark val="none"/>
        <c:tickLblPos val="nextTo"/>
        <c:crossAx val="282754592"/>
        <c:crosses val="autoZero"/>
        <c:crossBetween val="between"/>
      </c:valAx>
    </c:plotArea>
    <c:legend>
      <c:legendPos val="t"/>
      <c:layout>
        <c:manualLayout>
          <c:xMode val="edge"/>
          <c:yMode val="edge"/>
          <c:x val="0"/>
          <c:y val="1.0547696556749329E-4"/>
          <c:w val="1"/>
          <c:h val="9.3002725880616158E-2"/>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87749379729425"/>
          <c:y val="7.495832812655541E-2"/>
          <c:w val="0.8512250620270575"/>
          <c:h val="0.91923662634679049"/>
        </c:manualLayout>
      </c:layout>
      <c:barChart>
        <c:barDir val="bar"/>
        <c:grouping val="stacked"/>
        <c:varyColors val="0"/>
        <c:ser>
          <c:idx val="0"/>
          <c:order val="0"/>
          <c:tx>
            <c:strRef>
              <c:f>Sheet1!$B$1</c:f>
              <c:strCache>
                <c:ptCount val="1"/>
                <c:pt idx="0">
                  <c:v>Strongly Agree</c:v>
                </c:pt>
              </c:strCache>
            </c:strRef>
          </c:tx>
          <c:invertIfNegative val="0"/>
          <c:dLbls>
            <c:dLbl>
              <c:idx val="0"/>
              <c:layout>
                <c:manualLayout>
                  <c:x val="-3.8969487494535182E-3"/>
                  <c:y val="0"/>
                </c:manualLayout>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212374296256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181543278571752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9298047327055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479963168405132E-2"/>
                  <c:y val="-4.7269805970371261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62842267922816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2076791365809239E-2"/>
                  <c:y val="-4.380046241291282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7909184444635336E-2"/>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nchorCtr="0"/>
              <a:lstStyle/>
              <a:p>
                <a:pPr algn="ct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Sheet1!$B$2:$B$8</c:f>
              <c:numCache>
                <c:formatCode>0%</c:formatCode>
                <c:ptCount val="7"/>
                <c:pt idx="0">
                  <c:v>0.37</c:v>
                </c:pt>
                <c:pt idx="1">
                  <c:v>0.51</c:v>
                </c:pt>
                <c:pt idx="2">
                  <c:v>0.54</c:v>
                </c:pt>
                <c:pt idx="3">
                  <c:v>0.59</c:v>
                </c:pt>
                <c:pt idx="4">
                  <c:v>0.5</c:v>
                </c:pt>
                <c:pt idx="5">
                  <c:v>0.46</c:v>
                </c:pt>
                <c:pt idx="6">
                  <c:v>0.56000000000000005</c:v>
                </c:pt>
              </c:numCache>
            </c:numRef>
          </c:val>
        </c:ser>
        <c:ser>
          <c:idx val="1"/>
          <c:order val="1"/>
          <c:tx>
            <c:strRef>
              <c:f>Sheet1!$C$1</c:f>
              <c:strCache>
                <c:ptCount val="1"/>
                <c:pt idx="0">
                  <c:v>Somewhat Agree</c:v>
                </c:pt>
              </c:strCache>
            </c:strRef>
          </c:tx>
          <c:invertIfNegative val="0"/>
          <c:dLbls>
            <c:spPr>
              <a:noFill/>
              <a:ln>
                <a:noFill/>
              </a:ln>
              <a:effectLst/>
            </c:spPr>
            <c:txPr>
              <a:bodyPr vertOverflow="overflow" horzOverflow="overflow" wrap="square" lIns="90000" tIns="46800" rIns="90000" bIns="46800" anchor="ctr">
                <a:spAutoFit/>
              </a:bodyPr>
              <a:lstStyle/>
              <a:p>
                <a:pPr>
                  <a:defRPr sz="1400" baseline="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strRef>
              <c:f>Sheet1!$A$2:$A$8</c:f>
              <c:strCache>
                <c:ptCount val="7"/>
                <c:pt idx="0">
                  <c:v>Costs Incurred were
reasonable</c:v>
                </c:pt>
                <c:pt idx="1">
                  <c:v>Easy to gather
documents</c:v>
                </c:pt>
                <c:pt idx="2">
                  <c:v>Lender was
transparent</c:v>
                </c:pt>
                <c:pt idx="3">
                  <c:v>Process was
straightforward</c:v>
                </c:pt>
                <c:pt idx="4">
                  <c:v>Length of process
was reasonable</c:v>
                </c:pt>
                <c:pt idx="5">
                  <c:v>Fair lending terms</c:v>
                </c:pt>
                <c:pt idx="6">
                  <c:v>Application submission
to response rate</c:v>
                </c:pt>
              </c:strCache>
            </c:strRef>
          </c:cat>
          <c:val>
            <c:numRef>
              <c:f>Sheet1!$C$2:$C$8</c:f>
              <c:numCache>
                <c:formatCode>0%</c:formatCode>
                <c:ptCount val="7"/>
                <c:pt idx="0">
                  <c:v>0.36</c:v>
                </c:pt>
                <c:pt idx="1">
                  <c:v>0.35</c:v>
                </c:pt>
                <c:pt idx="2">
                  <c:v>0.27</c:v>
                </c:pt>
                <c:pt idx="3">
                  <c:v>0.32</c:v>
                </c:pt>
                <c:pt idx="4">
                  <c:v>0.33</c:v>
                </c:pt>
                <c:pt idx="5">
                  <c:v>0.37</c:v>
                </c:pt>
                <c:pt idx="6">
                  <c:v>0.28000000000000003</c:v>
                </c:pt>
              </c:numCache>
            </c:numRef>
          </c:val>
        </c:ser>
        <c:dLbls>
          <c:showLegendKey val="0"/>
          <c:showVal val="1"/>
          <c:showCatName val="0"/>
          <c:showSerName val="0"/>
          <c:showPercent val="0"/>
          <c:showBubbleSize val="0"/>
        </c:dLbls>
        <c:gapWidth val="50"/>
        <c:overlap val="100"/>
        <c:axId val="283275984"/>
        <c:axId val="283276376"/>
      </c:barChart>
      <c:catAx>
        <c:axId val="283275984"/>
        <c:scaling>
          <c:orientation val="maxMin"/>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283276376"/>
        <c:crosses val="autoZero"/>
        <c:auto val="1"/>
        <c:lblAlgn val="ctr"/>
        <c:lblOffset val="100"/>
        <c:noMultiLvlLbl val="0"/>
      </c:catAx>
      <c:valAx>
        <c:axId val="283276376"/>
        <c:scaling>
          <c:orientation val="minMax"/>
          <c:max val="1.1000000000000001"/>
        </c:scaling>
        <c:delete val="1"/>
        <c:axPos val="t"/>
        <c:numFmt formatCode="0%" sourceLinked="1"/>
        <c:majorTickMark val="out"/>
        <c:minorTickMark val="none"/>
        <c:tickLblPos val="nextTo"/>
        <c:crossAx val="283275984"/>
        <c:crosses val="autoZero"/>
        <c:crossBetween val="between"/>
      </c:valAx>
    </c:plotArea>
    <c:legend>
      <c:legendPos val="t"/>
      <c:layout>
        <c:manualLayout>
          <c:xMode val="edge"/>
          <c:yMode val="edge"/>
          <c:x val="0"/>
          <c:y val="1.0547696556749329E-4"/>
          <c:w val="1"/>
          <c:h val="6.0956790450310397E-2"/>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bar"/>
        <c:grouping val="clustered"/>
        <c:varyColors val="0"/>
        <c:ser>
          <c:idx val="0"/>
          <c:order val="0"/>
          <c:tx>
            <c:strRef>
              <c:f>Sheet1!$B$1</c:f>
              <c:strCache>
                <c:ptCount val="1"/>
                <c:pt idx="0">
                  <c:v>Energy/Oil &amp; Gas</c:v>
                </c:pt>
              </c:strCache>
            </c:strRef>
          </c:tx>
          <c:spPr>
            <a:solidFill>
              <a:schemeClr val="accent6">
                <a:shade val="58000"/>
              </a:schemeClr>
            </a:solidFill>
            <a:ln>
              <a:noFill/>
            </a:ln>
            <a:effectLst/>
          </c:spPr>
          <c:invertIfNegative val="0"/>
          <c:cat>
            <c:strRef>
              <c:f>Sheet1!$A$2:$A$6</c:f>
              <c:strCache>
                <c:ptCount val="5"/>
                <c:pt idx="0">
                  <c:v>Received all of the
money requested</c:v>
                </c:pt>
                <c:pt idx="1">
                  <c:v>Received most of the
money requested</c:v>
                </c:pt>
                <c:pt idx="2">
                  <c:v>Received only some of
the money requested</c:v>
                </c:pt>
                <c:pt idx="3">
                  <c:v>Received more than the
money requested</c:v>
                </c:pt>
                <c:pt idx="4">
                  <c:v>Credit application
was declined</c:v>
                </c:pt>
              </c:strCache>
            </c:strRef>
          </c:cat>
          <c:val>
            <c:numRef>
              <c:f>Sheet1!$B$2:$B$6</c:f>
              <c:numCache>
                <c:formatCode>0%</c:formatCode>
                <c:ptCount val="5"/>
                <c:pt idx="0">
                  <c:v>0.91</c:v>
                </c:pt>
                <c:pt idx="1">
                  <c:v>0.05</c:v>
                </c:pt>
                <c:pt idx="2">
                  <c:v>0.18</c:v>
                </c:pt>
                <c:pt idx="3">
                  <c:v>0.05</c:v>
                </c:pt>
              </c:numCache>
            </c:numRef>
          </c:val>
        </c:ser>
        <c:ser>
          <c:idx val="1"/>
          <c:order val="1"/>
          <c:tx>
            <c:strRef>
              <c:f>Sheet1!$C$1</c:f>
              <c:strCache>
                <c:ptCount val="1"/>
                <c:pt idx="0">
                  <c:v>Retail Trade</c:v>
                </c:pt>
              </c:strCache>
            </c:strRef>
          </c:tx>
          <c:spPr>
            <a:solidFill>
              <a:schemeClr val="accent6">
                <a:shade val="86000"/>
              </a:schemeClr>
            </a:solidFill>
            <a:ln>
              <a:noFill/>
            </a:ln>
            <a:effectLst/>
          </c:spPr>
          <c:invertIfNegative val="0"/>
          <c:cat>
            <c:strRef>
              <c:f>Sheet1!$A$2:$A$6</c:f>
              <c:strCache>
                <c:ptCount val="5"/>
                <c:pt idx="0">
                  <c:v>Received all of the
money requested</c:v>
                </c:pt>
                <c:pt idx="1">
                  <c:v>Received most of the
money requested</c:v>
                </c:pt>
                <c:pt idx="2">
                  <c:v>Received only some of
the money requested</c:v>
                </c:pt>
                <c:pt idx="3">
                  <c:v>Received more than the
money requested</c:v>
                </c:pt>
                <c:pt idx="4">
                  <c:v>Credit application
was declined</c:v>
                </c:pt>
              </c:strCache>
            </c:strRef>
          </c:cat>
          <c:val>
            <c:numRef>
              <c:f>Sheet1!$C$2:$C$6</c:f>
              <c:numCache>
                <c:formatCode>0%</c:formatCode>
                <c:ptCount val="5"/>
                <c:pt idx="0">
                  <c:v>0.79</c:v>
                </c:pt>
                <c:pt idx="1">
                  <c:v>0.05</c:v>
                </c:pt>
                <c:pt idx="2">
                  <c:v>0.11</c:v>
                </c:pt>
                <c:pt idx="3">
                  <c:v>0.11</c:v>
                </c:pt>
                <c:pt idx="4">
                  <c:v>0.05</c:v>
                </c:pt>
              </c:numCache>
            </c:numRef>
          </c:val>
        </c:ser>
        <c:ser>
          <c:idx val="2"/>
          <c:order val="2"/>
          <c:tx>
            <c:strRef>
              <c:f>Sheet1!$D$1</c:f>
              <c:strCache>
                <c:ptCount val="1"/>
                <c:pt idx="0">
                  <c:v>Construction</c:v>
                </c:pt>
              </c:strCache>
            </c:strRef>
          </c:tx>
          <c:spPr>
            <a:solidFill>
              <a:schemeClr val="accent6">
                <a:tint val="86000"/>
              </a:schemeClr>
            </a:solidFill>
            <a:ln>
              <a:noFill/>
            </a:ln>
            <a:effectLst/>
          </c:spPr>
          <c:invertIfNegative val="0"/>
          <c:cat>
            <c:strRef>
              <c:f>Sheet1!$A$2:$A$6</c:f>
              <c:strCache>
                <c:ptCount val="5"/>
                <c:pt idx="0">
                  <c:v>Received all of the
money requested</c:v>
                </c:pt>
                <c:pt idx="1">
                  <c:v>Received most of the
money requested</c:v>
                </c:pt>
                <c:pt idx="2">
                  <c:v>Received only some of
the money requested</c:v>
                </c:pt>
                <c:pt idx="3">
                  <c:v>Received more than the
money requested</c:v>
                </c:pt>
                <c:pt idx="4">
                  <c:v>Credit application
was declined</c:v>
                </c:pt>
              </c:strCache>
            </c:strRef>
          </c:cat>
          <c:val>
            <c:numRef>
              <c:f>Sheet1!$D$2:$D$6</c:f>
              <c:numCache>
                <c:formatCode>0%</c:formatCode>
                <c:ptCount val="5"/>
                <c:pt idx="0">
                  <c:v>0.59</c:v>
                </c:pt>
                <c:pt idx="1">
                  <c:v>0.14000000000000001</c:v>
                </c:pt>
                <c:pt idx="2">
                  <c:v>0.1</c:v>
                </c:pt>
                <c:pt idx="3">
                  <c:v>0.1</c:v>
                </c:pt>
                <c:pt idx="4">
                  <c:v>0.03</c:v>
                </c:pt>
              </c:numCache>
            </c:numRef>
          </c:val>
        </c:ser>
        <c:ser>
          <c:idx val="3"/>
          <c:order val="3"/>
          <c:tx>
            <c:strRef>
              <c:f>Sheet1!$E$1</c:f>
              <c:strCache>
                <c:ptCount val="1"/>
                <c:pt idx="0">
                  <c:v>Total</c:v>
                </c:pt>
              </c:strCache>
            </c:strRef>
          </c:tx>
          <c:spPr>
            <a:solidFill>
              <a:schemeClr val="accent6">
                <a:tint val="58000"/>
              </a:schemeClr>
            </a:solidFill>
            <a:ln>
              <a:noFill/>
            </a:ln>
            <a:effectLst/>
          </c:spPr>
          <c:invertIfNegative val="0"/>
          <c:cat>
            <c:strRef>
              <c:f>Sheet1!$A$2:$A$6</c:f>
              <c:strCache>
                <c:ptCount val="5"/>
                <c:pt idx="0">
                  <c:v>Received all of the
money requested</c:v>
                </c:pt>
                <c:pt idx="1">
                  <c:v>Received most of the
money requested</c:v>
                </c:pt>
                <c:pt idx="2">
                  <c:v>Received only some of
the money requested</c:v>
                </c:pt>
                <c:pt idx="3">
                  <c:v>Received more than the
money requested</c:v>
                </c:pt>
                <c:pt idx="4">
                  <c:v>Credit application
was declined</c:v>
                </c:pt>
              </c:strCache>
            </c:strRef>
          </c:cat>
          <c:val>
            <c:numRef>
              <c:f>Sheet1!$E$2:$E$6</c:f>
              <c:numCache>
                <c:formatCode>0%</c:formatCode>
                <c:ptCount val="5"/>
                <c:pt idx="0">
                  <c:v>0.7</c:v>
                </c:pt>
                <c:pt idx="1">
                  <c:v>0.12</c:v>
                </c:pt>
                <c:pt idx="2">
                  <c:v>0.11</c:v>
                </c:pt>
                <c:pt idx="3">
                  <c:v>0.02</c:v>
                </c:pt>
                <c:pt idx="4">
                  <c:v>0.02</c:v>
                </c:pt>
              </c:numCache>
            </c:numRef>
          </c:val>
        </c:ser>
        <c:dLbls>
          <c:showLegendKey val="0"/>
          <c:showVal val="0"/>
          <c:showCatName val="0"/>
          <c:showSerName val="0"/>
          <c:showPercent val="0"/>
          <c:showBubbleSize val="0"/>
        </c:dLbls>
        <c:gapWidth val="182"/>
        <c:axId val="283277160"/>
        <c:axId val="283277552"/>
      </c:barChart>
      <c:catAx>
        <c:axId val="283277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277552"/>
        <c:crosses val="autoZero"/>
        <c:auto val="1"/>
        <c:lblAlgn val="ctr"/>
        <c:lblOffset val="100"/>
        <c:noMultiLvlLbl val="0"/>
      </c:catAx>
      <c:valAx>
        <c:axId val="283277552"/>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low"/>
        <c:spPr>
          <a:noFill/>
          <a:ln>
            <a:noFill/>
          </a:ln>
          <a:effectLst/>
        </c:spPr>
        <c:txPr>
          <a:bodyPr rot="-60000000" spcFirstLastPara="1" vertOverflow="ellipsis" vert="horz" wrap="square" anchor="b"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277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1516966982586878"/>
          <c:y val="4.9568572133807332E-2"/>
          <c:w val="0.51212277581457433"/>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29%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No impact on your business</c:v>
                </c:pt>
                <c:pt idx="1">
                  <c:v>Postpone or cancel plans to complete existing plans</c:v>
                </c:pt>
                <c:pt idx="2">
                  <c:v>Seek alternative financing</c:v>
                </c:pt>
                <c:pt idx="3">
                  <c:v>Postpone or cancel plans to purchase inventory</c:v>
                </c:pt>
                <c:pt idx="4">
                  <c:v>Postpone or cancel plans to expand</c:v>
                </c:pt>
                <c:pt idx="5">
                  <c:v>Postpone or cancel plans to hire new employees</c:v>
                </c:pt>
              </c:strCache>
            </c:strRef>
          </c:cat>
          <c:val>
            <c:numRef>
              <c:f>Sheet1!$B$2:$B$7</c:f>
              <c:numCache>
                <c:formatCode>0%</c:formatCode>
                <c:ptCount val="6"/>
                <c:pt idx="0">
                  <c:v>0.28999999999999998</c:v>
                </c:pt>
                <c:pt idx="1">
                  <c:v>0.28999999999999998</c:v>
                </c:pt>
                <c:pt idx="2">
                  <c:v>0.37</c:v>
                </c:pt>
                <c:pt idx="3">
                  <c:v>0.39</c:v>
                </c:pt>
                <c:pt idx="4">
                  <c:v>0.41</c:v>
                </c:pt>
                <c:pt idx="5">
                  <c:v>0.51</c:v>
                </c:pt>
              </c:numCache>
            </c:numRef>
          </c:val>
        </c:ser>
        <c:dLbls>
          <c:showLegendKey val="0"/>
          <c:showVal val="1"/>
          <c:showCatName val="0"/>
          <c:showSerName val="0"/>
          <c:showPercent val="0"/>
          <c:showBubbleSize val="0"/>
        </c:dLbls>
        <c:gapWidth val="50"/>
        <c:axId val="283278336"/>
        <c:axId val="283278728"/>
      </c:barChart>
      <c:catAx>
        <c:axId val="283278336"/>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283278728"/>
        <c:crosses val="autoZero"/>
        <c:auto val="1"/>
        <c:lblAlgn val="ctr"/>
        <c:lblOffset val="100"/>
        <c:noMultiLvlLbl val="0"/>
      </c:catAx>
      <c:valAx>
        <c:axId val="283278728"/>
        <c:scaling>
          <c:orientation val="minMax"/>
        </c:scaling>
        <c:delete val="1"/>
        <c:axPos val="b"/>
        <c:numFmt formatCode="0%" sourceLinked="1"/>
        <c:majorTickMark val="out"/>
        <c:minorTickMark val="none"/>
        <c:tickLblPos val="none"/>
        <c:crossAx val="283278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0789453785382918"/>
          <c:y val="4.9568572133807332E-2"/>
          <c:w val="0.29474576423451754"/>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6%</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33595367378935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1335953673789359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335953673789359E-2"/>
                  <c:y val="-2.8447475656129748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Sheet1!$A$2:$A$16</c:f>
              <c:strCache>
                <c:ptCount val="15"/>
                <c:pt idx="0">
                  <c:v>Refused</c:v>
                </c:pt>
                <c:pt idx="1">
                  <c:v>Other</c:v>
                </c:pt>
                <c:pt idx="2">
                  <c:v>I should have shopped around more</c:v>
                </c:pt>
                <c:pt idx="3">
                  <c:v>Better communication</c:v>
                </c:pt>
                <c:pt idx="4">
                  <c:v>They should ask for less information/personal</c:v>
                </c:pt>
                <c:pt idx="5">
                  <c:v>I should have been better prepared</c:v>
                </c:pt>
                <c:pt idx="6">
                  <c:v>The person/institution I dealt with wasn't good</c:v>
                </c:pt>
                <c:pt idx="7">
                  <c:v>Reduce fees</c:v>
                </c:pt>
                <c:pt idx="8">
                  <c:v>My application went well</c:v>
                </c:pt>
                <c:pt idx="9">
                  <c:v>Lenders should be more flexible</c:v>
                </c:pt>
                <c:pt idx="10">
                  <c:v>Less paperwork</c:v>
                </c:pt>
                <c:pt idx="11">
                  <c:v>Simplify the application process</c:v>
                </c:pt>
                <c:pt idx="12">
                  <c:v>More transparency in the process</c:v>
                </c:pt>
                <c:pt idx="13">
                  <c:v>Make it quicker</c:v>
                </c:pt>
                <c:pt idx="14">
                  <c:v>No change/nothing</c:v>
                </c:pt>
              </c:strCache>
            </c:strRef>
          </c:cat>
          <c:val>
            <c:numRef>
              <c:f>Sheet1!$B$2:$B$16</c:f>
              <c:numCache>
                <c:formatCode>0%</c:formatCode>
                <c:ptCount val="15"/>
                <c:pt idx="0">
                  <c:v>0.06</c:v>
                </c:pt>
                <c:pt idx="1">
                  <c:v>0.08</c:v>
                </c:pt>
                <c:pt idx="2">
                  <c:v>0.04</c:v>
                </c:pt>
                <c:pt idx="3">
                  <c:v>0.04</c:v>
                </c:pt>
                <c:pt idx="4">
                  <c:v>0.04</c:v>
                </c:pt>
                <c:pt idx="5">
                  <c:v>0.05</c:v>
                </c:pt>
                <c:pt idx="6">
                  <c:v>0.05</c:v>
                </c:pt>
                <c:pt idx="7">
                  <c:v>0.06</c:v>
                </c:pt>
                <c:pt idx="8">
                  <c:v>7.0000000000000007E-2</c:v>
                </c:pt>
                <c:pt idx="9">
                  <c:v>7.0000000000000007E-2</c:v>
                </c:pt>
                <c:pt idx="10">
                  <c:v>7.0000000000000007E-2</c:v>
                </c:pt>
                <c:pt idx="11">
                  <c:v>7.0000000000000007E-2</c:v>
                </c:pt>
                <c:pt idx="12">
                  <c:v>0.08</c:v>
                </c:pt>
                <c:pt idx="13">
                  <c:v>0.17</c:v>
                </c:pt>
                <c:pt idx="14">
                  <c:v>0.28999999999999998</c:v>
                </c:pt>
              </c:numCache>
            </c:numRef>
          </c:val>
        </c:ser>
        <c:dLbls>
          <c:showLegendKey val="0"/>
          <c:showVal val="1"/>
          <c:showCatName val="0"/>
          <c:showSerName val="0"/>
          <c:showPercent val="0"/>
          <c:showBubbleSize val="0"/>
        </c:dLbls>
        <c:gapWidth val="50"/>
        <c:axId val="284049792"/>
        <c:axId val="284050184"/>
      </c:barChart>
      <c:catAx>
        <c:axId val="284049792"/>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284050184"/>
        <c:crosses val="autoZero"/>
        <c:auto val="1"/>
        <c:lblAlgn val="ctr"/>
        <c:lblOffset val="100"/>
        <c:noMultiLvlLbl val="0"/>
      </c:catAx>
      <c:valAx>
        <c:axId val="284050184"/>
        <c:scaling>
          <c:orientation val="minMax"/>
        </c:scaling>
        <c:delete val="1"/>
        <c:axPos val="b"/>
        <c:numFmt formatCode="0%" sourceLinked="1"/>
        <c:majorTickMark val="out"/>
        <c:minorTickMark val="none"/>
        <c:tickLblPos val="none"/>
        <c:crossAx val="2840497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a:t>Energy</a:t>
            </a:r>
          </a:p>
        </c:rich>
      </c:tx>
      <c:layout>
        <c:manualLayout>
          <c:xMode val="edge"/>
          <c:yMode val="edge"/>
          <c:x val="0.36558644042254235"/>
          <c:y val="0"/>
        </c:manualLayout>
      </c:layout>
      <c:overlay val="1"/>
    </c:title>
    <c:autoTitleDeleted val="0"/>
    <c:plotArea>
      <c:layout>
        <c:manualLayout>
          <c:layoutTarget val="inner"/>
          <c:xMode val="edge"/>
          <c:yMode val="edge"/>
          <c:x val="5.4695101452266734E-2"/>
          <c:y val="5.13585977626181E-2"/>
          <c:w val="0.74767147856517935"/>
          <c:h val="0.83275619472427198"/>
        </c:manualLayout>
      </c:layout>
      <c:lineChart>
        <c:grouping val="standard"/>
        <c:varyColors val="0"/>
        <c:ser>
          <c:idx val="3"/>
          <c:order val="0"/>
          <c:tx>
            <c:strRef>
              <c:f>'Exclude DKs (Energy)'!$I$32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3.6493734364246751E-2"/>
                  <c:y val="-4.51827321322159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438874990441555E-2"/>
                  <c:y val="-3.388704909916184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274296869026006E-3"/>
                  <c:y val="1.506090624556216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246867182123299E-2"/>
                  <c:y val="-5.64783984208579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0548593738051935E-3"/>
                  <c:y val="-2.25913593683431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6.9444444444443938E-3"/>
                  <c:y val="-5.084589689626502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(Energy)'!$J$32:$U$32</c:f>
              <c:numCache>
                <c:formatCode>0.0</c:formatCode>
                <c:ptCount val="12"/>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pt idx="11">
                  <c:v>40.924657534246577</c:v>
                </c:pt>
              </c:numCache>
            </c:numRef>
          </c:val>
          <c:smooth val="1"/>
        </c:ser>
        <c:ser>
          <c:idx val="1"/>
          <c:order val="1"/>
          <c:tx>
            <c:strRef>
              <c:f>'Exclude DKs (Energy)'!$I$34</c:f>
              <c:strCache>
                <c:ptCount val="1"/>
                <c:pt idx="0">
                  <c:v>ATB Business Index (Energy)</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3.0685228131337214E-2"/>
                  <c:y val="4.01939417801101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822376565850201E-2"/>
                  <c:y val="-4.2641055212468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836470075696881E-3"/>
                  <c:y val="-4.3828139592110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152230971128631E-2"/>
                  <c:y val="-5.58245242705749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410931262311249E-2"/>
                  <c:y val="-3.88758160090910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9239610673665893E-2"/>
                  <c:y val="-9.2242998012873015E-2"/>
                </c:manualLayout>
              </c:layout>
              <c:tx>
                <c:rich>
                  <a:bodyPr/>
                  <a:lstStyle/>
                  <a:p>
                    <a:r>
                      <a:rPr lang="en-US" dirty="0" smtClean="0"/>
                      <a:t>45.2</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131999125109363E-2"/>
                  <c:y val="3.99563339174161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743110236220472E-2"/>
                  <c:y val="-5.83457334153628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(Energy)'!$J$34:$U$34</c:f>
              <c:numCache>
                <c:formatCode>0.0</c:formatCode>
                <c:ptCount val="12"/>
                <c:pt idx="0">
                  <c:v>69.090909090909093</c:v>
                </c:pt>
                <c:pt idx="1">
                  <c:v>77.777777777777771</c:v>
                </c:pt>
                <c:pt idx="2">
                  <c:v>78.787878787878782</c:v>
                </c:pt>
                <c:pt idx="3">
                  <c:v>72.222222222222229</c:v>
                </c:pt>
                <c:pt idx="4">
                  <c:v>83.333333333333329</c:v>
                </c:pt>
                <c:pt idx="5" formatCode="General">
                  <c:v>80.3</c:v>
                </c:pt>
                <c:pt idx="6" formatCode="General">
                  <c:v>68.8</c:v>
                </c:pt>
                <c:pt idx="7" formatCode="0.00">
                  <c:v>45.161290322580641</c:v>
                </c:pt>
                <c:pt idx="8">
                  <c:v>40.476190476190474</c:v>
                </c:pt>
                <c:pt idx="9">
                  <c:v>52.631578947368418</c:v>
                </c:pt>
                <c:pt idx="10" formatCode="General">
                  <c:v>34.4</c:v>
                </c:pt>
                <c:pt idx="11">
                  <c:v>38.372093023255815</c:v>
                </c:pt>
              </c:numCache>
            </c:numRef>
          </c:val>
          <c:smooth val="1"/>
        </c:ser>
        <c:ser>
          <c:idx val="0"/>
          <c:order val="2"/>
          <c:tx>
            <c:strRef>
              <c:f>'Exclude DKs (Energy)'!$I$33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4.39588848996581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67517192045004E-2"/>
                  <c:y val="5.39367382455225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5491469816272991E-2"/>
                  <c:y val="3.76374407298321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131999125109363E-2"/>
                  <c:y val="4.13971011166079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3560718885060539E-3"/>
                  <c:y val="-1.76022859372345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076443569553758E-2"/>
                  <c:y val="5.49560069556119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6284995625546803E-3"/>
                  <c:y val="-1.9617975158910173E-2"/>
                </c:manualLayout>
              </c:layout>
              <c:tx>
                <c:rich>
                  <a:bodyPr/>
                  <a:lstStyle/>
                  <a:p>
                    <a:r>
                      <a:rPr lang="en-US" dirty="0" smtClean="0"/>
                      <a:t>44.5</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909776902887141E-2"/>
                  <c:y val="5.15662804958609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9131999125109363E-2"/>
                  <c:y val="-3.6566607457665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(Energy)'!$J$33:$U$33</c:f>
              <c:numCache>
                <c:formatCode>0.0</c:formatCode>
                <c:ptCount val="12"/>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pt idx="11">
                  <c:v>23.11643835616438</c:v>
                </c:pt>
              </c:numCache>
            </c:numRef>
          </c:val>
          <c:smooth val="1"/>
        </c:ser>
        <c:ser>
          <c:idx val="2"/>
          <c:order val="3"/>
          <c:tx>
            <c:strRef>
              <c:f>'Exclude DKs (Energy)'!$I$35</c:f>
              <c:strCache>
                <c:ptCount val="1"/>
                <c:pt idx="0">
                  <c:v>ATB Economy Index (Energy)</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3.1909776902887141E-2"/>
                  <c:y val="7.19046392543669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712657818239808E-2"/>
                  <c:y val="5.39370347201428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411307961504813E-2"/>
                  <c:y val="-2.48071926258769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12125147008605E-3"/>
                  <c:y val="-1.76022859372345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3286422016034585E-3"/>
                  <c:y val="3.51108859222329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131999125109363E-2"/>
                  <c:y val="3.12279217373549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5902230971128612E-3"/>
                  <c:y val="4.817655403610993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5243110236220578E-2"/>
                  <c:y val="2.44484688178529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761811023622049E-2"/>
                  <c:y val="8.44063241085618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8.2986657917760286E-3"/>
                  <c:y val="-2.300770161866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9131999125109363E-2"/>
                  <c:y val="5.15662804958609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(Energy)'!$J$35:$U$35</c:f>
              <c:numCache>
                <c:formatCode>0.0</c:formatCode>
                <c:ptCount val="12"/>
                <c:pt idx="0">
                  <c:v>54.166666666666664</c:v>
                </c:pt>
                <c:pt idx="1">
                  <c:v>67.647058823529406</c:v>
                </c:pt>
                <c:pt idx="2">
                  <c:v>72.058823529411768</c:v>
                </c:pt>
                <c:pt idx="3">
                  <c:v>68.918918918918919</c:v>
                </c:pt>
                <c:pt idx="4">
                  <c:v>68.478260869565219</c:v>
                </c:pt>
                <c:pt idx="5" formatCode="General">
                  <c:v>78.2</c:v>
                </c:pt>
                <c:pt idx="6" formatCode="General">
                  <c:v>68.8</c:v>
                </c:pt>
                <c:pt idx="7" formatCode="0.00">
                  <c:v>30.64516129032258</c:v>
                </c:pt>
                <c:pt idx="8">
                  <c:v>14.705882352941181</c:v>
                </c:pt>
                <c:pt idx="9">
                  <c:v>38.392857142857139</c:v>
                </c:pt>
                <c:pt idx="10">
                  <c:v>25</c:v>
                </c:pt>
                <c:pt idx="11">
                  <c:v>20</c:v>
                </c:pt>
              </c:numCache>
            </c:numRef>
          </c:val>
          <c:smooth val="1"/>
        </c:ser>
        <c:dLbls>
          <c:showLegendKey val="0"/>
          <c:showVal val="0"/>
          <c:showCatName val="0"/>
          <c:showSerName val="0"/>
          <c:showPercent val="0"/>
          <c:showBubbleSize val="0"/>
        </c:dLbls>
        <c:marker val="1"/>
        <c:smooth val="0"/>
        <c:axId val="275940608"/>
        <c:axId val="276064784"/>
      </c:lineChart>
      <c:catAx>
        <c:axId val="275940608"/>
        <c:scaling>
          <c:orientation val="minMax"/>
        </c:scaling>
        <c:delete val="0"/>
        <c:axPos val="b"/>
        <c:numFmt formatCode="General" sourceLinked="1"/>
        <c:majorTickMark val="out"/>
        <c:minorTickMark val="none"/>
        <c:tickLblPos val="nextTo"/>
        <c:crossAx val="276064784"/>
        <c:crosses val="autoZero"/>
        <c:auto val="1"/>
        <c:lblAlgn val="ctr"/>
        <c:lblOffset val="100"/>
        <c:noMultiLvlLbl val="0"/>
      </c:catAx>
      <c:valAx>
        <c:axId val="276064784"/>
        <c:scaling>
          <c:orientation val="minMax"/>
          <c:max val="90"/>
          <c:min val="10"/>
        </c:scaling>
        <c:delete val="0"/>
        <c:axPos val="l"/>
        <c:majorGridlines>
          <c:spPr>
            <a:ln>
              <a:prstDash val="sysDot"/>
            </a:ln>
          </c:spPr>
        </c:majorGridlines>
        <c:numFmt formatCode="0" sourceLinked="0"/>
        <c:majorTickMark val="out"/>
        <c:minorTickMark val="none"/>
        <c:tickLblPos val="nextTo"/>
        <c:crossAx val="275940608"/>
        <c:crosses val="autoZero"/>
        <c:crossBetween val="between"/>
      </c:valAx>
    </c:plotArea>
    <c:legend>
      <c:legendPos val="r"/>
      <c:layout>
        <c:manualLayout>
          <c:xMode val="edge"/>
          <c:yMode val="edge"/>
          <c:x val="0.80997823709536299"/>
          <c:y val="6.1905480013291991E-2"/>
          <c:w val="0.18836122047244094"/>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14569943874366401"/>
                  <c:y val="-6.465913083885940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2865623974848714E-2"/>
                  <c:y val="8.461648003449451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Sheet1!$A$2:$A$5</c:f>
              <c:strCache>
                <c:ptCount val="4"/>
                <c:pt idx="0">
                  <c:v>Greater than in previous years</c:v>
                </c:pt>
                <c:pt idx="1">
                  <c:v>Less than in previous years</c:v>
                </c:pt>
                <c:pt idx="2">
                  <c:v>Unchanged</c:v>
                </c:pt>
                <c:pt idx="3">
                  <c:v>Don't Know/Refused</c:v>
                </c:pt>
              </c:strCache>
            </c:strRef>
          </c:cat>
          <c:val>
            <c:numRef>
              <c:f>Sheet1!$B$2:$B$5</c:f>
              <c:numCache>
                <c:formatCode>#,##0%</c:formatCode>
                <c:ptCount val="4"/>
                <c:pt idx="0">
                  <c:v>0.22</c:v>
                </c:pt>
                <c:pt idx="1">
                  <c:v>0.16</c:v>
                </c:pt>
                <c:pt idx="2">
                  <c:v>0.6</c:v>
                </c:pt>
                <c:pt idx="3" formatCode="0%">
                  <c:v>0.02</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8.023706283084063E-2"/>
          <c:y val="0.78268590729071286"/>
          <c:w val="0.74845325820982589"/>
          <c:h val="0.16613378879254664"/>
        </c:manualLayout>
      </c:layout>
      <c:overlay val="0"/>
      <c:txPr>
        <a:bodyPr/>
        <a:lstStyle/>
        <a:p>
          <a:pPr>
            <a:defRPr lang="en-CA" sz="12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2.4778248221582012E-2"/>
          <c:y val="1.1736245732825391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2852540332720211E-3"/>
                  <c:y val="8.6518880497948356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c:v>
                </c:pt>
                <c:pt idx="1">
                  <c:v>No</c:v>
                </c:pt>
                <c:pt idx="2">
                  <c:v>Don't know / refused</c:v>
                </c:pt>
              </c:strCache>
            </c:strRef>
          </c:cat>
          <c:val>
            <c:numRef>
              <c:f>Sheet1!$B$2:$B$4</c:f>
              <c:numCache>
                <c:formatCode>0%</c:formatCode>
                <c:ptCount val="3"/>
                <c:pt idx="0">
                  <c:v>0.41</c:v>
                </c:pt>
                <c:pt idx="1">
                  <c:v>0.56999999999999995</c:v>
                </c:pt>
                <c:pt idx="2">
                  <c:v>0.02</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7592341793237607"/>
          <c:y val="0.75564955623147489"/>
          <c:w val="0.44166878345104349"/>
          <c:h val="0.17995980931025529"/>
        </c:manualLayout>
      </c:layout>
      <c:overlay val="0"/>
      <c:txPr>
        <a:bodyPr/>
        <a:lstStyle/>
        <a:p>
          <a:pPr>
            <a:defRPr lang="en-CA" sz="12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1036184194116315"/>
          <c:y val="5.2897589060951967E-2"/>
          <c:w val="0.58963815805883679"/>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4%</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4"/>
                <c:pt idx="0">
                  <c:v>Don't know</c:v>
                </c:pt>
                <c:pt idx="1">
                  <c:v>Unchanged versus last time</c:v>
                </c:pt>
                <c:pt idx="2">
                  <c:v>Harder than last time</c:v>
                </c:pt>
                <c:pt idx="3">
                  <c:v>Easier than last time</c:v>
                </c:pt>
              </c:strCache>
            </c:strRef>
          </c:cat>
          <c:val>
            <c:numRef>
              <c:f>Sheet1!$B$2:$B$5</c:f>
              <c:numCache>
                <c:formatCode>0%</c:formatCode>
                <c:ptCount val="4"/>
                <c:pt idx="0">
                  <c:v>0.04</c:v>
                </c:pt>
                <c:pt idx="1">
                  <c:v>0.39</c:v>
                </c:pt>
                <c:pt idx="2">
                  <c:v>0.43</c:v>
                </c:pt>
                <c:pt idx="3">
                  <c:v>0.14000000000000001</c:v>
                </c:pt>
              </c:numCache>
            </c:numRef>
          </c:val>
        </c:ser>
        <c:dLbls>
          <c:showLegendKey val="0"/>
          <c:showVal val="1"/>
          <c:showCatName val="0"/>
          <c:showSerName val="0"/>
          <c:showPercent val="0"/>
          <c:showBubbleSize val="0"/>
        </c:dLbls>
        <c:gapWidth val="50"/>
        <c:axId val="284169000"/>
        <c:axId val="284169392"/>
      </c:barChart>
      <c:catAx>
        <c:axId val="284169000"/>
        <c:scaling>
          <c:orientation val="minMax"/>
        </c:scaling>
        <c:delete val="0"/>
        <c:axPos val="l"/>
        <c:numFmt formatCode="General" sourceLinked="0"/>
        <c:majorTickMark val="out"/>
        <c:minorTickMark val="none"/>
        <c:tickLblPos val="nextTo"/>
        <c:spPr>
          <a:ln/>
        </c:spPr>
        <c:txPr>
          <a:bodyPr anchor="ctr" anchorCtr="1"/>
          <a:lstStyle/>
          <a:p>
            <a:pPr>
              <a:defRPr lang="en-CA" sz="1400" baseline="0">
                <a:latin typeface="Calibri" pitchFamily="34" charset="0"/>
                <a:cs typeface="Calibri" pitchFamily="34" charset="0"/>
              </a:defRPr>
            </a:pPr>
            <a:endParaRPr lang="en-US"/>
          </a:p>
        </c:txPr>
        <c:crossAx val="284169392"/>
        <c:crosses val="autoZero"/>
        <c:auto val="0"/>
        <c:lblAlgn val="r"/>
        <c:lblOffset val="50"/>
        <c:tickLblSkip val="1"/>
        <c:noMultiLvlLbl val="0"/>
      </c:catAx>
      <c:valAx>
        <c:axId val="284169392"/>
        <c:scaling>
          <c:orientation val="minMax"/>
        </c:scaling>
        <c:delete val="1"/>
        <c:axPos val="b"/>
        <c:numFmt formatCode="0%" sourceLinked="1"/>
        <c:majorTickMark val="out"/>
        <c:minorTickMark val="none"/>
        <c:tickLblPos val="none"/>
        <c:crossAx val="284169000"/>
        <c:crosses val="autoZero"/>
        <c:crossBetween val="between"/>
      </c:valAx>
    </c:plotArea>
    <c:plotVisOnly val="1"/>
    <c:dispBlanksAs val="gap"/>
    <c:showDLblsOverMax val="0"/>
  </c:chart>
  <c:spPr>
    <a:ln w="19050">
      <a:solidFill>
        <a:schemeClr val="tx2">
          <a:lumMod val="60000"/>
          <a:lumOff val="40000"/>
        </a:schemeClr>
      </a:solidFill>
    </a:ln>
  </c:spPr>
  <c:txPr>
    <a:bodyPr anchor="ctr" anchorCtr="0"/>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2.4778248221582012E-2"/>
          <c:y val="1.1736245732825391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2852540332720211E-3"/>
                  <c:y val="8.6518880497948356E-2"/>
                </c:manualLayout>
              </c:layout>
              <c:tx>
                <c:rich>
                  <a:bodyPr/>
                  <a:lstStyle/>
                  <a:p>
                    <a:r>
                      <a:rPr lang="en-US" dirty="0" smtClean="0"/>
                      <a:t>2%</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c:v>
                </c:pt>
                <c:pt idx="1">
                  <c:v>No</c:v>
                </c:pt>
                <c:pt idx="2">
                  <c:v>Don't know / refused</c:v>
                </c:pt>
              </c:strCache>
            </c:strRef>
          </c:cat>
          <c:val>
            <c:numRef>
              <c:f>Sheet1!$B$2:$B$4</c:f>
              <c:numCache>
                <c:formatCode>0%</c:formatCode>
                <c:ptCount val="3"/>
                <c:pt idx="0">
                  <c:v>0.13</c:v>
                </c:pt>
                <c:pt idx="1">
                  <c:v>0.86</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7592341793237607"/>
          <c:y val="0.74445118502134078"/>
          <c:w val="0.44166878345104349"/>
          <c:h val="0.17995980931025529"/>
        </c:manualLayout>
      </c:layout>
      <c:overlay val="0"/>
      <c:txPr>
        <a:bodyPr/>
        <a:lstStyle/>
        <a:p>
          <a:pPr>
            <a:defRPr lang="en-CA" sz="12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4221002068231052"/>
          <c:y val="4.9568572133807332E-2"/>
          <c:w val="0.5577899793176893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56%</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Business has slowed down</c:v>
                </c:pt>
                <c:pt idx="1">
                  <c:v>Need money to keep the business going</c:v>
                </c:pt>
                <c:pt idx="2">
                  <c:v>Need to expand or upgrade</c:v>
                </c:pt>
                <c:pt idx="3">
                  <c:v>Good buying opportunities at the moment</c:v>
                </c:pt>
                <c:pt idx="4">
                  <c:v>Other</c:v>
                </c:pt>
              </c:strCache>
            </c:strRef>
          </c:cat>
          <c:val>
            <c:numRef>
              <c:f>Sheet1!$B$2:$B$6</c:f>
              <c:numCache>
                <c:formatCode>0%</c:formatCode>
                <c:ptCount val="5"/>
                <c:pt idx="0">
                  <c:v>0.56000000000000005</c:v>
                </c:pt>
                <c:pt idx="1">
                  <c:v>0.19</c:v>
                </c:pt>
                <c:pt idx="2">
                  <c:v>0.13</c:v>
                </c:pt>
                <c:pt idx="3">
                  <c:v>0.06</c:v>
                </c:pt>
                <c:pt idx="4">
                  <c:v>0.06</c:v>
                </c:pt>
              </c:numCache>
            </c:numRef>
          </c:val>
        </c:ser>
        <c:dLbls>
          <c:showLegendKey val="0"/>
          <c:showVal val="1"/>
          <c:showCatName val="0"/>
          <c:showSerName val="0"/>
          <c:showPercent val="0"/>
          <c:showBubbleSize val="0"/>
        </c:dLbls>
        <c:gapWidth val="50"/>
        <c:axId val="284170568"/>
        <c:axId val="284170960"/>
      </c:barChart>
      <c:catAx>
        <c:axId val="284170568"/>
        <c:scaling>
          <c:orientation val="maxMin"/>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284170960"/>
        <c:crosses val="autoZero"/>
        <c:auto val="1"/>
        <c:lblAlgn val="ctr"/>
        <c:lblOffset val="100"/>
        <c:noMultiLvlLbl val="0"/>
      </c:catAx>
      <c:valAx>
        <c:axId val="284170960"/>
        <c:scaling>
          <c:orientation val="minMax"/>
        </c:scaling>
        <c:delete val="1"/>
        <c:axPos val="t"/>
        <c:numFmt formatCode="0%" sourceLinked="1"/>
        <c:majorTickMark val="out"/>
        <c:minorTickMark val="none"/>
        <c:tickLblPos val="none"/>
        <c:crossAx val="284170568"/>
        <c:crosses val="autoZero"/>
        <c:crossBetween val="between"/>
      </c:valAx>
    </c:plotArea>
    <c:plotVisOnly val="1"/>
    <c:dispBlanksAs val="gap"/>
    <c:showDLblsOverMax val="0"/>
  </c:chart>
  <c:spPr>
    <a:ln w="19050">
      <a:solidFill>
        <a:schemeClr val="tx2">
          <a:lumMod val="60000"/>
          <a:lumOff val="40000"/>
        </a:schemeClr>
      </a:solidFill>
    </a:ln>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22%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Crowdfunding (such as Alberta BoostR)</c:v>
                </c:pt>
                <c:pt idx="1">
                  <c:v>Online lending (such as OnDeck Money)</c:v>
                </c:pt>
                <c:pt idx="2">
                  <c:v>Peer-to-peer lending (such as Lending Loop)</c:v>
                </c:pt>
                <c:pt idx="3">
                  <c:v>None</c:v>
                </c:pt>
                <c:pt idx="4">
                  <c:v>Don't know</c:v>
                </c:pt>
              </c:strCache>
            </c:strRef>
          </c:cat>
          <c:val>
            <c:numRef>
              <c:f>Sheet1!$B$2:$B$6</c:f>
              <c:numCache>
                <c:formatCode>0%</c:formatCode>
                <c:ptCount val="5"/>
                <c:pt idx="0">
                  <c:v>0.22</c:v>
                </c:pt>
                <c:pt idx="1">
                  <c:v>0.16</c:v>
                </c:pt>
                <c:pt idx="2">
                  <c:v>0.11</c:v>
                </c:pt>
                <c:pt idx="3">
                  <c:v>0.7</c:v>
                </c:pt>
                <c:pt idx="4">
                  <c:v>0.01</c:v>
                </c:pt>
              </c:numCache>
            </c:numRef>
          </c:val>
        </c:ser>
        <c:dLbls>
          <c:showLegendKey val="0"/>
          <c:showVal val="1"/>
          <c:showCatName val="0"/>
          <c:showSerName val="0"/>
          <c:showPercent val="0"/>
          <c:showBubbleSize val="0"/>
        </c:dLbls>
        <c:gapWidth val="50"/>
        <c:axId val="284171352"/>
        <c:axId val="308482152"/>
      </c:barChart>
      <c:catAx>
        <c:axId val="284171352"/>
        <c:scaling>
          <c:orientation val="maxMin"/>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08482152"/>
        <c:crosses val="autoZero"/>
        <c:auto val="1"/>
        <c:lblAlgn val="ctr"/>
        <c:lblOffset val="100"/>
        <c:noMultiLvlLbl val="0"/>
      </c:catAx>
      <c:valAx>
        <c:axId val="308482152"/>
        <c:scaling>
          <c:orientation val="minMax"/>
        </c:scaling>
        <c:delete val="1"/>
        <c:axPos val="t"/>
        <c:numFmt formatCode="0%" sourceLinked="1"/>
        <c:majorTickMark val="out"/>
        <c:minorTickMark val="none"/>
        <c:tickLblPos val="none"/>
        <c:crossAx val="284171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9.4706165916288339E-3"/>
          <c:y val="0.34777504363027978"/>
          <c:w val="0.99052938340837116"/>
          <c:h val="0.52864791980145776"/>
        </c:manualLayout>
      </c:layout>
      <c:barChart>
        <c:barDir val="bar"/>
        <c:grouping val="percentStacked"/>
        <c:varyColors val="0"/>
        <c:ser>
          <c:idx val="0"/>
          <c:order val="0"/>
          <c:tx>
            <c:strRef>
              <c:f>Sheet1!$B$1</c:f>
              <c:strCache>
                <c:ptCount val="1"/>
                <c:pt idx="0">
                  <c:v>Very Likely</c:v>
                </c:pt>
              </c:strCache>
            </c:strRef>
          </c:tx>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c:f>
              <c:numCache>
                <c:formatCode>General</c:formatCode>
                <c:ptCount val="1"/>
              </c:numCache>
            </c:numRef>
          </c:cat>
          <c:val>
            <c:numRef>
              <c:f>Sheet1!$B$2</c:f>
              <c:numCache>
                <c:formatCode>0%</c:formatCode>
                <c:ptCount val="1"/>
                <c:pt idx="0">
                  <c:v>0.03</c:v>
                </c:pt>
              </c:numCache>
            </c:numRef>
          </c:val>
        </c:ser>
        <c:ser>
          <c:idx val="1"/>
          <c:order val="1"/>
          <c:tx>
            <c:strRef>
              <c:f>Sheet1!$C$1</c:f>
              <c:strCache>
                <c:ptCount val="1"/>
                <c:pt idx="0">
                  <c:v>Somewhat Likely</c:v>
                </c:pt>
              </c:strCache>
            </c:strRef>
          </c:tx>
          <c:invertIfNegative val="0"/>
          <c:dLbls>
            <c:spPr>
              <a:noFill/>
              <a:ln>
                <a:noFill/>
              </a:ln>
              <a:effectLst/>
            </c:spPr>
            <c:txPr>
              <a:bodyPr vertOverflow="overflow" horzOverflow="overflow" wrap="square" lIns="90000" tIns="46800" rIns="90000" bIns="46800" anchor="ctr">
                <a:spAutoFit/>
              </a:bodyPr>
              <a:lstStyle/>
              <a:p>
                <a:pPr>
                  <a:defRPr sz="1600"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ext>
            </c:extLst>
          </c:dLbls>
          <c:cat>
            <c:numRef>
              <c:f>Sheet1!$A$2</c:f>
              <c:numCache>
                <c:formatCode>General</c:formatCode>
                <c:ptCount val="1"/>
              </c:numCache>
            </c:numRef>
          </c:cat>
          <c:val>
            <c:numRef>
              <c:f>Sheet1!$C$2</c:f>
              <c:numCache>
                <c:formatCode>0%</c:formatCode>
                <c:ptCount val="1"/>
                <c:pt idx="0">
                  <c:v>0.08</c:v>
                </c:pt>
              </c:numCache>
            </c:numRef>
          </c:val>
        </c:ser>
        <c:ser>
          <c:idx val="2"/>
          <c:order val="2"/>
          <c:tx>
            <c:strRef>
              <c:f>Sheet1!$D$1</c:f>
              <c:strCache>
                <c:ptCount val="1"/>
                <c:pt idx="0">
                  <c:v>Neutral</c:v>
                </c:pt>
              </c:strCache>
            </c:strRef>
          </c:tx>
          <c:invertIfNegative val="0"/>
          <c:dLbls>
            <c:dLbl>
              <c:idx val="0"/>
              <c:layout>
                <c:manualLayout>
                  <c:x val="-1.1934321062681073E-3"/>
                  <c:y val="9.54529807635937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658486318666495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062553347692064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9658486318666495E-2"/>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aseline="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Sheet1!$D$2</c:f>
              <c:numCache>
                <c:formatCode>0%</c:formatCode>
                <c:ptCount val="1"/>
                <c:pt idx="0">
                  <c:v>0.06</c:v>
                </c:pt>
              </c:numCache>
            </c:numRef>
          </c:val>
        </c:ser>
        <c:ser>
          <c:idx val="3"/>
          <c:order val="3"/>
          <c:tx>
            <c:strRef>
              <c:f>Sheet1!$E$1</c:f>
              <c:strCache>
                <c:ptCount val="1"/>
                <c:pt idx="0">
                  <c:v>Somewhat Unlikely</c:v>
                </c:pt>
              </c:strCache>
            </c:strRef>
          </c:tx>
          <c:invertIfNegative val="0"/>
          <c:dLbls>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c:f>
              <c:numCache>
                <c:formatCode>General</c:formatCode>
                <c:ptCount val="1"/>
              </c:numCache>
            </c:numRef>
          </c:cat>
          <c:val>
            <c:numRef>
              <c:f>Sheet1!$E$2</c:f>
              <c:numCache>
                <c:formatCode>0%</c:formatCode>
                <c:ptCount val="1"/>
                <c:pt idx="0">
                  <c:v>0.18</c:v>
                </c:pt>
              </c:numCache>
            </c:numRef>
          </c:val>
        </c:ser>
        <c:ser>
          <c:idx val="4"/>
          <c:order val="4"/>
          <c:tx>
            <c:strRef>
              <c:f>Sheet1!$F$1</c:f>
              <c:strCache>
                <c:ptCount val="1"/>
                <c:pt idx="0">
                  <c:v>Very Unlikely</c:v>
                </c:pt>
              </c:strCache>
            </c:strRef>
          </c:tx>
          <c:invertIfNegative val="0"/>
          <c:dLbls>
            <c:dLbl>
              <c:idx val="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c:f>
              <c:numCache>
                <c:formatCode>General</c:formatCode>
                <c:ptCount val="1"/>
              </c:numCache>
            </c:numRef>
          </c:cat>
          <c:val>
            <c:numRef>
              <c:f>Sheet1!$F$2</c:f>
              <c:numCache>
                <c:formatCode>0%</c:formatCode>
                <c:ptCount val="1"/>
                <c:pt idx="0">
                  <c:v>0.65</c:v>
                </c:pt>
              </c:numCache>
            </c:numRef>
          </c:val>
        </c:ser>
        <c:dLbls>
          <c:showLegendKey val="0"/>
          <c:showVal val="1"/>
          <c:showCatName val="0"/>
          <c:showSerName val="0"/>
          <c:showPercent val="0"/>
          <c:showBubbleSize val="0"/>
        </c:dLbls>
        <c:gapWidth val="50"/>
        <c:overlap val="100"/>
        <c:axId val="308482936"/>
        <c:axId val="308483328"/>
      </c:barChart>
      <c:catAx>
        <c:axId val="308482936"/>
        <c:scaling>
          <c:orientation val="minMax"/>
        </c:scaling>
        <c:delete val="0"/>
        <c:axPos val="l"/>
        <c:numFmt formatCode="General" sourceLinked="0"/>
        <c:majorTickMark val="out"/>
        <c:minorTickMark val="none"/>
        <c:tickLblPos val="nextTo"/>
        <c:txPr>
          <a:bodyPr/>
          <a:lstStyle/>
          <a:p>
            <a:pPr>
              <a:defRPr lang="en-CA" sz="1400" baseline="0">
                <a:latin typeface="Calibri" pitchFamily="34" charset="0"/>
                <a:cs typeface="Calibri" pitchFamily="34" charset="0"/>
              </a:defRPr>
            </a:pPr>
            <a:endParaRPr lang="en-US"/>
          </a:p>
        </c:txPr>
        <c:crossAx val="308483328"/>
        <c:crosses val="autoZero"/>
        <c:auto val="1"/>
        <c:lblAlgn val="ctr"/>
        <c:lblOffset val="100"/>
        <c:noMultiLvlLbl val="0"/>
      </c:catAx>
      <c:valAx>
        <c:axId val="308483328"/>
        <c:scaling>
          <c:orientation val="minMax"/>
          <c:max val="1.1000000000000001"/>
        </c:scaling>
        <c:delete val="1"/>
        <c:axPos val="b"/>
        <c:numFmt formatCode="0%" sourceLinked="1"/>
        <c:majorTickMark val="out"/>
        <c:minorTickMark val="none"/>
        <c:tickLblPos val="nextTo"/>
        <c:crossAx val="308482936"/>
        <c:crosses val="autoZero"/>
        <c:crossBetween val="between"/>
      </c:valAx>
    </c:plotArea>
    <c:legend>
      <c:legendPos val="t"/>
      <c:layout>
        <c:manualLayout>
          <c:xMode val="edge"/>
          <c:yMode val="edge"/>
          <c:x val="1.0938024719357922E-2"/>
          <c:y val="1.2605892312138995E-3"/>
          <c:w val="0.8936082040001595"/>
          <c:h val="0.23899096428555322"/>
        </c:manualLayout>
      </c:layout>
      <c:overlay val="0"/>
      <c:txPr>
        <a:bodyPr/>
        <a:lstStyle/>
        <a:p>
          <a:pPr>
            <a:defRPr sz="16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0789453785382918"/>
          <c:y val="4.9568572133807332E-2"/>
          <c:w val="0.45891520979049361"/>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19%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No need/haven't had the need yet</c:v>
                </c:pt>
                <c:pt idx="1">
                  <c:v>Don't borrow money</c:v>
                </c:pt>
                <c:pt idx="2">
                  <c:v>Not familiar with the way they work</c:v>
                </c:pt>
                <c:pt idx="3">
                  <c:v>More comfortable with traditional lenders</c:v>
                </c:pt>
                <c:pt idx="4">
                  <c:v>Already satisfied</c:v>
                </c:pt>
                <c:pt idx="5">
                  <c:v>They couldn't meet my business' needs</c:v>
                </c:pt>
                <c:pt idx="6">
                  <c:v>Already have a good relationship with my lenders</c:v>
                </c:pt>
                <c:pt idx="7">
                  <c:v>Other</c:v>
                </c:pt>
                <c:pt idx="8">
                  <c:v>Don't trust them</c:v>
                </c:pt>
                <c:pt idx="9">
                  <c:v>Interest/rates are too high</c:v>
                </c:pt>
              </c:strCache>
            </c:strRef>
          </c:cat>
          <c:val>
            <c:numRef>
              <c:f>Sheet1!$B$2:$B$11</c:f>
              <c:numCache>
                <c:formatCode>0%</c:formatCode>
                <c:ptCount val="10"/>
                <c:pt idx="0">
                  <c:v>0.19</c:v>
                </c:pt>
                <c:pt idx="1">
                  <c:v>0.19</c:v>
                </c:pt>
                <c:pt idx="2">
                  <c:v>0.18</c:v>
                </c:pt>
                <c:pt idx="3">
                  <c:v>0.14000000000000001</c:v>
                </c:pt>
                <c:pt idx="4">
                  <c:v>0.1</c:v>
                </c:pt>
                <c:pt idx="5">
                  <c:v>0.08</c:v>
                </c:pt>
                <c:pt idx="6">
                  <c:v>7.0000000000000007E-2</c:v>
                </c:pt>
                <c:pt idx="7">
                  <c:v>7.0000000000000007E-2</c:v>
                </c:pt>
                <c:pt idx="8">
                  <c:v>0.06</c:v>
                </c:pt>
                <c:pt idx="9">
                  <c:v>0.06</c:v>
                </c:pt>
              </c:numCache>
            </c:numRef>
          </c:val>
        </c:ser>
        <c:dLbls>
          <c:showLegendKey val="0"/>
          <c:showVal val="1"/>
          <c:showCatName val="0"/>
          <c:showSerName val="0"/>
          <c:showPercent val="0"/>
          <c:showBubbleSize val="0"/>
        </c:dLbls>
        <c:gapWidth val="50"/>
        <c:axId val="308484112"/>
        <c:axId val="308484504"/>
      </c:barChart>
      <c:catAx>
        <c:axId val="308484112"/>
        <c:scaling>
          <c:orientation val="maxMin"/>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08484504"/>
        <c:crosses val="autoZero"/>
        <c:auto val="1"/>
        <c:lblAlgn val="ctr"/>
        <c:lblOffset val="100"/>
        <c:noMultiLvlLbl val="0"/>
      </c:catAx>
      <c:valAx>
        <c:axId val="308484504"/>
        <c:scaling>
          <c:orientation val="minMax"/>
        </c:scaling>
        <c:delete val="1"/>
        <c:axPos val="t"/>
        <c:numFmt formatCode="0%" sourceLinked="1"/>
        <c:majorTickMark val="out"/>
        <c:minorTickMark val="none"/>
        <c:tickLblPos val="none"/>
        <c:crossAx val="308484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3906107251453579E-2"/>
          <c:y val="0.11823428014147529"/>
          <c:w val="0.53889949216926836"/>
          <c:h val="0.81863931119049116"/>
        </c:manualLayout>
      </c:layout>
      <c:doughnutChart>
        <c:varyColors val="1"/>
        <c:ser>
          <c:idx val="0"/>
          <c:order val="0"/>
          <c:tx>
            <c:strRef>
              <c:f>Sheet1!$B$1</c:f>
              <c:strCache>
                <c:ptCount val="1"/>
                <c:pt idx="0">
                  <c:v>Column1</c:v>
                </c:pt>
              </c:strCache>
            </c:strRef>
          </c:tx>
          <c:dLbls>
            <c:dLbl>
              <c:idx val="1"/>
              <c:layout>
                <c:manualLayout>
                  <c:x val="6.0459328075227704E-3"/>
                  <c:y val="-9.1850671152468068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2917382824870124E-2"/>
                  <c:y val="5.472944263018497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latin typeface="Calibri" pitchFamily="34" charset="0"/>
                    <a:cs typeface="Calibri"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0 (Sole proprietor)</c:v>
                </c:pt>
                <c:pt idx="1">
                  <c:v>1 to 4 'Micro'</c:v>
                </c:pt>
                <c:pt idx="2">
                  <c:v>5 to 49 'Small'</c:v>
                </c:pt>
                <c:pt idx="3">
                  <c:v>50 to 499 'Med'</c:v>
                </c:pt>
              </c:strCache>
            </c:strRef>
          </c:cat>
          <c:val>
            <c:numRef>
              <c:f>Sheet1!$B$2:$B$5</c:f>
              <c:numCache>
                <c:formatCode>0%</c:formatCode>
                <c:ptCount val="4"/>
                <c:pt idx="0">
                  <c:v>0.18</c:v>
                </c:pt>
                <c:pt idx="1">
                  <c:v>0.34</c:v>
                </c:pt>
                <c:pt idx="2">
                  <c:v>0.42</c:v>
                </c:pt>
                <c:pt idx="3">
                  <c:v>0.06</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4531000854507503"/>
          <c:y val="0.28878666785755536"/>
          <c:w val="0.35468999145492497"/>
          <c:h val="0.58264246416313348"/>
        </c:manualLayout>
      </c:layout>
      <c:overlay val="0"/>
      <c:txPr>
        <a:bodyPr/>
        <a:lstStyle/>
        <a:p>
          <a:pPr>
            <a:defRPr lang="en-CA" sz="1400">
              <a:latin typeface="Calibri" pitchFamily="34" charset="0"/>
              <a:cs typeface="Calibri" pitchFamily="34" charset="0"/>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Column1</c:v>
                </c:pt>
              </c:strCache>
            </c:strRef>
          </c:tx>
          <c:dLbls>
            <c:spPr>
              <a:noFill/>
              <a:ln>
                <a:noFill/>
              </a:ln>
              <a:effectLst/>
            </c:spPr>
            <c:txPr>
              <a:bodyPr/>
              <a:lstStyle/>
              <a:p>
                <a:pPr>
                  <a:defRPr>
                    <a:latin typeface="Calibri" panose="020F0502020204030204" pitchFamily="34" charset="0"/>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&lt; $250k</c:v>
                </c:pt>
                <c:pt idx="1">
                  <c:v>$250-500k</c:v>
                </c:pt>
                <c:pt idx="2">
                  <c:v>$500k-&lt;$1MM</c:v>
                </c:pt>
                <c:pt idx="3">
                  <c:v>$1-&lt;$3MM</c:v>
                </c:pt>
                <c:pt idx="4">
                  <c:v>$3-&lt;$10MM</c:v>
                </c:pt>
                <c:pt idx="5">
                  <c:v>$10MM+</c:v>
                </c:pt>
              </c:strCache>
            </c:strRef>
          </c:cat>
          <c:val>
            <c:numRef>
              <c:f>Sheet1!$B$2:$B$7</c:f>
              <c:numCache>
                <c:formatCode>0%</c:formatCode>
                <c:ptCount val="6"/>
                <c:pt idx="0">
                  <c:v>0.26</c:v>
                </c:pt>
                <c:pt idx="1">
                  <c:v>0.14000000000000001</c:v>
                </c:pt>
                <c:pt idx="2">
                  <c:v>0.08</c:v>
                </c:pt>
                <c:pt idx="3">
                  <c:v>0.16</c:v>
                </c:pt>
                <c:pt idx="4">
                  <c:v>0.13</c:v>
                </c:pt>
                <c:pt idx="5">
                  <c:v>0.1</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4186083882371847"/>
          <c:y val="0.20745239687896669"/>
          <c:w val="0.34064644980601916"/>
          <c:h val="0.71230007961488162"/>
        </c:manualLayout>
      </c:layout>
      <c:overlay val="0"/>
      <c:txPr>
        <a:bodyPr/>
        <a:lstStyle/>
        <a:p>
          <a:pPr>
            <a:defRPr sz="1400">
              <a:latin typeface="Calibri" panose="020F0502020204030204" pitchFamily="34" charset="0"/>
            </a:defRPr>
          </a:pPr>
          <a:endParaRPr lang="en-US"/>
        </a:p>
      </c:txPr>
    </c:legend>
    <c:plotVisOnly val="1"/>
    <c:dispBlanksAs val="zero"/>
    <c:showDLblsOverMax val="0"/>
  </c:chart>
  <c:txPr>
    <a:bodyPr/>
    <a:lstStyle/>
    <a:p>
      <a:pPr>
        <a:defRPr sz="1800">
          <a:sym typeface="Wingdings" panose="05000000000000000000" pitchFamily="2" charset="2"/>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a:t>Retail</a:t>
            </a:r>
          </a:p>
          <a:p>
            <a:pPr>
              <a:defRPr/>
            </a:pPr>
            <a:endParaRPr lang="en-CA"/>
          </a:p>
        </c:rich>
      </c:tx>
      <c:layout>
        <c:manualLayout>
          <c:xMode val="edge"/>
          <c:yMode val="edge"/>
          <c:x val="0.37166872948325025"/>
          <c:y val="3.7652276776846605E-3"/>
        </c:manualLayout>
      </c:layout>
      <c:overlay val="1"/>
    </c:title>
    <c:autoTitleDeleted val="0"/>
    <c:plotArea>
      <c:layout>
        <c:manualLayout>
          <c:layoutTarget val="inner"/>
          <c:xMode val="edge"/>
          <c:yMode val="edge"/>
          <c:x val="5.4695100612423456E-2"/>
          <c:y val="6.5271129559062196E-2"/>
          <c:w val="0.73239370078740162"/>
          <c:h val="0.83275619472427198"/>
        </c:manualLayout>
      </c:layout>
      <c:lineChart>
        <c:grouping val="standard"/>
        <c:varyColors val="0"/>
        <c:ser>
          <c:idx val="3"/>
          <c:order val="0"/>
          <c:tx>
            <c:strRef>
              <c:f>'Exclude DKs (Retail)'!$I$32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4.9296806649168863E-2"/>
                  <c:y val="2.083555853527208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438874990441555E-2"/>
                  <c:y val="-5.64784151652696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637795275590576E-2"/>
                  <c:y val="-5.2139014732616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274296869025973E-2"/>
                  <c:y val="-3.38870390525148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
                  <c:y val="-3.13034561973448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4722222222222224E-2"/>
                  <c:y val="4.8694265195869745E-2"/>
                </c:manualLayout>
              </c:layout>
              <c:tx>
                <c:rich>
                  <a:bodyPr/>
                  <a:lstStyle/>
                  <a:p>
                    <a:r>
                      <a:rPr lang="en-US" dirty="0" smtClean="0"/>
                      <a:t>67.5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8333333333333334E-2"/>
                  <c:y val="1.73908089985249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1111111111111009E-2"/>
                  <c:y val="3.47816179970505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(Retail)'!$J$32:$U$32</c:f>
              <c:numCache>
                <c:formatCode>0.0</c:formatCode>
                <c:ptCount val="12"/>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pt idx="11">
                  <c:v>40.924657534246577</c:v>
                </c:pt>
              </c:numCache>
            </c:numRef>
          </c:val>
          <c:smooth val="1"/>
        </c:ser>
        <c:ser>
          <c:idx val="1"/>
          <c:order val="1"/>
          <c:tx>
            <c:strRef>
              <c:f>'Exclude DKs (Retail)'!$I$34</c:f>
              <c:strCache>
                <c:ptCount val="1"/>
                <c:pt idx="0">
                  <c:v>ATB Business Index (Retail)</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4.2849806252752767E-2"/>
                  <c:y val="-4.64062828901531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5.1933508311461068E-2"/>
                  <c:y val="-3.56848445809417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5603084502790432E-2"/>
                  <c:y val="5.78329905593615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493220323019041E-2"/>
                  <c:y val="-4.2641042570481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438360949213844E-2"/>
                  <c:y val="-5.01714956932627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431102362204724E-3"/>
                  <c:y val="6.217145749220572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(Retail)'!$J$34:$U$34</c:f>
              <c:numCache>
                <c:formatCode>0.0</c:formatCode>
                <c:ptCount val="12"/>
                <c:pt idx="0">
                  <c:v>70.652173913043484</c:v>
                </c:pt>
                <c:pt idx="1">
                  <c:v>63.793103448275858</c:v>
                </c:pt>
                <c:pt idx="2">
                  <c:v>66</c:v>
                </c:pt>
                <c:pt idx="3">
                  <c:v>77.450980392156865</c:v>
                </c:pt>
                <c:pt idx="4">
                  <c:v>75.555555555555557</c:v>
                </c:pt>
                <c:pt idx="5" formatCode="General">
                  <c:v>79.2</c:v>
                </c:pt>
                <c:pt idx="6" formatCode="General">
                  <c:v>64.400000000000006</c:v>
                </c:pt>
                <c:pt idx="7" formatCode="0.00">
                  <c:v>75</c:v>
                </c:pt>
                <c:pt idx="8" formatCode="General">
                  <c:v>62.5</c:v>
                </c:pt>
                <c:pt idx="9">
                  <c:v>57.142857142857146</c:v>
                </c:pt>
                <c:pt idx="10" formatCode="General">
                  <c:v>51.7</c:v>
                </c:pt>
                <c:pt idx="11">
                  <c:v>33.87096774193548</c:v>
                </c:pt>
              </c:numCache>
            </c:numRef>
          </c:val>
          <c:smooth val="1"/>
        </c:ser>
        <c:ser>
          <c:idx val="0"/>
          <c:order val="2"/>
          <c:tx>
            <c:strRef>
              <c:f>'Exclude DKs (Retail)'!$I$33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2849806252752767E-2"/>
                  <c:y val="5.39370347201428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89828302712161E-2"/>
                  <c:y val="-1.38373326716609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8731604867044566E-4"/>
                  <c:y val="2.06989624280790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560718885059802E-3"/>
                  <c:y val="4.64065656064045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3286422016034585E-3"/>
                  <c:y val="4.989073431108660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4965332458442745E-2"/>
                  <c:y val="8.42150610431089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423961067366579E-2"/>
                  <c:y val="2.8564472247829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145778652668416E-2"/>
                  <c:y val="2.16081486484190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7431102362204724E-3"/>
                  <c:y val="5.63897666454690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(Retail)'!$J$33:$U$33</c:f>
              <c:numCache>
                <c:formatCode>0.0</c:formatCode>
                <c:ptCount val="12"/>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pt idx="11">
                  <c:v>23.11643835616438</c:v>
                </c:pt>
              </c:numCache>
            </c:numRef>
          </c:val>
          <c:smooth val="1"/>
        </c:ser>
        <c:ser>
          <c:idx val="2"/>
          <c:order val="3"/>
          <c:tx>
            <c:strRef>
              <c:f>'Exclude DKs (Retail)'!$I$35</c:f>
              <c:strCache>
                <c:ptCount val="1"/>
                <c:pt idx="0">
                  <c:v>ATB Economy Index (Retail)</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4.6266076115485569E-2"/>
                  <c:y val="-2.65679526005969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4877235939655417E-2"/>
                  <c:y val="-4.019364530557779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3370734908136481E-2"/>
                  <c:y val="4.740433274889228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3560718885060539E-3"/>
                  <c:y val="-2.88979656214061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6493220323019041E-2"/>
                  <c:y val="5.7702245290576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390857392826406E-3"/>
                  <c:y val="-3.76101577661328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909776902887192E-2"/>
                  <c:y val="4.247711944664913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159448818897638E-3"/>
                  <c:y val="7.3917785018927222E-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9131999125109363E-2"/>
                  <c:y val="8.42150610431089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9131999125109363E-2"/>
                  <c:y val="6.33460902448790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052088801399825E-2"/>
                  <c:y val="7.37805756439938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(Retail)'!$J$35:$U$35</c:f>
              <c:numCache>
                <c:formatCode>0.0</c:formatCode>
                <c:ptCount val="12"/>
                <c:pt idx="0">
                  <c:v>59.090909090909093</c:v>
                </c:pt>
                <c:pt idx="1">
                  <c:v>50</c:v>
                </c:pt>
                <c:pt idx="2">
                  <c:v>67.708333333333343</c:v>
                </c:pt>
                <c:pt idx="3">
                  <c:v>68.269230769230774</c:v>
                </c:pt>
                <c:pt idx="4">
                  <c:v>68.478260869565219</c:v>
                </c:pt>
                <c:pt idx="5" formatCode="General">
                  <c:v>76.400000000000006</c:v>
                </c:pt>
                <c:pt idx="6" formatCode="General">
                  <c:v>71</c:v>
                </c:pt>
                <c:pt idx="7" formatCode="0.00">
                  <c:v>45.454545454545453</c:v>
                </c:pt>
                <c:pt idx="8">
                  <c:v>21.052631578947366</c:v>
                </c:pt>
                <c:pt idx="9">
                  <c:v>36</c:v>
                </c:pt>
                <c:pt idx="10" formatCode="General">
                  <c:v>22.2</c:v>
                </c:pt>
                <c:pt idx="11">
                  <c:v>17.741935483870968</c:v>
                </c:pt>
              </c:numCache>
            </c:numRef>
          </c:val>
          <c:smooth val="1"/>
        </c:ser>
        <c:dLbls>
          <c:showLegendKey val="0"/>
          <c:showVal val="0"/>
          <c:showCatName val="0"/>
          <c:showSerName val="0"/>
          <c:showPercent val="0"/>
          <c:showBubbleSize val="0"/>
        </c:dLbls>
        <c:marker val="1"/>
        <c:smooth val="0"/>
        <c:axId val="276261112"/>
        <c:axId val="276261496"/>
      </c:lineChart>
      <c:catAx>
        <c:axId val="276261112"/>
        <c:scaling>
          <c:orientation val="minMax"/>
        </c:scaling>
        <c:delete val="0"/>
        <c:axPos val="b"/>
        <c:numFmt formatCode="General" sourceLinked="1"/>
        <c:majorTickMark val="out"/>
        <c:minorTickMark val="none"/>
        <c:tickLblPos val="nextTo"/>
        <c:crossAx val="276261496"/>
        <c:crosses val="autoZero"/>
        <c:auto val="1"/>
        <c:lblAlgn val="ctr"/>
        <c:lblOffset val="100"/>
        <c:noMultiLvlLbl val="0"/>
      </c:catAx>
      <c:valAx>
        <c:axId val="276261496"/>
        <c:scaling>
          <c:orientation val="minMax"/>
          <c:max val="90"/>
          <c:min val="10"/>
        </c:scaling>
        <c:delete val="0"/>
        <c:axPos val="l"/>
        <c:majorGridlines>
          <c:spPr>
            <a:ln>
              <a:prstDash val="sysDot"/>
            </a:ln>
          </c:spPr>
        </c:majorGridlines>
        <c:numFmt formatCode="0" sourceLinked="0"/>
        <c:majorTickMark val="out"/>
        <c:minorTickMark val="none"/>
        <c:tickLblPos val="nextTo"/>
        <c:crossAx val="276261112"/>
        <c:crosses val="autoZero"/>
        <c:crossBetween val="between"/>
      </c:valAx>
    </c:plotArea>
    <c:legend>
      <c:legendPos val="r"/>
      <c:layout>
        <c:manualLayout>
          <c:xMode val="edge"/>
          <c:yMode val="edge"/>
          <c:x val="0.78358934820647419"/>
          <c:y val="6.1905254872576039E-2"/>
          <c:w val="0.21475010936132985"/>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688"/>
          <c:y val="0"/>
          <c:w val="0.49691040420562715"/>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Less than 6 years</c:v>
                </c:pt>
                <c:pt idx="1">
                  <c:v>6 to 10 years</c:v>
                </c:pt>
                <c:pt idx="2">
                  <c:v>11 to 15 years</c:v>
                </c:pt>
                <c:pt idx="3">
                  <c:v>16 to 20 years</c:v>
                </c:pt>
                <c:pt idx="4">
                  <c:v>Over 20 years</c:v>
                </c:pt>
              </c:strCache>
            </c:strRef>
          </c:cat>
          <c:val>
            <c:numRef>
              <c:f>Sheet1!$B$2:$B$6</c:f>
              <c:numCache>
                <c:formatCode>0%</c:formatCode>
                <c:ptCount val="5"/>
                <c:pt idx="0">
                  <c:v>0.18</c:v>
                </c:pt>
                <c:pt idx="1">
                  <c:v>0.18</c:v>
                </c:pt>
                <c:pt idx="2">
                  <c:v>0.14000000000000001</c:v>
                </c:pt>
                <c:pt idx="3">
                  <c:v>0.11</c:v>
                </c:pt>
                <c:pt idx="4">
                  <c:v>0.39</c:v>
                </c:pt>
              </c:numCache>
            </c:numRef>
          </c:val>
        </c:ser>
        <c:dLbls>
          <c:showLegendKey val="0"/>
          <c:showVal val="0"/>
          <c:showCatName val="0"/>
          <c:showSerName val="0"/>
          <c:showPercent val="0"/>
          <c:showBubbleSize val="0"/>
        </c:dLbls>
        <c:gapWidth val="50"/>
        <c:axId val="309477232"/>
        <c:axId val="309477624"/>
      </c:barChart>
      <c:catAx>
        <c:axId val="309477232"/>
        <c:scaling>
          <c:orientation val="maxMin"/>
        </c:scaling>
        <c:delete val="0"/>
        <c:axPos val="l"/>
        <c:numFmt formatCode="General" sourceLinked="1"/>
        <c:majorTickMark val="none"/>
        <c:minorTickMark val="none"/>
        <c:tickLblPos val="nextTo"/>
        <c:txPr>
          <a:bodyPr/>
          <a:lstStyle/>
          <a:p>
            <a:pPr>
              <a:defRPr lang="en-CA"/>
            </a:pPr>
            <a:endParaRPr lang="en-US"/>
          </a:p>
        </c:txPr>
        <c:crossAx val="309477624"/>
        <c:crosses val="autoZero"/>
        <c:auto val="1"/>
        <c:lblAlgn val="ctr"/>
        <c:lblOffset val="100"/>
        <c:noMultiLvlLbl val="0"/>
      </c:catAx>
      <c:valAx>
        <c:axId val="309477624"/>
        <c:scaling>
          <c:orientation val="minMax"/>
          <c:max val="0.70000000000000062"/>
          <c:min val="0"/>
        </c:scaling>
        <c:delete val="1"/>
        <c:axPos val="t"/>
        <c:numFmt formatCode="0%" sourceLinked="1"/>
        <c:majorTickMark val="out"/>
        <c:minorTickMark val="none"/>
        <c:tickLblPos val="none"/>
        <c:crossAx val="309477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9571403649093762"/>
          <c:y val="0"/>
          <c:w val="0.63737030459713973"/>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No borrowing needs</c:v>
                </c:pt>
                <c:pt idx="1">
                  <c:v>Less than $250,000</c:v>
                </c:pt>
                <c:pt idx="2">
                  <c:v>$250,000 to $500,000</c:v>
                </c:pt>
                <c:pt idx="3">
                  <c:v>$500,000 to &lt;$1 MM</c:v>
                </c:pt>
                <c:pt idx="4">
                  <c:v>$1 MM to &lt; $3MM</c:v>
                </c:pt>
                <c:pt idx="5">
                  <c:v>$3MM to &lt; $10MM</c:v>
                </c:pt>
                <c:pt idx="6">
                  <c:v>$10MM+</c:v>
                </c:pt>
                <c:pt idx="7">
                  <c:v>Don't know/ Refused</c:v>
                </c:pt>
              </c:strCache>
            </c:strRef>
          </c:cat>
          <c:val>
            <c:numRef>
              <c:f>Sheet1!$B$2:$B$9</c:f>
              <c:numCache>
                <c:formatCode>0%</c:formatCode>
                <c:ptCount val="8"/>
                <c:pt idx="0">
                  <c:v>0.47</c:v>
                </c:pt>
                <c:pt idx="1">
                  <c:v>0.32</c:v>
                </c:pt>
                <c:pt idx="2">
                  <c:v>0.08</c:v>
                </c:pt>
                <c:pt idx="3">
                  <c:v>0.03</c:v>
                </c:pt>
                <c:pt idx="4">
                  <c:v>0.03</c:v>
                </c:pt>
                <c:pt idx="5">
                  <c:v>0.03</c:v>
                </c:pt>
                <c:pt idx="6">
                  <c:v>0.01</c:v>
                </c:pt>
                <c:pt idx="7">
                  <c:v>0.03</c:v>
                </c:pt>
              </c:numCache>
            </c:numRef>
          </c:val>
        </c:ser>
        <c:dLbls>
          <c:showLegendKey val="0"/>
          <c:showVal val="0"/>
          <c:showCatName val="0"/>
          <c:showSerName val="0"/>
          <c:showPercent val="0"/>
          <c:showBubbleSize val="0"/>
        </c:dLbls>
        <c:gapWidth val="50"/>
        <c:axId val="309478408"/>
        <c:axId val="309478800"/>
      </c:barChart>
      <c:catAx>
        <c:axId val="309478408"/>
        <c:scaling>
          <c:orientation val="maxMin"/>
        </c:scaling>
        <c:delete val="0"/>
        <c:axPos val="l"/>
        <c:numFmt formatCode="General" sourceLinked="1"/>
        <c:majorTickMark val="none"/>
        <c:minorTickMark val="none"/>
        <c:tickLblPos val="nextTo"/>
        <c:txPr>
          <a:bodyPr/>
          <a:lstStyle/>
          <a:p>
            <a:pPr>
              <a:defRPr lang="en-CA"/>
            </a:pPr>
            <a:endParaRPr lang="en-US"/>
          </a:p>
        </c:txPr>
        <c:crossAx val="309478800"/>
        <c:crosses val="autoZero"/>
        <c:auto val="1"/>
        <c:lblAlgn val="ctr"/>
        <c:lblOffset val="100"/>
        <c:noMultiLvlLbl val="0"/>
      </c:catAx>
      <c:valAx>
        <c:axId val="309478800"/>
        <c:scaling>
          <c:orientation val="minMax"/>
          <c:max val="0.70000000000000062"/>
        </c:scaling>
        <c:delete val="1"/>
        <c:axPos val="t"/>
        <c:numFmt formatCode="0%" sourceLinked="1"/>
        <c:majorTickMark val="out"/>
        <c:minorTickMark val="none"/>
        <c:tickLblPos val="none"/>
        <c:crossAx val="309478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8068258818747741"/>
          <c:y val="0"/>
          <c:w val="0.58749548615951031"/>
          <c:h val="0.9600904901422207"/>
        </c:manualLayout>
      </c:layout>
      <c:barChart>
        <c:barDir val="bar"/>
        <c:grouping val="clustered"/>
        <c:varyColors val="0"/>
        <c:ser>
          <c:idx val="0"/>
          <c:order val="0"/>
          <c:tx>
            <c:strRef>
              <c:f>Sheet1!$B$1</c:f>
              <c:strCache>
                <c:ptCount val="1"/>
                <c:pt idx="0">
                  <c:v>Total</c:v>
                </c:pt>
              </c:strCache>
            </c:strRef>
          </c:tx>
          <c:invertIfNegative val="0"/>
          <c:dLbls>
            <c:dLbl>
              <c:idx val="2"/>
              <c:layout>
                <c:manualLayout>
                  <c:x val="-6.4854219701288532E-2"/>
                  <c:y val="2.780058009084441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dLblPos val="outEnd"/>
              <c:showLegendKey val="0"/>
              <c:showVal val="1"/>
              <c:showCatName val="0"/>
              <c:showSerName val="0"/>
              <c:showPercent val="0"/>
              <c:showBubbleSize val="0"/>
              <c:extLst>
                <c:ext xmlns:c15="http://schemas.microsoft.com/office/drawing/2012/chart" uri="{CE6537A1-D6FC-4f65-9D91-7224C49458BB}"/>
              </c:extLst>
            </c:dLbl>
            <c:dLbl>
              <c:idx val="4"/>
              <c:dLblPos val="outEnd"/>
              <c:showLegendKey val="0"/>
              <c:showVal val="1"/>
              <c:showCatName val="0"/>
              <c:showSerName val="0"/>
              <c:showPercent val="0"/>
              <c:showBubbleSize val="0"/>
              <c:extLst>
                <c:ext xmlns:c15="http://schemas.microsoft.com/office/drawing/2012/chart" uri="{CE6537A1-D6FC-4f65-9D91-7224C49458BB}"/>
              </c:extLst>
            </c:dLbl>
            <c:dLbl>
              <c:idx val="5"/>
              <c:dLblPos val="outEnd"/>
              <c:showLegendKey val="0"/>
              <c:showVal val="1"/>
              <c:showCatName val="0"/>
              <c:showSerName val="0"/>
              <c:showPercent val="0"/>
              <c:showBubbleSize val="0"/>
              <c:extLst>
                <c:ext xmlns:c15="http://schemas.microsoft.com/office/drawing/2012/chart" uri="{CE6537A1-D6FC-4f65-9D91-7224C49458BB}"/>
              </c:extLst>
            </c:dLbl>
            <c:dLbl>
              <c:idx val="7"/>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No borrowing needs</c:v>
                </c:pt>
                <c:pt idx="1">
                  <c:v>Less than $250,000</c:v>
                </c:pt>
                <c:pt idx="2">
                  <c:v>$250,000 to $500,000</c:v>
                </c:pt>
                <c:pt idx="3">
                  <c:v>$500,000 to &lt;$1 MM</c:v>
                </c:pt>
                <c:pt idx="4">
                  <c:v>$1 to &lt; $3MM</c:v>
                </c:pt>
                <c:pt idx="5">
                  <c:v>$3 to &lt; $10MM</c:v>
                </c:pt>
                <c:pt idx="6">
                  <c:v>$10MM+</c:v>
                </c:pt>
                <c:pt idx="7">
                  <c:v>Don't know/ Refused</c:v>
                </c:pt>
              </c:strCache>
            </c:strRef>
          </c:cat>
          <c:val>
            <c:numRef>
              <c:f>Sheet1!$B$2:$B$9</c:f>
              <c:numCache>
                <c:formatCode>0%</c:formatCode>
                <c:ptCount val="8"/>
                <c:pt idx="0">
                  <c:v>0.47</c:v>
                </c:pt>
                <c:pt idx="1">
                  <c:v>0.32</c:v>
                </c:pt>
                <c:pt idx="2">
                  <c:v>0.08</c:v>
                </c:pt>
                <c:pt idx="3">
                  <c:v>0.03</c:v>
                </c:pt>
                <c:pt idx="4">
                  <c:v>0.03</c:v>
                </c:pt>
                <c:pt idx="5">
                  <c:v>0.03</c:v>
                </c:pt>
                <c:pt idx="6">
                  <c:v>0.01</c:v>
                </c:pt>
                <c:pt idx="7">
                  <c:v>0.03</c:v>
                </c:pt>
              </c:numCache>
            </c:numRef>
          </c:val>
        </c:ser>
        <c:dLbls>
          <c:showLegendKey val="0"/>
          <c:showVal val="0"/>
          <c:showCatName val="0"/>
          <c:showSerName val="0"/>
          <c:showPercent val="0"/>
          <c:showBubbleSize val="0"/>
        </c:dLbls>
        <c:gapWidth val="50"/>
        <c:axId val="309479584"/>
        <c:axId val="309479976"/>
      </c:barChart>
      <c:catAx>
        <c:axId val="309479584"/>
        <c:scaling>
          <c:orientation val="maxMin"/>
        </c:scaling>
        <c:delete val="0"/>
        <c:axPos val="l"/>
        <c:numFmt formatCode="General" sourceLinked="1"/>
        <c:majorTickMark val="none"/>
        <c:minorTickMark val="none"/>
        <c:tickLblPos val="nextTo"/>
        <c:txPr>
          <a:bodyPr/>
          <a:lstStyle/>
          <a:p>
            <a:pPr>
              <a:defRPr lang="en-CA"/>
            </a:pPr>
            <a:endParaRPr lang="en-US"/>
          </a:p>
        </c:txPr>
        <c:crossAx val="309479976"/>
        <c:crosses val="autoZero"/>
        <c:auto val="1"/>
        <c:lblAlgn val="ctr"/>
        <c:lblOffset val="100"/>
        <c:noMultiLvlLbl val="0"/>
      </c:catAx>
      <c:valAx>
        <c:axId val="309479976"/>
        <c:scaling>
          <c:orientation val="minMax"/>
          <c:max val="0.70000000000000062"/>
        </c:scaling>
        <c:delete val="1"/>
        <c:axPos val="t"/>
        <c:numFmt formatCode="0%" sourceLinked="1"/>
        <c:majorTickMark val="out"/>
        <c:minorTickMark val="none"/>
        <c:tickLblPos val="none"/>
        <c:crossAx val="3094795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1367728727442057"/>
          <c:y val="0"/>
          <c:w val="0.66510794885465785"/>
          <c:h val="0.9600904901422207"/>
        </c:manualLayout>
      </c:layout>
      <c:barChart>
        <c:barDir val="bar"/>
        <c:grouping val="clustered"/>
        <c:varyColors val="0"/>
        <c:ser>
          <c:idx val="0"/>
          <c:order val="0"/>
          <c:tx>
            <c:strRef>
              <c:f>Sheet1!$B$1</c:f>
              <c:strCache>
                <c:ptCount val="1"/>
                <c:pt idx="0">
                  <c:v>Total</c:v>
                </c:pt>
              </c:strCache>
            </c:strRef>
          </c:tx>
          <c:invertIfNegative val="0"/>
          <c:dLbls>
            <c:dLbl>
              <c:idx val="0"/>
              <c:layout>
                <c:manualLayout>
                  <c:x val="0"/>
                  <c:y val="-1.012306524585812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No borrowing needs</c:v>
                </c:pt>
                <c:pt idx="1">
                  <c:v>Less than $1MM</c:v>
                </c:pt>
                <c:pt idx="2">
                  <c:v>$1 to &lt; $3MM</c:v>
                </c:pt>
                <c:pt idx="3">
                  <c:v>$3 to &lt; $10MM</c:v>
                </c:pt>
                <c:pt idx="4">
                  <c:v>More than $10MM</c:v>
                </c:pt>
                <c:pt idx="5">
                  <c:v>Don't know/Refused</c:v>
                </c:pt>
              </c:strCache>
            </c:strRef>
          </c:cat>
          <c:val>
            <c:numRef>
              <c:f>Sheet1!$B$2:$B$7</c:f>
              <c:numCache>
                <c:formatCode>0%</c:formatCode>
                <c:ptCount val="6"/>
                <c:pt idx="0">
                  <c:v>0.45</c:v>
                </c:pt>
                <c:pt idx="1">
                  <c:v>0.42</c:v>
                </c:pt>
                <c:pt idx="2">
                  <c:v>0.05</c:v>
                </c:pt>
                <c:pt idx="3">
                  <c:v>0.04</c:v>
                </c:pt>
                <c:pt idx="4">
                  <c:v>0.01</c:v>
                </c:pt>
                <c:pt idx="5">
                  <c:v>0.03</c:v>
                </c:pt>
              </c:numCache>
            </c:numRef>
          </c:val>
        </c:ser>
        <c:dLbls>
          <c:showLegendKey val="0"/>
          <c:showVal val="0"/>
          <c:showCatName val="0"/>
          <c:showSerName val="0"/>
          <c:showPercent val="0"/>
          <c:showBubbleSize val="0"/>
        </c:dLbls>
        <c:gapWidth val="50"/>
        <c:axId val="309420544"/>
        <c:axId val="309420936"/>
      </c:barChart>
      <c:catAx>
        <c:axId val="309420544"/>
        <c:scaling>
          <c:orientation val="maxMin"/>
        </c:scaling>
        <c:delete val="0"/>
        <c:axPos val="l"/>
        <c:numFmt formatCode="General" sourceLinked="1"/>
        <c:majorTickMark val="none"/>
        <c:minorTickMark val="none"/>
        <c:tickLblPos val="nextTo"/>
        <c:txPr>
          <a:bodyPr/>
          <a:lstStyle/>
          <a:p>
            <a:pPr>
              <a:defRPr lang="en-CA"/>
            </a:pPr>
            <a:endParaRPr lang="en-US"/>
          </a:p>
        </c:txPr>
        <c:crossAx val="309420936"/>
        <c:crosses val="autoZero"/>
        <c:auto val="1"/>
        <c:lblAlgn val="ctr"/>
        <c:lblOffset val="100"/>
        <c:noMultiLvlLbl val="0"/>
      </c:catAx>
      <c:valAx>
        <c:axId val="309420936"/>
        <c:scaling>
          <c:orientation val="minMax"/>
          <c:max val="0.70000000000000062"/>
        </c:scaling>
        <c:delete val="1"/>
        <c:axPos val="t"/>
        <c:numFmt formatCode="0%" sourceLinked="1"/>
        <c:majorTickMark val="out"/>
        <c:minorTickMark val="none"/>
        <c:tickLblPos val="none"/>
        <c:crossAx val="3094205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No Borrowing Needs</c:v>
                </c:pt>
              </c:strCache>
            </c:strRef>
          </c:tx>
          <c:spPr>
            <a:ln w="3492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Sheet1!$B$2:$B$4</c:f>
              <c:numCache>
                <c:formatCode>0%</c:formatCode>
                <c:ptCount val="3"/>
                <c:pt idx="0">
                  <c:v>0.48</c:v>
                </c:pt>
                <c:pt idx="1">
                  <c:v>0.52</c:v>
                </c:pt>
                <c:pt idx="2">
                  <c:v>0.47</c:v>
                </c:pt>
              </c:numCache>
            </c:numRef>
          </c:val>
          <c:smooth val="0"/>
        </c:ser>
        <c:ser>
          <c:idx val="1"/>
          <c:order val="1"/>
          <c:tx>
            <c:strRef>
              <c:f>Sheet1!$C$1</c:f>
              <c:strCache>
                <c:ptCount val="1"/>
                <c:pt idx="0">
                  <c:v>Less than $1M</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Sheet1!$C$2:$C$4</c:f>
              <c:numCache>
                <c:formatCode>0%</c:formatCode>
                <c:ptCount val="3"/>
                <c:pt idx="0">
                  <c:v>0.37</c:v>
                </c:pt>
                <c:pt idx="1">
                  <c:v>0.34</c:v>
                </c:pt>
                <c:pt idx="2">
                  <c:v>0.41</c:v>
                </c:pt>
              </c:numCache>
            </c:numRef>
          </c:val>
          <c:smooth val="0"/>
        </c:ser>
        <c:ser>
          <c:idx val="2"/>
          <c:order val="2"/>
          <c:tx>
            <c:strRef>
              <c:f>Sheet1!$D$1</c:f>
              <c:strCache>
                <c:ptCount val="1"/>
                <c:pt idx="0">
                  <c:v>$1M-$3M</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Sheet1!$D$2:$D$4</c:f>
              <c:numCache>
                <c:formatCode>0%</c:formatCode>
                <c:ptCount val="3"/>
                <c:pt idx="0">
                  <c:v>0.05</c:v>
                </c:pt>
                <c:pt idx="1">
                  <c:v>0.06</c:v>
                </c:pt>
                <c:pt idx="2">
                  <c:v>0.06</c:v>
                </c:pt>
              </c:numCache>
            </c:numRef>
          </c:val>
          <c:smooth val="0"/>
        </c:ser>
        <c:ser>
          <c:idx val="3"/>
          <c:order val="3"/>
          <c:tx>
            <c:strRef>
              <c:f>Sheet1!$E$1</c:f>
              <c:strCache>
                <c:ptCount val="1"/>
                <c:pt idx="0">
                  <c:v>$3M-$10M</c:v>
                </c:pt>
              </c:strCache>
            </c:strRef>
          </c:tx>
          <c:spPr>
            <a:ln w="34925" cap="rnd">
              <a:solidFill>
                <a:srgbClr val="C0504D"/>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4.5206256213635512E-2"/>
                  <c:y val="-2.546296481940635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27777889164334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Sheet1!$E$2:$E$4</c:f>
              <c:numCache>
                <c:formatCode>0%</c:formatCode>
                <c:ptCount val="3"/>
                <c:pt idx="0">
                  <c:v>0.03</c:v>
                </c:pt>
                <c:pt idx="1">
                  <c:v>0.03</c:v>
                </c:pt>
                <c:pt idx="2">
                  <c:v>0.03</c:v>
                </c:pt>
              </c:numCache>
            </c:numRef>
          </c:val>
          <c:smooth val="0"/>
        </c:ser>
        <c:ser>
          <c:idx val="4"/>
          <c:order val="4"/>
          <c:tx>
            <c:strRef>
              <c:f>Sheet1!$F$1</c:f>
              <c:strCache>
                <c:ptCount val="1"/>
                <c:pt idx="0">
                  <c:v>10M+</c:v>
                </c:pt>
              </c:strCache>
            </c:strRef>
          </c:tx>
          <c:spPr>
            <a:ln w="34925" cap="rnd">
              <a:solidFill>
                <a:schemeClr val="tx2">
                  <a:lumMod val="40000"/>
                  <a:lumOff val="60000"/>
                </a:schemeClr>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Sheet1!$F$2:$F$4</c:f>
              <c:numCache>
                <c:formatCode>0%</c:formatCode>
                <c:ptCount val="3"/>
                <c:pt idx="0">
                  <c:v>0.02</c:v>
                </c:pt>
                <c:pt idx="1">
                  <c:v>0.01</c:v>
                </c:pt>
                <c:pt idx="2">
                  <c:v>0.01</c:v>
                </c:pt>
              </c:numCache>
            </c:numRef>
          </c:val>
          <c:smooth val="0"/>
        </c:ser>
        <c:ser>
          <c:idx val="5"/>
          <c:order val="5"/>
          <c:tx>
            <c:strRef>
              <c:f>Sheet1!$G$1</c:f>
              <c:strCache>
                <c:ptCount val="1"/>
                <c:pt idx="0">
                  <c:v>Total Borrowing</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2.8288686525272683E-2"/>
                  <c:y val="3.005913021720109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Sheet1!$G$2:$G$4</c:f>
              <c:numCache>
                <c:formatCode>0%</c:formatCode>
                <c:ptCount val="3"/>
                <c:pt idx="0">
                  <c:v>0.47</c:v>
                </c:pt>
                <c:pt idx="1">
                  <c:v>0.44000000000000006</c:v>
                </c:pt>
                <c:pt idx="2">
                  <c:v>0.51</c:v>
                </c:pt>
              </c:numCache>
            </c:numRef>
          </c:val>
          <c:smooth val="0"/>
        </c:ser>
        <c:dLbls>
          <c:showLegendKey val="0"/>
          <c:showVal val="0"/>
          <c:showCatName val="0"/>
          <c:showSerName val="0"/>
          <c:showPercent val="0"/>
          <c:showBubbleSize val="0"/>
        </c:dLbls>
        <c:marker val="1"/>
        <c:smooth val="0"/>
        <c:axId val="309421720"/>
        <c:axId val="309422112"/>
      </c:lineChart>
      <c:catAx>
        <c:axId val="30942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422112"/>
        <c:crosses val="autoZero"/>
        <c:auto val="1"/>
        <c:lblAlgn val="ctr"/>
        <c:lblOffset val="500"/>
        <c:noMultiLvlLbl val="0"/>
      </c:catAx>
      <c:valAx>
        <c:axId val="30942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421720"/>
        <c:crosses val="autoZero"/>
        <c:crossBetween val="between"/>
      </c:valAx>
      <c:spPr>
        <a:noFill/>
        <a:ln>
          <a:noFill/>
        </a:ln>
        <a:effectLst/>
      </c:spPr>
    </c:plotArea>
    <c:legend>
      <c:legendPos val="r"/>
      <c:layout>
        <c:manualLayout>
          <c:xMode val="edge"/>
          <c:yMode val="edge"/>
          <c:x val="0.76092079659698109"/>
          <c:y val="0.20562767611750335"/>
          <c:w val="0.22013560124636372"/>
          <c:h val="0.346218529178953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Micro 
(1-4)</c:v>
                </c:pt>
              </c:strCache>
            </c:strRef>
          </c:tx>
          <c:spPr>
            <a:ln w="3492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Sheet1!$B$2:$B$4</c:f>
              <c:numCache>
                <c:formatCode>0%</c:formatCode>
                <c:ptCount val="3"/>
                <c:pt idx="0">
                  <c:v>0.38</c:v>
                </c:pt>
                <c:pt idx="1">
                  <c:v>0.38</c:v>
                </c:pt>
                <c:pt idx="2">
                  <c:v>0.42</c:v>
                </c:pt>
              </c:numCache>
            </c:numRef>
          </c:val>
          <c:smooth val="0"/>
        </c:ser>
        <c:ser>
          <c:idx val="1"/>
          <c:order val="1"/>
          <c:tx>
            <c:strRef>
              <c:f>Sheet1!$C$1</c:f>
              <c:strCache>
                <c:ptCount val="1"/>
                <c:pt idx="0">
                  <c:v>Small and Medium (5-499)</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FY2013</c:v>
                </c:pt>
                <c:pt idx="1">
                  <c:v>FY2014</c:v>
                </c:pt>
                <c:pt idx="2">
                  <c:v>FY2015</c:v>
                </c:pt>
              </c:strCache>
            </c:strRef>
          </c:cat>
          <c:val>
            <c:numRef>
              <c:f>Sheet1!$C$2:$C$4</c:f>
              <c:numCache>
                <c:formatCode>0%</c:formatCode>
                <c:ptCount val="3"/>
                <c:pt idx="0">
                  <c:v>0.59</c:v>
                </c:pt>
                <c:pt idx="1">
                  <c:v>0.55000000000000004</c:v>
                </c:pt>
                <c:pt idx="2">
                  <c:v>0.61</c:v>
                </c:pt>
              </c:numCache>
            </c:numRef>
          </c:val>
          <c:smooth val="0"/>
        </c:ser>
        <c:dLbls>
          <c:showLegendKey val="0"/>
          <c:showVal val="0"/>
          <c:showCatName val="0"/>
          <c:showSerName val="0"/>
          <c:showPercent val="0"/>
          <c:showBubbleSize val="0"/>
        </c:dLbls>
        <c:marker val="1"/>
        <c:smooth val="0"/>
        <c:axId val="309422504"/>
        <c:axId val="309423288"/>
      </c:lineChart>
      <c:catAx>
        <c:axId val="30942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423288"/>
        <c:crosses val="autoZero"/>
        <c:auto val="1"/>
        <c:lblAlgn val="ctr"/>
        <c:lblOffset val="500"/>
        <c:noMultiLvlLbl val="0"/>
      </c:catAx>
      <c:valAx>
        <c:axId val="309423288"/>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422504"/>
        <c:crosses val="autoZero"/>
        <c:crossBetween val="between"/>
      </c:valAx>
      <c:spPr>
        <a:noFill/>
        <a:ln>
          <a:noFill/>
        </a:ln>
        <a:effectLst/>
      </c:spPr>
    </c:plotArea>
    <c:legend>
      <c:legendPos val="r"/>
      <c:layout>
        <c:manualLayout>
          <c:xMode val="edge"/>
          <c:yMode val="edge"/>
          <c:x val="0.76092079659698109"/>
          <c:y val="0.20562767611750335"/>
          <c:w val="0.22013560124636372"/>
          <c:h val="0.3462185291789537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No Borrowing Needs</c:v>
                </c:pt>
              </c:strCache>
            </c:strRef>
          </c:tx>
          <c:spPr>
            <a:ln w="3492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dLbl>
              <c:idx val="0"/>
              <c:layout>
                <c:manualLayout>
                  <c:x val="-2.9203241514008542E-2"/>
                  <c:y val="2.2420240771379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6.6001134071907849E-3"/>
                  <c:y val="9.6887583616767081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7696366306887356E-2"/>
                  <c:y val="3.00591302172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6.6001134071907849E-3"/>
                  <c:y val="-4.9642756608546271E-4"/>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Sheet1!$B$2:$B$13</c:f>
              <c:numCache>
                <c:formatCode>0%</c:formatCode>
                <c:ptCount val="12"/>
                <c:pt idx="0">
                  <c:v>0.47</c:v>
                </c:pt>
                <c:pt idx="1">
                  <c:v>0.5</c:v>
                </c:pt>
                <c:pt idx="2">
                  <c:v>0.48</c:v>
                </c:pt>
                <c:pt idx="3">
                  <c:v>0.5</c:v>
                </c:pt>
                <c:pt idx="4">
                  <c:v>0.54</c:v>
                </c:pt>
                <c:pt idx="5">
                  <c:v>0.53</c:v>
                </c:pt>
                <c:pt idx="6">
                  <c:v>0.56999999999999995</c:v>
                </c:pt>
                <c:pt idx="7">
                  <c:v>0.45</c:v>
                </c:pt>
                <c:pt idx="8">
                  <c:v>0.53</c:v>
                </c:pt>
                <c:pt idx="9">
                  <c:v>0.48</c:v>
                </c:pt>
                <c:pt idx="10">
                  <c:v>0.32</c:v>
                </c:pt>
                <c:pt idx="11">
                  <c:v>0.47</c:v>
                </c:pt>
              </c:numCache>
            </c:numRef>
          </c:val>
          <c:smooth val="0"/>
        </c:ser>
        <c:ser>
          <c:idx val="1"/>
          <c:order val="1"/>
          <c:tx>
            <c:strRef>
              <c:f>Sheet1!$C$1</c:f>
              <c:strCache>
                <c:ptCount val="1"/>
                <c:pt idx="0">
                  <c:v>Less than $1M</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dLbls>
            <c:dLbl>
              <c:idx val="7"/>
              <c:layout>
                <c:manualLayout>
                  <c:x val="-5.4820120035068663E-2"/>
                  <c:y val="3.04292454381193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0710116721129724E-2"/>
                  <c:y val="-2.751263323947457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Sheet1!$C$2:$C$13</c:f>
              <c:numCache>
                <c:formatCode>0%</c:formatCode>
                <c:ptCount val="12"/>
                <c:pt idx="0">
                  <c:v>0.36</c:v>
                </c:pt>
                <c:pt idx="1">
                  <c:v>0.35</c:v>
                </c:pt>
                <c:pt idx="2">
                  <c:v>0.37</c:v>
                </c:pt>
                <c:pt idx="3">
                  <c:v>0.39</c:v>
                </c:pt>
                <c:pt idx="4">
                  <c:v>0.34</c:v>
                </c:pt>
                <c:pt idx="5">
                  <c:v>0.32</c:v>
                </c:pt>
                <c:pt idx="6">
                  <c:v>0.28999999999999998</c:v>
                </c:pt>
                <c:pt idx="7">
                  <c:v>0.42</c:v>
                </c:pt>
                <c:pt idx="8">
                  <c:v>0.37</c:v>
                </c:pt>
                <c:pt idx="9">
                  <c:v>0.37</c:v>
                </c:pt>
                <c:pt idx="10">
                  <c:v>0.49</c:v>
                </c:pt>
                <c:pt idx="11">
                  <c:v>0.43</c:v>
                </c:pt>
              </c:numCache>
            </c:numRef>
          </c:val>
          <c:smooth val="0"/>
        </c:ser>
        <c:ser>
          <c:idx val="2"/>
          <c:order val="2"/>
          <c:tx>
            <c:strRef>
              <c:f>Sheet1!$D$1</c:f>
              <c:strCache>
                <c:ptCount val="1"/>
                <c:pt idx="0">
                  <c:v>$1M-$3M</c:v>
                </c:pt>
              </c:strCache>
            </c:strRef>
          </c:tx>
          <c:spPr>
            <a:ln w="34925" cap="rnd">
              <a:solidFill>
                <a:schemeClr val="accent6"/>
              </a:solidFill>
              <a:round/>
            </a:ln>
            <a:effectLst/>
          </c:spPr>
          <c:marker>
            <c:symbol val="circle"/>
            <c:size val="5"/>
            <c:spPr>
              <a:solidFill>
                <a:schemeClr val="accent6"/>
              </a:solidFill>
              <a:ln w="9525">
                <a:solidFill>
                  <a:schemeClr val="accent6"/>
                </a:solidFill>
              </a:ln>
              <a:effectLst/>
            </c:spPr>
          </c:marker>
          <c:dLbls>
            <c:dLbl>
              <c:idx val="1"/>
              <c:layout>
                <c:manualLayout>
                  <c:x val="-2.6084009835267718E-2"/>
                  <c:y val="-6.41538396145990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Sheet1!$D$2:$D$13</c:f>
              <c:numCache>
                <c:formatCode>0%</c:formatCode>
                <c:ptCount val="12"/>
                <c:pt idx="0">
                  <c:v>7.0000000000000007E-2</c:v>
                </c:pt>
                <c:pt idx="1">
                  <c:v>0.03</c:v>
                </c:pt>
                <c:pt idx="2">
                  <c:v>0.06</c:v>
                </c:pt>
                <c:pt idx="3">
                  <c:v>0.05</c:v>
                </c:pt>
                <c:pt idx="4">
                  <c:v>0.06</c:v>
                </c:pt>
                <c:pt idx="5">
                  <c:v>0.06</c:v>
                </c:pt>
                <c:pt idx="6">
                  <c:v>0.05</c:v>
                </c:pt>
                <c:pt idx="7">
                  <c:v>0.05</c:v>
                </c:pt>
                <c:pt idx="8">
                  <c:v>0.06</c:v>
                </c:pt>
                <c:pt idx="9">
                  <c:v>0.06</c:v>
                </c:pt>
                <c:pt idx="10">
                  <c:v>0.06</c:v>
                </c:pt>
                <c:pt idx="11">
                  <c:v>0.03</c:v>
                </c:pt>
              </c:numCache>
            </c:numRef>
          </c:val>
          <c:smooth val="0"/>
        </c:ser>
        <c:ser>
          <c:idx val="3"/>
          <c:order val="3"/>
          <c:tx>
            <c:strRef>
              <c:f>Sheet1!$E$1</c:f>
              <c:strCache>
                <c:ptCount val="1"/>
                <c:pt idx="0">
                  <c:v>$3M-$10M</c:v>
                </c:pt>
              </c:strCache>
            </c:strRef>
          </c:tx>
          <c:spPr>
            <a:ln w="34925" cap="rnd">
              <a:solidFill>
                <a:srgbClr val="C0504D"/>
              </a:solidFill>
              <a:round/>
            </a:ln>
            <a:effectLst/>
          </c:spPr>
          <c:marker>
            <c:symbol val="circle"/>
            <c:size val="5"/>
            <c:spPr>
              <a:solidFill>
                <a:schemeClr val="accent2">
                  <a:lumMod val="60000"/>
                </a:schemeClr>
              </a:solidFill>
              <a:ln w="9525">
                <a:solidFill>
                  <a:schemeClr val="accent2">
                    <a:lumMod val="60000"/>
                  </a:schemeClr>
                </a:solidFill>
              </a:ln>
              <a:effectLst/>
            </c:spPr>
          </c:marker>
          <c:dLbls>
            <c:dLbl>
              <c:idx val="0"/>
              <c:layout>
                <c:manualLayout>
                  <c:x val="-4.5206256213635512E-2"/>
                  <c:y val="-2.546296481940635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2777788916433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0137504142423673E-3"/>
                  <c:y val="1.273148240970271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1.5068752071211284E-3"/>
                  <c:y val="1.78240753735837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0"/>
                  <c:y val="1.782407537358379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1.5068752071211837E-3"/>
                  <c:y val="-1.52777788916433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0"/>
                  <c:y val="-1.782407537358379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Sheet1!$E$2:$E$13</c:f>
              <c:numCache>
                <c:formatCode>0%</c:formatCode>
                <c:ptCount val="12"/>
                <c:pt idx="0">
                  <c:v>0.03</c:v>
                </c:pt>
                <c:pt idx="1">
                  <c:v>0.05</c:v>
                </c:pt>
                <c:pt idx="2">
                  <c:v>0.02</c:v>
                </c:pt>
                <c:pt idx="3">
                  <c:v>0.02</c:v>
                </c:pt>
                <c:pt idx="4">
                  <c:v>0.01</c:v>
                </c:pt>
                <c:pt idx="5">
                  <c:v>0.04</c:v>
                </c:pt>
                <c:pt idx="6">
                  <c:v>0.04</c:v>
                </c:pt>
                <c:pt idx="7">
                  <c:v>0.04</c:v>
                </c:pt>
                <c:pt idx="8">
                  <c:v>0.03</c:v>
                </c:pt>
                <c:pt idx="9">
                  <c:v>0.03</c:v>
                </c:pt>
                <c:pt idx="10">
                  <c:v>0.04</c:v>
                </c:pt>
                <c:pt idx="11">
                  <c:v>0.03</c:v>
                </c:pt>
              </c:numCache>
            </c:numRef>
          </c:val>
          <c:smooth val="0"/>
        </c:ser>
        <c:ser>
          <c:idx val="4"/>
          <c:order val="4"/>
          <c:tx>
            <c:strRef>
              <c:f>Sheet1!$F$1</c:f>
              <c:strCache>
                <c:ptCount val="1"/>
                <c:pt idx="0">
                  <c:v>10M+</c:v>
                </c:pt>
              </c:strCache>
            </c:strRef>
          </c:tx>
          <c:spPr>
            <a:ln w="34925" cap="rnd">
              <a:solidFill>
                <a:schemeClr val="accent1"/>
              </a:solidFill>
              <a:round/>
            </a:ln>
            <a:effectLst/>
          </c:spPr>
          <c:marker>
            <c:symbol val="circle"/>
            <c:size val="5"/>
            <c:spPr>
              <a:solidFill>
                <a:schemeClr val="accent1"/>
              </a:solidFill>
              <a:ln w="9525">
                <a:solidFill>
                  <a:schemeClr val="accent1"/>
                </a:solidFill>
              </a:ln>
              <a:effectLst/>
            </c:spPr>
          </c:marker>
          <c:dLbls>
            <c:dLbl>
              <c:idx val="7"/>
              <c:layout>
                <c:manualLayout>
                  <c:x val="-2.4577134628146508E-2"/>
                  <c:y val="3.359848232709845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4577134628146508E-2"/>
                  <c:y val="2.086699991739573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Sheet1!$F$2:$F$13</c:f>
              <c:numCache>
                <c:formatCode>0%</c:formatCode>
                <c:ptCount val="12"/>
                <c:pt idx="0">
                  <c:v>0.03</c:v>
                </c:pt>
                <c:pt idx="1">
                  <c:v>0.02</c:v>
                </c:pt>
                <c:pt idx="2">
                  <c:v>0.02</c:v>
                </c:pt>
                <c:pt idx="3">
                  <c:v>0.02</c:v>
                </c:pt>
                <c:pt idx="4">
                  <c:v>0.01</c:v>
                </c:pt>
                <c:pt idx="5">
                  <c:v>0.01</c:v>
                </c:pt>
                <c:pt idx="6">
                  <c:v>0.02</c:v>
                </c:pt>
                <c:pt idx="7">
                  <c:v>0.01</c:v>
                </c:pt>
                <c:pt idx="8">
                  <c:v>0</c:v>
                </c:pt>
                <c:pt idx="9">
                  <c:v>0.01</c:v>
                </c:pt>
                <c:pt idx="10">
                  <c:v>0.02</c:v>
                </c:pt>
                <c:pt idx="11">
                  <c:v>0.01</c:v>
                </c:pt>
              </c:numCache>
            </c:numRef>
          </c:val>
          <c:smooth val="0"/>
        </c:ser>
        <c:ser>
          <c:idx val="5"/>
          <c:order val="5"/>
          <c:tx>
            <c:strRef>
              <c:f>Sheet1!$G$1</c:f>
              <c:strCache>
                <c:ptCount val="1"/>
                <c:pt idx="0">
                  <c:v>Total Borrowing</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dLbls>
            <c:dLbl>
              <c:idx val="0"/>
              <c:layout>
                <c:manualLayout>
                  <c:x val="-2.9203241514008542E-2"/>
                  <c:y val="-3.515152268529624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9203241514008542E-2"/>
                  <c:y val="-2.75126332394745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2.9203241514008542E-2"/>
                  <c:y val="-3.005892972141512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6.6001134071907849E-3"/>
                  <c:y val="-1.987374379365299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Sheet1!$G$2:$G$13</c:f>
              <c:numCache>
                <c:formatCode>0%</c:formatCode>
                <c:ptCount val="12"/>
                <c:pt idx="0">
                  <c:v>0.49</c:v>
                </c:pt>
                <c:pt idx="1">
                  <c:v>0.44999999999999996</c:v>
                </c:pt>
                <c:pt idx="2">
                  <c:v>0.47</c:v>
                </c:pt>
                <c:pt idx="3">
                  <c:v>0.48</c:v>
                </c:pt>
                <c:pt idx="4">
                  <c:v>0.42000000000000004</c:v>
                </c:pt>
                <c:pt idx="5">
                  <c:v>0.43</c:v>
                </c:pt>
                <c:pt idx="6">
                  <c:v>0.39999999999999997</c:v>
                </c:pt>
                <c:pt idx="7">
                  <c:v>0.52</c:v>
                </c:pt>
                <c:pt idx="8">
                  <c:v>0.45999999999999996</c:v>
                </c:pt>
                <c:pt idx="9">
                  <c:v>0.47</c:v>
                </c:pt>
                <c:pt idx="10">
                  <c:v>0.61</c:v>
                </c:pt>
                <c:pt idx="11">
                  <c:v>0.5</c:v>
                </c:pt>
              </c:numCache>
            </c:numRef>
          </c:val>
          <c:smooth val="0"/>
        </c:ser>
        <c:dLbls>
          <c:showLegendKey val="0"/>
          <c:showVal val="0"/>
          <c:showCatName val="0"/>
          <c:showSerName val="0"/>
          <c:showPercent val="0"/>
          <c:showBubbleSize val="0"/>
        </c:dLbls>
        <c:marker val="1"/>
        <c:smooth val="0"/>
        <c:axId val="310553864"/>
        <c:axId val="310554256"/>
      </c:lineChart>
      <c:catAx>
        <c:axId val="31055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0554256"/>
        <c:crosses val="autoZero"/>
        <c:auto val="1"/>
        <c:lblAlgn val="ctr"/>
        <c:lblOffset val="500"/>
        <c:noMultiLvlLbl val="0"/>
      </c:catAx>
      <c:valAx>
        <c:axId val="310554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553864"/>
        <c:crosses val="autoZero"/>
        <c:crossBetween val="between"/>
      </c:valAx>
      <c:spPr>
        <a:noFill/>
        <a:ln>
          <a:noFill/>
        </a:ln>
        <a:effectLst/>
      </c:spPr>
    </c:plotArea>
    <c:legend>
      <c:legendPos val="r"/>
      <c:layout>
        <c:manualLayout>
          <c:xMode val="edge"/>
          <c:yMode val="edge"/>
          <c:x val="0.79011447149555702"/>
          <c:y val="0.20562767611750335"/>
          <c:w val="0.20084427726171586"/>
          <c:h val="0.309314873819982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Micro 
(1-4)</c:v>
                </c:pt>
              </c:strCache>
            </c:strRef>
          </c:tx>
          <c:spPr>
            <a:ln w="34925" cap="rnd">
              <a:solidFill>
                <a:schemeClr val="accent3">
                  <a:lumMod val="75000"/>
                </a:schemeClr>
              </a:solidFill>
              <a:round/>
            </a:ln>
            <a:effectLst/>
          </c:spPr>
          <c:marker>
            <c:symbol val="circle"/>
            <c:size val="5"/>
            <c:spPr>
              <a:solidFill>
                <a:schemeClr val="accent3">
                  <a:lumMod val="75000"/>
                </a:schemeClr>
              </a:solidFill>
              <a:ln w="9525">
                <a:solidFill>
                  <a:schemeClr val="accent3">
                    <a:lumMod val="75000"/>
                  </a:schemeClr>
                </a:solidFill>
              </a:ln>
              <a:effectLst/>
            </c:spPr>
          </c:marker>
          <c:dLbls>
            <c:dLbl>
              <c:idx val="6"/>
              <c:layout>
                <c:manualLayout>
                  <c:x val="-3.6737617549614458E-2"/>
                  <c:y val="-5.65149501687774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4682615892644991E-2"/>
                  <c:y val="-4.378346775907464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4.1258243170978121E-2"/>
                  <c:y val="-4.632976424101518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Sheet1!$B$2:$B$13</c:f>
              <c:numCache>
                <c:formatCode>0%</c:formatCode>
                <c:ptCount val="12"/>
                <c:pt idx="0">
                  <c:v>0.44</c:v>
                </c:pt>
                <c:pt idx="1">
                  <c:v>0.36</c:v>
                </c:pt>
                <c:pt idx="2">
                  <c:v>0.35</c:v>
                </c:pt>
                <c:pt idx="3">
                  <c:v>0.38</c:v>
                </c:pt>
                <c:pt idx="4">
                  <c:v>0.39</c:v>
                </c:pt>
                <c:pt idx="5">
                  <c:v>0.35</c:v>
                </c:pt>
                <c:pt idx="6">
                  <c:v>0.27</c:v>
                </c:pt>
                <c:pt idx="7">
                  <c:v>0.48</c:v>
                </c:pt>
                <c:pt idx="8">
                  <c:v>0.36</c:v>
                </c:pt>
                <c:pt idx="9">
                  <c:v>0.37</c:v>
                </c:pt>
                <c:pt idx="10">
                  <c:v>0.59</c:v>
                </c:pt>
                <c:pt idx="11">
                  <c:v>0.44</c:v>
                </c:pt>
              </c:numCache>
            </c:numRef>
          </c:val>
          <c:smooth val="0"/>
        </c:ser>
        <c:ser>
          <c:idx val="1"/>
          <c:order val="1"/>
          <c:tx>
            <c:strRef>
              <c:f>Sheet1!$C$1</c:f>
              <c:strCache>
                <c:ptCount val="1"/>
                <c:pt idx="0">
                  <c:v>Small and Medium (5-499)</c:v>
                </c:pt>
              </c:strCache>
            </c:strRef>
          </c:tx>
          <c:spPr>
            <a:ln w="3492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Q1 2013</c:v>
                </c:pt>
                <c:pt idx="1">
                  <c:v>Q2 2013</c:v>
                </c:pt>
                <c:pt idx="2">
                  <c:v>Q3 2013</c:v>
                </c:pt>
                <c:pt idx="3">
                  <c:v>Q4 2013</c:v>
                </c:pt>
                <c:pt idx="4">
                  <c:v>Q1 2014</c:v>
                </c:pt>
                <c:pt idx="5">
                  <c:v>Q2 2014</c:v>
                </c:pt>
                <c:pt idx="6">
                  <c:v>Q3 2014</c:v>
                </c:pt>
                <c:pt idx="7">
                  <c:v>Q4 2014</c:v>
                </c:pt>
                <c:pt idx="8">
                  <c:v>Q1 2015</c:v>
                </c:pt>
                <c:pt idx="9">
                  <c:v>Q2 2015</c:v>
                </c:pt>
                <c:pt idx="10">
                  <c:v>Q3 2015</c:v>
                </c:pt>
                <c:pt idx="11">
                  <c:v>Q4 2015</c:v>
                </c:pt>
              </c:strCache>
            </c:strRef>
          </c:cat>
          <c:val>
            <c:numRef>
              <c:f>Sheet1!$C$2:$C$13</c:f>
              <c:numCache>
                <c:formatCode>0%</c:formatCode>
                <c:ptCount val="12"/>
                <c:pt idx="0">
                  <c:v>0.59</c:v>
                </c:pt>
                <c:pt idx="1">
                  <c:v>0.56000000000000005</c:v>
                </c:pt>
                <c:pt idx="2">
                  <c:v>0.63</c:v>
                </c:pt>
                <c:pt idx="3">
                  <c:v>0.57999999999999996</c:v>
                </c:pt>
                <c:pt idx="4">
                  <c:v>0.53</c:v>
                </c:pt>
                <c:pt idx="5">
                  <c:v>0.54</c:v>
                </c:pt>
                <c:pt idx="6">
                  <c:v>0.52</c:v>
                </c:pt>
                <c:pt idx="7">
                  <c:v>0.62</c:v>
                </c:pt>
                <c:pt idx="8">
                  <c:v>0.55000000000000004</c:v>
                </c:pt>
                <c:pt idx="9">
                  <c:v>0.63</c:v>
                </c:pt>
                <c:pt idx="10">
                  <c:v>0.71</c:v>
                </c:pt>
                <c:pt idx="11">
                  <c:v>0.6</c:v>
                </c:pt>
              </c:numCache>
            </c:numRef>
          </c:val>
          <c:smooth val="0"/>
        </c:ser>
        <c:dLbls>
          <c:showLegendKey val="0"/>
          <c:showVal val="0"/>
          <c:showCatName val="0"/>
          <c:showSerName val="0"/>
          <c:showPercent val="0"/>
          <c:showBubbleSize val="0"/>
        </c:dLbls>
        <c:marker val="1"/>
        <c:smooth val="0"/>
        <c:axId val="310555040"/>
        <c:axId val="310555432"/>
      </c:lineChart>
      <c:catAx>
        <c:axId val="31055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10555432"/>
        <c:crosses val="autoZero"/>
        <c:auto val="1"/>
        <c:lblAlgn val="ctr"/>
        <c:lblOffset val="500"/>
        <c:noMultiLvlLbl val="0"/>
      </c:catAx>
      <c:valAx>
        <c:axId val="310555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555040"/>
        <c:crosses val="autoZero"/>
        <c:crossBetween val="between"/>
      </c:valAx>
      <c:spPr>
        <a:noFill/>
        <a:ln>
          <a:noFill/>
        </a:ln>
        <a:effectLst/>
      </c:spPr>
    </c:plotArea>
    <c:legend>
      <c:legendPos val="r"/>
      <c:layout>
        <c:manualLayout>
          <c:xMode val="edge"/>
          <c:yMode val="edge"/>
          <c:x val="0.79011447149555702"/>
          <c:y val="0.20562767611750335"/>
          <c:w val="0.20084427726171586"/>
          <c:h val="0.309314873819982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55998460460705368"/>
          <c:y val="0"/>
          <c:w val="0.49746294623137377"/>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Energy /oil &amp; gas</c:v>
                </c:pt>
                <c:pt idx="1">
                  <c:v>Construction</c:v>
                </c:pt>
                <c:pt idx="2">
                  <c:v>Other</c:v>
                </c:pt>
                <c:pt idx="3">
                  <c:v>Retail Trade</c:v>
                </c:pt>
                <c:pt idx="4">
                  <c:v>Manufacturing</c:v>
                </c:pt>
                <c:pt idx="5">
                  <c:v>Automotive</c:v>
                </c:pt>
                <c:pt idx="6">
                  <c:v>Health Care &amp; social assistance</c:v>
                </c:pt>
                <c:pt idx="7">
                  <c:v>Arts/entertainment &amp; recreation</c:v>
                </c:pt>
                <c:pt idx="8">
                  <c:v>Professional, Scientific &amp; Technical</c:v>
                </c:pt>
                <c:pt idx="9">
                  <c:v>Real estate</c:v>
                </c:pt>
                <c:pt idx="10">
                  <c:v>Transportation &amp; warehousing</c:v>
                </c:pt>
              </c:strCache>
            </c:strRef>
          </c:cat>
          <c:val>
            <c:numRef>
              <c:f>Sheet1!$B$2:$B$12</c:f>
              <c:numCache>
                <c:formatCode>0%</c:formatCode>
                <c:ptCount val="11"/>
                <c:pt idx="0">
                  <c:v>0.16</c:v>
                </c:pt>
                <c:pt idx="1">
                  <c:v>0.14000000000000001</c:v>
                </c:pt>
                <c:pt idx="2">
                  <c:v>0.13</c:v>
                </c:pt>
                <c:pt idx="3">
                  <c:v>0.11</c:v>
                </c:pt>
                <c:pt idx="4">
                  <c:v>7.0000000000000007E-2</c:v>
                </c:pt>
                <c:pt idx="5">
                  <c:v>0.06</c:v>
                </c:pt>
                <c:pt idx="6">
                  <c:v>0.05</c:v>
                </c:pt>
                <c:pt idx="7">
                  <c:v>0.04</c:v>
                </c:pt>
                <c:pt idx="8">
                  <c:v>0.04</c:v>
                </c:pt>
                <c:pt idx="9">
                  <c:v>0.04</c:v>
                </c:pt>
                <c:pt idx="10">
                  <c:v>0.04</c:v>
                </c:pt>
              </c:numCache>
            </c:numRef>
          </c:val>
        </c:ser>
        <c:dLbls>
          <c:showLegendKey val="0"/>
          <c:showVal val="0"/>
          <c:showCatName val="0"/>
          <c:showSerName val="0"/>
          <c:showPercent val="0"/>
          <c:showBubbleSize val="0"/>
        </c:dLbls>
        <c:gapWidth val="50"/>
        <c:axId val="310556216"/>
        <c:axId val="310556608"/>
      </c:barChart>
      <c:catAx>
        <c:axId val="310556216"/>
        <c:scaling>
          <c:orientation val="maxMin"/>
        </c:scaling>
        <c:delete val="0"/>
        <c:axPos val="l"/>
        <c:numFmt formatCode="General" sourceLinked="1"/>
        <c:majorTickMark val="none"/>
        <c:minorTickMark val="none"/>
        <c:tickLblPos val="nextTo"/>
        <c:txPr>
          <a:bodyPr/>
          <a:lstStyle/>
          <a:p>
            <a:pPr>
              <a:defRPr lang="en-CA" sz="1400"/>
            </a:pPr>
            <a:endParaRPr lang="en-US"/>
          </a:p>
        </c:txPr>
        <c:crossAx val="310556608"/>
        <c:crosses val="autoZero"/>
        <c:auto val="1"/>
        <c:lblAlgn val="ctr"/>
        <c:lblOffset val="100"/>
        <c:noMultiLvlLbl val="0"/>
      </c:catAx>
      <c:valAx>
        <c:axId val="310556608"/>
        <c:scaling>
          <c:orientation val="minMax"/>
          <c:max val="0.30000000000000032"/>
        </c:scaling>
        <c:delete val="1"/>
        <c:axPos val="t"/>
        <c:numFmt formatCode="0%" sourceLinked="1"/>
        <c:majorTickMark val="out"/>
        <c:minorTickMark val="none"/>
        <c:tickLblPos val="none"/>
        <c:crossAx val="3105562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42190578160321"/>
          <c:y val="3.8565321455619216E-2"/>
          <c:w val="0.49267812404817102"/>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Yes</c:v>
                </c:pt>
                <c:pt idx="1">
                  <c:v>No</c:v>
                </c:pt>
              </c:strCache>
            </c:strRef>
          </c:cat>
          <c:val>
            <c:numRef>
              <c:f>Sheet1!$B$2:$B$3</c:f>
              <c:numCache>
                <c:formatCode>0%</c:formatCode>
                <c:ptCount val="2"/>
                <c:pt idx="0">
                  <c:v>0.51</c:v>
                </c:pt>
                <c:pt idx="1">
                  <c:v>0.47</c:v>
                </c:pt>
              </c:numCache>
            </c:numRef>
          </c:val>
        </c:ser>
        <c:dLbls>
          <c:showLegendKey val="0"/>
          <c:showVal val="0"/>
          <c:showCatName val="0"/>
          <c:showSerName val="0"/>
          <c:showPercent val="0"/>
          <c:showBubbleSize val="0"/>
        </c:dLbls>
        <c:gapWidth val="100"/>
        <c:axId val="310557392"/>
        <c:axId val="310166752"/>
      </c:barChart>
      <c:catAx>
        <c:axId val="310557392"/>
        <c:scaling>
          <c:orientation val="maxMin"/>
        </c:scaling>
        <c:delete val="0"/>
        <c:axPos val="l"/>
        <c:numFmt formatCode="General" sourceLinked="1"/>
        <c:majorTickMark val="none"/>
        <c:minorTickMark val="none"/>
        <c:tickLblPos val="nextTo"/>
        <c:txPr>
          <a:bodyPr/>
          <a:lstStyle/>
          <a:p>
            <a:pPr>
              <a:defRPr lang="en-CA"/>
            </a:pPr>
            <a:endParaRPr lang="en-US"/>
          </a:p>
        </c:txPr>
        <c:crossAx val="310166752"/>
        <c:crosses val="autoZero"/>
        <c:auto val="1"/>
        <c:lblAlgn val="ctr"/>
        <c:lblOffset val="100"/>
        <c:noMultiLvlLbl val="0"/>
      </c:catAx>
      <c:valAx>
        <c:axId val="310166752"/>
        <c:scaling>
          <c:orientation val="minMax"/>
          <c:max val="0.60000000000000064"/>
          <c:min val="0"/>
        </c:scaling>
        <c:delete val="1"/>
        <c:axPos val="t"/>
        <c:numFmt formatCode="0%" sourceLinked="1"/>
        <c:majorTickMark val="out"/>
        <c:minorTickMark val="none"/>
        <c:tickLblPos val="none"/>
        <c:crossAx val="310557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CA" dirty="0"/>
              <a:t>Construction</a:t>
            </a:r>
          </a:p>
          <a:p>
            <a:pPr>
              <a:defRPr/>
            </a:pPr>
            <a:endParaRPr lang="en-CA" dirty="0"/>
          </a:p>
        </c:rich>
      </c:tx>
      <c:layout>
        <c:manualLayout>
          <c:xMode val="edge"/>
          <c:yMode val="edge"/>
          <c:x val="0.37745653490277192"/>
          <c:y val="0"/>
        </c:manualLayout>
      </c:layout>
      <c:overlay val="1"/>
    </c:title>
    <c:autoTitleDeleted val="0"/>
    <c:plotArea>
      <c:layout>
        <c:manualLayout>
          <c:layoutTarget val="inner"/>
          <c:xMode val="edge"/>
          <c:yMode val="edge"/>
          <c:x val="5.4695049254386792E-2"/>
          <c:y val="7.2963457879296423E-2"/>
          <c:w val="0.73799387379545789"/>
          <c:h val="0.83275619472427198"/>
        </c:manualLayout>
      </c:layout>
      <c:lineChart>
        <c:grouping val="standard"/>
        <c:varyColors val="0"/>
        <c:ser>
          <c:idx val="3"/>
          <c:order val="0"/>
          <c:tx>
            <c:strRef>
              <c:f>'Exclude DKs (Const)'!$I$32</c:f>
              <c:strCache>
                <c:ptCount val="1"/>
                <c:pt idx="0">
                  <c:v>ATB Business Index</c:v>
                </c:pt>
              </c:strCache>
            </c:strRef>
          </c:tx>
          <c:spPr>
            <a:ln w="38100">
              <a:solidFill>
                <a:srgbClr val="376092"/>
              </a:solidFill>
            </a:ln>
          </c:spPr>
          <c:marker>
            <c:symbol val="circle"/>
            <c:size val="9"/>
            <c:spPr>
              <a:solidFill>
                <a:srgbClr val="376092"/>
              </a:solidFill>
              <a:ln>
                <a:solidFill>
                  <a:srgbClr val="376092"/>
                </a:solidFill>
              </a:ln>
            </c:spPr>
          </c:marker>
          <c:dLbls>
            <c:dLbl>
              <c:idx val="0"/>
              <c:layout>
                <c:manualLayout>
                  <c:x val="-5.0685742172564753E-2"/>
                  <c:y val="4.51827321322159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576023424954507E-2"/>
                  <c:y val="3.765227677684659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2576023424954521E-2"/>
                  <c:y val="-7.5304531227810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1.12956796841716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121040263857625E-2"/>
                  <c:y val="2.16049408968772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3901300329822541E-3"/>
                  <c:y val="-2.52057643796901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0194169144624296E-16"/>
                  <c:y val="-2.16049408968772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tx>
                <c:rich>
                  <a:bodyPr/>
                  <a:lstStyle/>
                  <a:p>
                    <a:r>
                      <a:rPr lang="en-US" smtClean="0"/>
                      <a:t>67.5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291430362804236E-2"/>
                  <c:y val="3.24074113453158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16049408968772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(Const)'!$J$32:$U$32</c:f>
              <c:numCache>
                <c:formatCode>0.0</c:formatCode>
                <c:ptCount val="12"/>
                <c:pt idx="0">
                  <c:v>70.205479452054789</c:v>
                </c:pt>
                <c:pt idx="1">
                  <c:v>69.7594501718213</c:v>
                </c:pt>
                <c:pt idx="2">
                  <c:v>69.763513513513516</c:v>
                </c:pt>
                <c:pt idx="3">
                  <c:v>72.260273972602732</c:v>
                </c:pt>
                <c:pt idx="4">
                  <c:v>75.084175084175087</c:v>
                </c:pt>
                <c:pt idx="5">
                  <c:v>73.099999999999994</c:v>
                </c:pt>
                <c:pt idx="6">
                  <c:v>70.400000000000006</c:v>
                </c:pt>
                <c:pt idx="7" formatCode="0.00">
                  <c:v>67.517006802721085</c:v>
                </c:pt>
                <c:pt idx="8">
                  <c:v>58.319604612850085</c:v>
                </c:pt>
                <c:pt idx="9">
                  <c:v>53.412969283276453</c:v>
                </c:pt>
                <c:pt idx="10">
                  <c:v>46.6</c:v>
                </c:pt>
                <c:pt idx="11">
                  <c:v>40.924657534246577</c:v>
                </c:pt>
              </c:numCache>
            </c:numRef>
          </c:val>
          <c:smooth val="1"/>
        </c:ser>
        <c:ser>
          <c:idx val="1"/>
          <c:order val="1"/>
          <c:tx>
            <c:strRef>
              <c:f>'Exclude DKs (Const)'!$I$34</c:f>
              <c:strCache>
                <c:ptCount val="1"/>
                <c:pt idx="0">
                  <c:v>ATB Business Index (Construction)</c:v>
                </c:pt>
              </c:strCache>
            </c:strRef>
          </c:tx>
          <c:spPr>
            <a:ln w="38100">
              <a:solidFill>
                <a:schemeClr val="accent1">
                  <a:lumMod val="75000"/>
                </a:schemeClr>
              </a:solidFill>
              <a:prstDash val="sysDash"/>
            </a:ln>
          </c:spPr>
          <c:marker>
            <c:symbol val="circle"/>
            <c:size val="9"/>
            <c:spPr>
              <a:solidFill>
                <a:schemeClr val="bg1"/>
              </a:solidFill>
            </c:spPr>
          </c:marker>
          <c:dLbls>
            <c:dLbl>
              <c:idx val="0"/>
              <c:layout>
                <c:manualLayout>
                  <c:x val="-5.0959525000363173E-2"/>
                  <c:y val="-3.51105894477005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0822376565850201E-2"/>
                  <c:y val="-4.2641055212468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7.3562173206670606E-3"/>
                  <c:y val="-4.75933531595735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767517192045004E-2"/>
                  <c:y val="-4.26410425704816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91658869533122E-2"/>
                  <c:y val="-4.57486041138415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3974309521318028E-2"/>
                  <c:y val="-7.2781715528707214E-2"/>
                </c:manualLayout>
              </c:layout>
              <c:tx>
                <c:rich>
                  <a:bodyPr/>
                  <a:lstStyle/>
                  <a:p>
                    <a:r>
                      <a:rPr lang="en-US" dirty="0" smtClean="0"/>
                      <a:t>66.3</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081725197343735E-2"/>
                  <c:y val="-6.19792450802686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tx>
                <c:rich>
                  <a:bodyPr/>
                  <a:lstStyle/>
                  <a:p>
                    <a:r>
                      <a:rPr lang="en-US" smtClean="0"/>
                      <a:t>48.7</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(Const)'!$J$34:$U$34</c:f>
              <c:numCache>
                <c:formatCode>0.0</c:formatCode>
                <c:ptCount val="12"/>
                <c:pt idx="0">
                  <c:v>72.222222222222229</c:v>
                </c:pt>
                <c:pt idx="1">
                  <c:v>85.18518518518519</c:v>
                </c:pt>
                <c:pt idx="2">
                  <c:v>69.512195121951223</c:v>
                </c:pt>
                <c:pt idx="3">
                  <c:v>73.68421052631578</c:v>
                </c:pt>
                <c:pt idx="4">
                  <c:v>81.666666666666657</c:v>
                </c:pt>
                <c:pt idx="5" formatCode="General">
                  <c:v>83.9</c:v>
                </c:pt>
                <c:pt idx="6" formatCode="General">
                  <c:v>73.3</c:v>
                </c:pt>
                <c:pt idx="7" formatCode="0.00">
                  <c:v>66.279069767441854</c:v>
                </c:pt>
                <c:pt idx="8">
                  <c:v>64.189189189189193</c:v>
                </c:pt>
                <c:pt idx="9">
                  <c:v>54.901960784313729</c:v>
                </c:pt>
                <c:pt idx="10" formatCode="General">
                  <c:v>50</c:v>
                </c:pt>
                <c:pt idx="11" formatCode="General">
                  <c:v>48.75</c:v>
                </c:pt>
              </c:numCache>
            </c:numRef>
          </c:val>
          <c:smooth val="1"/>
        </c:ser>
        <c:ser>
          <c:idx val="0"/>
          <c:order val="2"/>
          <c:tx>
            <c:strRef>
              <c:f>'Exclude DKs (Const)'!$I$33</c:f>
              <c:strCache>
                <c:ptCount val="1"/>
                <c:pt idx="0">
                  <c:v>ATB Economy Index</c:v>
                </c:pt>
              </c:strCache>
            </c:strRef>
          </c:tx>
          <c:spPr>
            <a:ln w="38100">
              <a:solidFill>
                <a:srgbClr val="77933C"/>
              </a:solidFill>
              <a:prstDash val="solid"/>
            </a:ln>
          </c:spPr>
          <c:marker>
            <c:symbol val="triangle"/>
            <c:size val="9"/>
            <c:spPr>
              <a:solidFill>
                <a:srgbClr val="77933C"/>
              </a:solidFill>
              <a:ln>
                <a:solidFill>
                  <a:srgbClr val="77933C"/>
                </a:solidFill>
              </a:ln>
            </c:spPr>
          </c:marker>
          <c:dLbls>
            <c:dLbl>
              <c:idx val="0"/>
              <c:layout>
                <c:manualLayout>
                  <c:x val="-4.3024962357030058E-2"/>
                  <c:y val="-2.88978843319097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6767517192045004E-2"/>
                  <c:y val="5.39367382455225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5498323858425396E-3"/>
                  <c:y val="-1.31880766244358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608770122405928E-2"/>
                  <c:y val="3.20033819387796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3835015754086563E-3"/>
                  <c:y val="1.6284753115280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6960632830974633E-2"/>
                  <c:y val="2.23701867693270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8458470576748529E-2"/>
                  <c:y val="3.3172657217765612E-2"/>
                </c:manualLayout>
              </c:layout>
              <c:tx>
                <c:rich>
                  <a:bodyPr/>
                  <a:lstStyle/>
                  <a:p>
                    <a:r>
                      <a:rPr lang="en-US" dirty="0" smtClean="0"/>
                      <a:t>44.5</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3754787191888148E-3"/>
                  <c:y val="1.15677163208884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7455615446687091E-3"/>
                  <c:y val="-1.72388715416146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(Const)'!$J$33:$U$33</c:f>
              <c:numCache>
                <c:formatCode>0.0</c:formatCode>
                <c:ptCount val="12"/>
                <c:pt idx="0">
                  <c:v>55.442176870748298</c:v>
                </c:pt>
                <c:pt idx="1">
                  <c:v>59.824561403508774</c:v>
                </c:pt>
                <c:pt idx="2">
                  <c:v>66.216216216216225</c:v>
                </c:pt>
                <c:pt idx="3">
                  <c:v>66.840277777777771</c:v>
                </c:pt>
                <c:pt idx="4">
                  <c:v>68.75</c:v>
                </c:pt>
                <c:pt idx="5">
                  <c:v>70.900000000000006</c:v>
                </c:pt>
                <c:pt idx="6">
                  <c:v>68.599999999999994</c:v>
                </c:pt>
                <c:pt idx="7" formatCode="0.00">
                  <c:v>44.501718213058417</c:v>
                </c:pt>
                <c:pt idx="8">
                  <c:v>22.697368421052634</c:v>
                </c:pt>
                <c:pt idx="9">
                  <c:v>38.96551724137931</c:v>
                </c:pt>
                <c:pt idx="10">
                  <c:v>25.2</c:v>
                </c:pt>
                <c:pt idx="11">
                  <c:v>23.11643835616438</c:v>
                </c:pt>
              </c:numCache>
            </c:numRef>
          </c:val>
          <c:smooth val="1"/>
        </c:ser>
        <c:ser>
          <c:idx val="2"/>
          <c:order val="3"/>
          <c:tx>
            <c:strRef>
              <c:f>'Exclude DKs (Const)'!$I$35</c:f>
              <c:strCache>
                <c:ptCount val="1"/>
                <c:pt idx="0">
                  <c:v>ATB Economy Index (Construction)</c:v>
                </c:pt>
              </c:strCache>
            </c:strRef>
          </c:tx>
          <c:spPr>
            <a:ln w="41275">
              <a:solidFill>
                <a:srgbClr val="77933C"/>
              </a:solidFill>
              <a:prstDash val="sysDash"/>
            </a:ln>
          </c:spPr>
          <c:marker>
            <c:symbol val="triangle"/>
            <c:size val="9"/>
            <c:spPr>
              <a:solidFill>
                <a:schemeClr val="bg1"/>
              </a:solidFill>
              <a:ln>
                <a:solidFill>
                  <a:srgbClr val="77933C"/>
                </a:solidFill>
              </a:ln>
            </c:spPr>
          </c:marker>
          <c:dLbls>
            <c:dLbl>
              <c:idx val="0"/>
              <c:layout>
                <c:manualLayout>
                  <c:x val="-5.5536132653869884E-2"/>
                  <c:y val="3.13455937119982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712657818239808E-2"/>
                  <c:y val="5.39370347201428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017584679911185E-2"/>
                  <c:y val="4.6732094642972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3012125147007863E-3"/>
                  <c:y val="4.989073431108668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375710334555045E-4"/>
                  <c:y val="-6.142097567572855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0817251973437301E-2"/>
                  <c:y val="6.19792450802685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7.3009191495994455E-5"/>
                  <c:y val="-2.8355776103631131E-3"/>
                </c:manualLayout>
              </c:layout>
              <c:tx>
                <c:rich>
                  <a:bodyPr/>
                  <a:lstStyle/>
                  <a:p>
                    <a:r>
                      <a:rPr lang="en-US" dirty="0" smtClean="0"/>
                      <a:t>53.4</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7767902138348469E-2"/>
                  <c:y val="4.39751276662042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7767902138348368E-2"/>
                  <c:y val="4.75759511490171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5.557050279799243E-2"/>
                  <c:y val="2.23701867693269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4698521295697512E-5"/>
                  <c:y val="5.8378421597455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'Exclude DKs (Energy)'!$J$31:$U$31</c:f>
              <c:strCache>
                <c:ptCount val="12"/>
                <c:pt idx="0">
                  <c:v>Q1 2013</c:v>
                </c:pt>
                <c:pt idx="1">
                  <c:v>Q2 2013</c:v>
                </c:pt>
                <c:pt idx="2">
                  <c:v>Q3 2013</c:v>
                </c:pt>
                <c:pt idx="3">
                  <c:v>Q4 2014</c:v>
                </c:pt>
                <c:pt idx="4">
                  <c:v>Q1 2014</c:v>
                </c:pt>
                <c:pt idx="5">
                  <c:v>Q2 2014</c:v>
                </c:pt>
                <c:pt idx="6">
                  <c:v>Q3 2014</c:v>
                </c:pt>
                <c:pt idx="7">
                  <c:v>Q4 2014</c:v>
                </c:pt>
                <c:pt idx="8">
                  <c:v>Q1 2015</c:v>
                </c:pt>
                <c:pt idx="9">
                  <c:v>Q2 2015</c:v>
                </c:pt>
                <c:pt idx="10">
                  <c:v>Q3 2015</c:v>
                </c:pt>
                <c:pt idx="11">
                  <c:v>Q4 2015</c:v>
                </c:pt>
              </c:strCache>
            </c:strRef>
          </c:cat>
          <c:val>
            <c:numRef>
              <c:f>'Exclude DKs (Const)'!$J$35:$U$35</c:f>
              <c:numCache>
                <c:formatCode>0.0</c:formatCode>
                <c:ptCount val="12"/>
                <c:pt idx="0">
                  <c:v>54.054054054054056</c:v>
                </c:pt>
                <c:pt idx="1">
                  <c:v>78.571428571428569</c:v>
                </c:pt>
                <c:pt idx="2">
                  <c:v>65.476190476190482</c:v>
                </c:pt>
                <c:pt idx="3">
                  <c:v>68.421052631578945</c:v>
                </c:pt>
                <c:pt idx="4">
                  <c:v>78.333333333333343</c:v>
                </c:pt>
                <c:pt idx="5" formatCode="General">
                  <c:v>75</c:v>
                </c:pt>
                <c:pt idx="6" formatCode="General">
                  <c:v>68.3</c:v>
                </c:pt>
                <c:pt idx="7" formatCode="0.00">
                  <c:v>53.409090909090907</c:v>
                </c:pt>
                <c:pt idx="8">
                  <c:v>30.82191780821918</c:v>
                </c:pt>
                <c:pt idx="9" formatCode="General">
                  <c:v>37.5</c:v>
                </c:pt>
                <c:pt idx="10" formatCode="General">
                  <c:v>21.6</c:v>
                </c:pt>
                <c:pt idx="11" formatCode="General">
                  <c:v>27.5</c:v>
                </c:pt>
              </c:numCache>
            </c:numRef>
          </c:val>
          <c:smooth val="1"/>
        </c:ser>
        <c:dLbls>
          <c:showLegendKey val="0"/>
          <c:showVal val="0"/>
          <c:showCatName val="0"/>
          <c:showSerName val="0"/>
          <c:showPercent val="0"/>
          <c:showBubbleSize val="0"/>
        </c:dLbls>
        <c:marker val="1"/>
        <c:smooth val="0"/>
        <c:axId val="208760848"/>
        <c:axId val="276410304"/>
      </c:lineChart>
      <c:catAx>
        <c:axId val="208760848"/>
        <c:scaling>
          <c:orientation val="minMax"/>
        </c:scaling>
        <c:delete val="0"/>
        <c:axPos val="b"/>
        <c:numFmt formatCode="General" sourceLinked="1"/>
        <c:majorTickMark val="out"/>
        <c:minorTickMark val="none"/>
        <c:tickLblPos val="nextTo"/>
        <c:crossAx val="276410304"/>
        <c:crosses val="autoZero"/>
        <c:auto val="1"/>
        <c:lblAlgn val="ctr"/>
        <c:lblOffset val="100"/>
        <c:noMultiLvlLbl val="0"/>
      </c:catAx>
      <c:valAx>
        <c:axId val="276410304"/>
        <c:scaling>
          <c:orientation val="minMax"/>
          <c:min val="10"/>
        </c:scaling>
        <c:delete val="0"/>
        <c:axPos val="l"/>
        <c:majorGridlines>
          <c:spPr>
            <a:ln>
              <a:prstDash val="sysDot"/>
            </a:ln>
          </c:spPr>
        </c:majorGridlines>
        <c:numFmt formatCode="0" sourceLinked="0"/>
        <c:majorTickMark val="out"/>
        <c:minorTickMark val="none"/>
        <c:tickLblPos val="nextTo"/>
        <c:crossAx val="208760848"/>
        <c:crosses val="autoZero"/>
        <c:crossBetween val="between"/>
      </c:valAx>
    </c:plotArea>
    <c:legend>
      <c:legendPos val="r"/>
      <c:layout>
        <c:manualLayout>
          <c:xMode val="edge"/>
          <c:yMode val="edge"/>
          <c:x val="0.80195255256333409"/>
          <c:y val="6.1905243904755665E-2"/>
          <c:w val="0.19804744743666586"/>
          <c:h val="0.8267037655241527"/>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4174682936472331"/>
          <c:y val="0"/>
          <c:w val="0.55825317063527691"/>
          <c:h val="0.9600904901422207"/>
        </c:manualLayout>
      </c:layout>
      <c:barChart>
        <c:barDir val="bar"/>
        <c:grouping val="clustered"/>
        <c:varyColors val="0"/>
        <c:ser>
          <c:idx val="0"/>
          <c:order val="0"/>
          <c:tx>
            <c:strRef>
              <c:f>Sheet1!$B$1</c:f>
              <c:strCache>
                <c:ptCount val="1"/>
                <c:pt idx="0">
                  <c:v>Total</c:v>
                </c:pt>
              </c:strCache>
            </c:strRef>
          </c:tx>
          <c:invertIfNegative val="0"/>
          <c:dLbls>
            <c:dLbl>
              <c:idx val="5"/>
              <c:tx>
                <c:rich>
                  <a:bodyPr/>
                  <a:lstStyle/>
                  <a:p>
                    <a:r>
                      <a:rPr lang="en-US" smtClean="0"/>
                      <a:t>7%</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Start-up</c:v>
                </c:pt>
                <c:pt idx="1">
                  <c:v>Initial Growth</c:v>
                </c:pt>
                <c:pt idx="2">
                  <c:v>Established</c:v>
                </c:pt>
                <c:pt idx="3">
                  <c:v>Expansion</c:v>
                </c:pt>
                <c:pt idx="4">
                  <c:v>Mature</c:v>
                </c:pt>
                <c:pt idx="5">
                  <c:v>Winding Down</c:v>
                </c:pt>
              </c:strCache>
            </c:strRef>
          </c:cat>
          <c:val>
            <c:numRef>
              <c:f>Sheet1!$B$2:$B$7</c:f>
              <c:numCache>
                <c:formatCode>0%</c:formatCode>
                <c:ptCount val="6"/>
                <c:pt idx="0">
                  <c:v>0.04</c:v>
                </c:pt>
                <c:pt idx="1">
                  <c:v>0.09</c:v>
                </c:pt>
                <c:pt idx="2">
                  <c:v>0.41</c:v>
                </c:pt>
                <c:pt idx="3">
                  <c:v>0.17</c:v>
                </c:pt>
                <c:pt idx="4">
                  <c:v>0.21</c:v>
                </c:pt>
                <c:pt idx="5">
                  <c:v>0.06</c:v>
                </c:pt>
              </c:numCache>
            </c:numRef>
          </c:val>
        </c:ser>
        <c:dLbls>
          <c:showLegendKey val="0"/>
          <c:showVal val="0"/>
          <c:showCatName val="0"/>
          <c:showSerName val="0"/>
          <c:showPercent val="0"/>
          <c:showBubbleSize val="0"/>
        </c:dLbls>
        <c:gapWidth val="50"/>
        <c:axId val="310167536"/>
        <c:axId val="310167928"/>
      </c:barChart>
      <c:catAx>
        <c:axId val="310167536"/>
        <c:scaling>
          <c:orientation val="maxMin"/>
        </c:scaling>
        <c:delete val="0"/>
        <c:axPos val="l"/>
        <c:numFmt formatCode="General" sourceLinked="1"/>
        <c:majorTickMark val="none"/>
        <c:minorTickMark val="none"/>
        <c:tickLblPos val="nextTo"/>
        <c:txPr>
          <a:bodyPr/>
          <a:lstStyle/>
          <a:p>
            <a:pPr>
              <a:defRPr lang="en-CA" sz="1600"/>
            </a:pPr>
            <a:endParaRPr lang="en-US"/>
          </a:p>
        </c:txPr>
        <c:crossAx val="310167928"/>
        <c:crosses val="autoZero"/>
        <c:auto val="1"/>
        <c:lblAlgn val="ctr"/>
        <c:lblOffset val="100"/>
        <c:noMultiLvlLbl val="0"/>
      </c:catAx>
      <c:valAx>
        <c:axId val="310167928"/>
        <c:scaling>
          <c:orientation val="minMax"/>
          <c:max val="0.65000000000000902"/>
          <c:min val="0"/>
        </c:scaling>
        <c:delete val="1"/>
        <c:axPos val="t"/>
        <c:numFmt formatCode="0%" sourceLinked="1"/>
        <c:majorTickMark val="out"/>
        <c:minorTickMark val="none"/>
        <c:tickLblPos val="none"/>
        <c:crossAx val="310167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632"/>
          <c:y val="0"/>
          <c:w val="0.49691040420562665"/>
          <c:h val="0.9600904901422207"/>
        </c:manualLayout>
      </c:layout>
      <c:barChart>
        <c:barDir val="bar"/>
        <c:grouping val="clustered"/>
        <c:varyColors val="0"/>
        <c:ser>
          <c:idx val="0"/>
          <c:order val="0"/>
          <c:tx>
            <c:strRef>
              <c:f>Sheet1!$B$1</c:f>
              <c:strCache>
                <c:ptCount val="1"/>
                <c:pt idx="0">
                  <c:v>Total</c:v>
                </c:pt>
              </c:strCache>
            </c:strRef>
          </c:tx>
          <c:invertIfNegative val="0"/>
          <c:dLbls>
            <c:dLbl>
              <c:idx val="14"/>
              <c:tx>
                <c:rich>
                  <a:bodyPr/>
                  <a:lstStyle/>
                  <a:p>
                    <a:r>
                      <a:rPr lang="en-US" sz="1800" dirty="0" smtClean="0"/>
                      <a:t>&lt;</a:t>
                    </a:r>
                    <a:r>
                      <a:rPr lang="en-US" dirty="0" smtClean="0"/>
                      <a:t>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Owner/ Operator</c:v>
                </c:pt>
                <c:pt idx="1">
                  <c:v>General Manager (GM) or Office Manager</c:v>
                </c:pt>
                <c:pt idx="2">
                  <c:v>Chief Executive Officer (CEO) or President</c:v>
                </c:pt>
                <c:pt idx="3">
                  <c:v>Managing Director, Senior Director or Director</c:v>
                </c:pt>
                <c:pt idx="4">
                  <c:v>Chief Financial Officer (CFO)</c:v>
                </c:pt>
                <c:pt idx="5">
                  <c:v>Senior Manager or Manager</c:v>
                </c:pt>
                <c:pt idx="6">
                  <c:v>Controller</c:v>
                </c:pt>
                <c:pt idx="7">
                  <c:v>Accountant</c:v>
                </c:pt>
                <c:pt idx="8">
                  <c:v>Bookkeeper</c:v>
                </c:pt>
                <c:pt idx="9">
                  <c:v>Other</c:v>
                </c:pt>
              </c:strCache>
            </c:strRef>
          </c:cat>
          <c:val>
            <c:numRef>
              <c:f>Sheet1!$B$2:$B$11</c:f>
              <c:numCache>
                <c:formatCode>0%</c:formatCode>
                <c:ptCount val="10"/>
                <c:pt idx="0">
                  <c:v>0.54</c:v>
                </c:pt>
                <c:pt idx="1">
                  <c:v>0.17</c:v>
                </c:pt>
                <c:pt idx="2">
                  <c:v>0.17</c:v>
                </c:pt>
                <c:pt idx="3">
                  <c:v>0.08</c:v>
                </c:pt>
                <c:pt idx="4">
                  <c:v>7.0000000000000007E-2</c:v>
                </c:pt>
                <c:pt idx="5">
                  <c:v>0.06</c:v>
                </c:pt>
                <c:pt idx="6">
                  <c:v>0.04</c:v>
                </c:pt>
                <c:pt idx="7">
                  <c:v>0.03</c:v>
                </c:pt>
                <c:pt idx="8">
                  <c:v>0.03</c:v>
                </c:pt>
                <c:pt idx="9">
                  <c:v>0.03</c:v>
                </c:pt>
              </c:numCache>
            </c:numRef>
          </c:val>
        </c:ser>
        <c:dLbls>
          <c:showLegendKey val="0"/>
          <c:showVal val="0"/>
          <c:showCatName val="0"/>
          <c:showSerName val="0"/>
          <c:showPercent val="0"/>
          <c:showBubbleSize val="0"/>
        </c:dLbls>
        <c:gapWidth val="50"/>
        <c:axId val="310168712"/>
        <c:axId val="310169104"/>
      </c:barChart>
      <c:catAx>
        <c:axId val="310168712"/>
        <c:scaling>
          <c:orientation val="maxMin"/>
        </c:scaling>
        <c:delete val="0"/>
        <c:axPos val="l"/>
        <c:numFmt formatCode="General" sourceLinked="1"/>
        <c:majorTickMark val="none"/>
        <c:minorTickMark val="none"/>
        <c:tickLblPos val="nextTo"/>
        <c:txPr>
          <a:bodyPr/>
          <a:lstStyle/>
          <a:p>
            <a:pPr>
              <a:defRPr lang="en-CA"/>
            </a:pPr>
            <a:endParaRPr lang="en-US"/>
          </a:p>
        </c:txPr>
        <c:crossAx val="310169104"/>
        <c:crosses val="autoZero"/>
        <c:auto val="1"/>
        <c:lblAlgn val="ctr"/>
        <c:lblOffset val="100"/>
        <c:noMultiLvlLbl val="0"/>
      </c:catAx>
      <c:valAx>
        <c:axId val="310169104"/>
        <c:scaling>
          <c:orientation val="minMax"/>
          <c:max val="0.80000000000000304"/>
        </c:scaling>
        <c:delete val="1"/>
        <c:axPos val="t"/>
        <c:numFmt formatCode="0%" sourceLinked="1"/>
        <c:majorTickMark val="out"/>
        <c:minorTickMark val="none"/>
        <c:tickLblPos val="none"/>
        <c:crossAx val="31016871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65439930597370766"/>
          <c:y val="0"/>
          <c:w val="0.49691040420562788"/>
          <c:h val="0.9600904901422207"/>
        </c:manualLayout>
      </c:layout>
      <c:barChart>
        <c:barDir val="bar"/>
        <c:grouping val="clustered"/>
        <c:varyColors val="0"/>
        <c:ser>
          <c:idx val="0"/>
          <c:order val="0"/>
          <c:tx>
            <c:strRef>
              <c:f>Sheet1!$B$1</c:f>
              <c:strCache>
                <c:ptCount val="1"/>
                <c:pt idx="0">
                  <c:v>Total</c:v>
                </c:pt>
              </c:strCache>
            </c:strRef>
          </c:tx>
          <c:invertIfNegative val="0"/>
          <c:dLbls>
            <c:spPr>
              <a:noFill/>
              <a:ln>
                <a:noFill/>
              </a:ln>
              <a:effectLst/>
            </c:spPr>
            <c:txPr>
              <a:bodyPr/>
              <a:lstStyle/>
              <a:p>
                <a:pPr>
                  <a:defRPr lang="en-CA"/>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18-34</c:v>
                </c:pt>
                <c:pt idx="1">
                  <c:v>35 to 44</c:v>
                </c:pt>
                <c:pt idx="2">
                  <c:v>45 to 54</c:v>
                </c:pt>
                <c:pt idx="3">
                  <c:v>55 to 64</c:v>
                </c:pt>
                <c:pt idx="4">
                  <c:v>65+</c:v>
                </c:pt>
              </c:strCache>
            </c:strRef>
          </c:cat>
          <c:val>
            <c:numRef>
              <c:f>Sheet1!$B$2:$B$6</c:f>
              <c:numCache>
                <c:formatCode>0%</c:formatCode>
                <c:ptCount val="5"/>
                <c:pt idx="0">
                  <c:v>0.12</c:v>
                </c:pt>
                <c:pt idx="1">
                  <c:v>0.22</c:v>
                </c:pt>
                <c:pt idx="2">
                  <c:v>0.28000000000000003</c:v>
                </c:pt>
                <c:pt idx="3">
                  <c:v>0.27</c:v>
                </c:pt>
                <c:pt idx="4">
                  <c:v>0.1</c:v>
                </c:pt>
              </c:numCache>
            </c:numRef>
          </c:val>
        </c:ser>
        <c:dLbls>
          <c:showLegendKey val="0"/>
          <c:showVal val="0"/>
          <c:showCatName val="0"/>
          <c:showSerName val="0"/>
          <c:showPercent val="0"/>
          <c:showBubbleSize val="0"/>
        </c:dLbls>
        <c:gapWidth val="150"/>
        <c:axId val="310169888"/>
        <c:axId val="310170280"/>
      </c:barChart>
      <c:catAx>
        <c:axId val="310169888"/>
        <c:scaling>
          <c:orientation val="maxMin"/>
        </c:scaling>
        <c:delete val="0"/>
        <c:axPos val="l"/>
        <c:numFmt formatCode="General" sourceLinked="1"/>
        <c:majorTickMark val="none"/>
        <c:minorTickMark val="none"/>
        <c:tickLblPos val="nextTo"/>
        <c:txPr>
          <a:bodyPr/>
          <a:lstStyle/>
          <a:p>
            <a:pPr>
              <a:defRPr lang="en-CA"/>
            </a:pPr>
            <a:endParaRPr lang="en-US"/>
          </a:p>
        </c:txPr>
        <c:crossAx val="310170280"/>
        <c:crosses val="autoZero"/>
        <c:auto val="1"/>
        <c:lblAlgn val="ctr"/>
        <c:lblOffset val="100"/>
        <c:noMultiLvlLbl val="0"/>
      </c:catAx>
      <c:valAx>
        <c:axId val="310170280"/>
        <c:scaling>
          <c:orientation val="minMax"/>
          <c:max val="0.5"/>
          <c:min val="0"/>
        </c:scaling>
        <c:delete val="1"/>
        <c:axPos val="t"/>
        <c:numFmt formatCode="0%" sourceLinked="1"/>
        <c:majorTickMark val="out"/>
        <c:minorTickMark val="none"/>
        <c:tickLblPos val="none"/>
        <c:crossAx val="310169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9.6630076435777923E-2"/>
          <c:y val="3.7443135324619743E-2"/>
          <c:w val="0.83516045784484938"/>
          <c:h val="0.6950036237794931"/>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Sheet1!$A$2:$A$4</c:f>
              <c:strCache>
                <c:ptCount val="3"/>
                <c:pt idx="0">
                  <c:v>Sole decision-maker</c:v>
                </c:pt>
                <c:pt idx="1">
                  <c:v>Shares responsibility</c:v>
                </c:pt>
                <c:pt idx="2">
                  <c:v>Influences decisions</c:v>
                </c:pt>
              </c:strCache>
            </c:strRef>
          </c:cat>
          <c:val>
            <c:numRef>
              <c:f>Sheet1!$B$2:$B$4</c:f>
              <c:numCache>
                <c:formatCode>0%</c:formatCode>
                <c:ptCount val="3"/>
                <c:pt idx="0">
                  <c:v>0.44</c:v>
                </c:pt>
                <c:pt idx="1">
                  <c:v>0.45</c:v>
                </c:pt>
                <c:pt idx="2">
                  <c:v>0.11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2452282465960166"/>
          <c:y val="0.78787431443975375"/>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1262671788045801E-2"/>
          <c:y val="3.1969119249620481E-2"/>
          <c:w val="0.86642312963289536"/>
          <c:h val="0.72223160471248149"/>
        </c:manualLayout>
      </c:layout>
      <c:pie3DChart>
        <c:varyColors val="1"/>
        <c:ser>
          <c:idx val="0"/>
          <c:order val="0"/>
          <c:tx>
            <c:strRef>
              <c:f>Sheet1!$B$1</c:f>
              <c:strCache>
                <c:ptCount val="1"/>
                <c:pt idx="0">
                  <c:v>Total</c:v>
                </c:pt>
              </c:strCache>
            </c:strRef>
          </c:tx>
          <c:dLbls>
            <c:dLbl>
              <c:idx val="0"/>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0.67</c:v>
                </c:pt>
                <c:pt idx="1">
                  <c:v>0.33</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3589106894616391"/>
          <c:y val="0.82071777423531544"/>
          <c:w val="0.52821786210767252"/>
          <c:h val="0.16184452435580052"/>
        </c:manualLayout>
      </c:layout>
      <c:overlay val="0"/>
      <c:txPr>
        <a:bodyPr/>
        <a:lstStyle/>
        <a:p>
          <a:pPr>
            <a:defRPr lang="en-CA" sz="16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tx>
                <c:rich>
                  <a:bodyPr/>
                  <a:lstStyle/>
                  <a:p>
                    <a:r>
                      <a:rPr lang="en-US" dirty="0" smtClean="0"/>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7.0000000000000007E-2</c:v>
                </c:pt>
                <c:pt idx="1">
                  <c:v>0.04</c:v>
                </c:pt>
                <c:pt idx="2">
                  <c:v>0.08</c:v>
                </c:pt>
                <c:pt idx="3">
                  <c:v>0.08</c:v>
                </c:pt>
                <c:pt idx="4">
                  <c:v>0.36</c:v>
                </c:pt>
                <c:pt idx="5">
                  <c:v>0.37</c:v>
                </c:pt>
              </c:numCache>
            </c:numRef>
          </c:val>
        </c:ser>
        <c:dLbls>
          <c:showLegendKey val="0"/>
          <c:showVal val="1"/>
          <c:showCatName val="0"/>
          <c:showSerName val="0"/>
          <c:showPercent val="0"/>
          <c:showBubbleSize val="0"/>
        </c:dLbls>
        <c:gapWidth val="50"/>
        <c:axId val="310252888"/>
        <c:axId val="310253280"/>
      </c:barChart>
      <c:catAx>
        <c:axId val="310252888"/>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253280"/>
        <c:crosses val="autoZero"/>
        <c:auto val="1"/>
        <c:lblAlgn val="ctr"/>
        <c:lblOffset val="100"/>
        <c:noMultiLvlLbl val="0"/>
      </c:catAx>
      <c:valAx>
        <c:axId val="310253280"/>
        <c:scaling>
          <c:orientation val="minMax"/>
        </c:scaling>
        <c:delete val="1"/>
        <c:axPos val="b"/>
        <c:numFmt formatCode="0%" sourceLinked="1"/>
        <c:majorTickMark val="out"/>
        <c:minorTickMark val="none"/>
        <c:tickLblPos val="none"/>
        <c:crossAx val="310252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7.2522181705534576E-4"/>
                  <c:y val="8.5342426968384039E-3"/>
                </c:manualLayout>
              </c:layout>
              <c:tx>
                <c:rich>
                  <a:bodyPr/>
                  <a:lstStyle/>
                  <a:p>
                    <a:r>
                      <a:rPr lang="en-US" dirty="0" smtClean="0"/>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7285544003435772E-3"/>
                  <c:y val="-1.0430620578494857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8.7285544003435772E-3"/>
                  <c:y val="1.422373782806435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0.03</c:v>
                </c:pt>
                <c:pt idx="1">
                  <c:v>0.02</c:v>
                </c:pt>
                <c:pt idx="2">
                  <c:v>7.0000000000000007E-2</c:v>
                </c:pt>
                <c:pt idx="3">
                  <c:v>0.02</c:v>
                </c:pt>
                <c:pt idx="4">
                  <c:v>0.35</c:v>
                </c:pt>
                <c:pt idx="5">
                  <c:v>0.51</c:v>
                </c:pt>
              </c:numCache>
            </c:numRef>
          </c:val>
        </c:ser>
        <c:dLbls>
          <c:showLegendKey val="0"/>
          <c:showVal val="1"/>
          <c:showCatName val="0"/>
          <c:showSerName val="0"/>
          <c:showPercent val="0"/>
          <c:showBubbleSize val="0"/>
        </c:dLbls>
        <c:gapWidth val="50"/>
        <c:axId val="310254064"/>
        <c:axId val="310254456"/>
      </c:barChart>
      <c:catAx>
        <c:axId val="310254064"/>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254456"/>
        <c:crosses val="autoZero"/>
        <c:auto val="1"/>
        <c:lblAlgn val="ctr"/>
        <c:lblOffset val="100"/>
        <c:noMultiLvlLbl val="0"/>
      </c:catAx>
      <c:valAx>
        <c:axId val="310254456"/>
        <c:scaling>
          <c:orientation val="minMax"/>
        </c:scaling>
        <c:delete val="1"/>
        <c:axPos val="b"/>
        <c:numFmt formatCode="0%" sourceLinked="1"/>
        <c:majorTickMark val="out"/>
        <c:minorTickMark val="none"/>
        <c:tickLblPos val="none"/>
        <c:crossAx val="310254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0.04</c:v>
                </c:pt>
                <c:pt idx="1">
                  <c:v>0.04</c:v>
                </c:pt>
                <c:pt idx="2">
                  <c:v>0.06</c:v>
                </c:pt>
                <c:pt idx="3">
                  <c:v>0.04</c:v>
                </c:pt>
                <c:pt idx="4">
                  <c:v>0.27</c:v>
                </c:pt>
                <c:pt idx="5">
                  <c:v>0.54</c:v>
                </c:pt>
              </c:numCache>
            </c:numRef>
          </c:val>
        </c:ser>
        <c:dLbls>
          <c:showLegendKey val="0"/>
          <c:showVal val="1"/>
          <c:showCatName val="0"/>
          <c:showSerName val="0"/>
          <c:showPercent val="0"/>
          <c:showBubbleSize val="0"/>
        </c:dLbls>
        <c:gapWidth val="50"/>
        <c:axId val="310255240"/>
        <c:axId val="310930704"/>
      </c:barChart>
      <c:catAx>
        <c:axId val="310255240"/>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930704"/>
        <c:crosses val="autoZero"/>
        <c:auto val="1"/>
        <c:lblAlgn val="ctr"/>
        <c:lblOffset val="100"/>
        <c:noMultiLvlLbl val="0"/>
      </c:catAx>
      <c:valAx>
        <c:axId val="310930704"/>
        <c:scaling>
          <c:orientation val="minMax"/>
        </c:scaling>
        <c:delete val="1"/>
        <c:axPos val="b"/>
        <c:numFmt formatCode="0%" sourceLinked="1"/>
        <c:majorTickMark val="out"/>
        <c:minorTickMark val="none"/>
        <c:tickLblPos val="none"/>
        <c:crossAx val="310255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manualLayout>
                  <c:x val="5.4741071751814366E-4"/>
                  <c:y val="-1.0430620578494857E-16"/>
                </c:manualLayout>
              </c:layout>
              <c:tx>
                <c:rich>
                  <a:bodyPr/>
                  <a:lstStyle/>
                  <a:p>
                    <a:r>
                      <a:rPr lang="en-US" dirty="0" smtClean="0"/>
                      <a:t>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9.0761567688978897E-4"/>
                  <c:y val="-1.0430620578494857E-1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7.2522181705534576E-4"/>
                  <c:y val="-1.0430620578494857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Refused/Don't know</c:v>
                </c:pt>
                <c:pt idx="1">
                  <c:v>Strongly disagree</c:v>
                </c:pt>
                <c:pt idx="2">
                  <c:v>Somewhat disagree</c:v>
                </c:pt>
                <c:pt idx="3">
                  <c:v>Somewhat agree</c:v>
                </c:pt>
                <c:pt idx="4">
                  <c:v>Strongly agree</c:v>
                </c:pt>
              </c:strCache>
            </c:strRef>
          </c:cat>
          <c:val>
            <c:numRef>
              <c:f>Sheet1!$B$2:$B$6</c:f>
              <c:numCache>
                <c:formatCode>0%</c:formatCode>
                <c:ptCount val="5"/>
                <c:pt idx="0">
                  <c:v>0.03</c:v>
                </c:pt>
                <c:pt idx="1">
                  <c:v>0.03</c:v>
                </c:pt>
                <c:pt idx="2">
                  <c:v>0.04</c:v>
                </c:pt>
                <c:pt idx="3">
                  <c:v>0.32</c:v>
                </c:pt>
                <c:pt idx="4">
                  <c:v>0.59</c:v>
                </c:pt>
              </c:numCache>
            </c:numRef>
          </c:val>
        </c:ser>
        <c:dLbls>
          <c:showLegendKey val="0"/>
          <c:showVal val="1"/>
          <c:showCatName val="0"/>
          <c:showSerName val="0"/>
          <c:showPercent val="0"/>
          <c:showBubbleSize val="0"/>
        </c:dLbls>
        <c:gapWidth val="50"/>
        <c:axId val="310931488"/>
        <c:axId val="310931880"/>
      </c:barChart>
      <c:catAx>
        <c:axId val="310931488"/>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931880"/>
        <c:crosses val="autoZero"/>
        <c:auto val="1"/>
        <c:lblAlgn val="ctr"/>
        <c:lblOffset val="100"/>
        <c:noMultiLvlLbl val="0"/>
      </c:catAx>
      <c:valAx>
        <c:axId val="310931880"/>
        <c:scaling>
          <c:orientation val="minMax"/>
        </c:scaling>
        <c:delete val="1"/>
        <c:axPos val="b"/>
        <c:numFmt formatCode="0%" sourceLinked="1"/>
        <c:majorTickMark val="out"/>
        <c:minorTickMark val="none"/>
        <c:tickLblPos val="none"/>
        <c:crossAx val="310931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7.2522181705534576E-4"/>
                  <c:y val="-1.137899026245148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0.04</c:v>
                </c:pt>
                <c:pt idx="1">
                  <c:v>0.06</c:v>
                </c:pt>
                <c:pt idx="2">
                  <c:v>0.04</c:v>
                </c:pt>
                <c:pt idx="3">
                  <c:v>0.03</c:v>
                </c:pt>
                <c:pt idx="4">
                  <c:v>0.33</c:v>
                </c:pt>
                <c:pt idx="5">
                  <c:v>0.5</c:v>
                </c:pt>
              </c:numCache>
            </c:numRef>
          </c:val>
        </c:ser>
        <c:dLbls>
          <c:showLegendKey val="0"/>
          <c:showVal val="1"/>
          <c:showCatName val="0"/>
          <c:showSerName val="0"/>
          <c:showPercent val="0"/>
          <c:showBubbleSize val="0"/>
        </c:dLbls>
        <c:gapWidth val="50"/>
        <c:axId val="310932664"/>
        <c:axId val="310933056"/>
      </c:barChart>
      <c:catAx>
        <c:axId val="310932664"/>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933056"/>
        <c:crosses val="autoZero"/>
        <c:auto val="1"/>
        <c:lblAlgn val="ctr"/>
        <c:lblOffset val="100"/>
        <c:noMultiLvlLbl val="0"/>
      </c:catAx>
      <c:valAx>
        <c:axId val="310933056"/>
        <c:scaling>
          <c:orientation val="minMax"/>
        </c:scaling>
        <c:delete val="1"/>
        <c:axPos val="b"/>
        <c:numFmt formatCode="0%" sourceLinked="1"/>
        <c:majorTickMark val="out"/>
        <c:minorTickMark val="none"/>
        <c:tickLblPos val="none"/>
        <c:crossAx val="310932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3.7747009589990568E-2"/>
          <c:y val="2.4115718209588824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191527710716689E-2"/>
                  <c:y val="6.1703448562229785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My business is uncomfortable carrying debt</c:v>
                </c:pt>
                <c:pt idx="1">
                  <c:v>My business is comfortable carrying debt</c:v>
                </c:pt>
                <c:pt idx="2">
                  <c:v>Don't know / refused</c:v>
                </c:pt>
              </c:strCache>
            </c:strRef>
          </c:cat>
          <c:val>
            <c:numRef>
              <c:f>Sheet1!$B$2:$B$4</c:f>
              <c:numCache>
                <c:formatCode>0%</c:formatCode>
                <c:ptCount val="3"/>
                <c:pt idx="0">
                  <c:v>0.51</c:v>
                </c:pt>
                <c:pt idx="1">
                  <c:v>0.44</c:v>
                </c:pt>
                <c:pt idx="2">
                  <c:v>0.05</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1.8635446330899988E-2"/>
          <c:y val="0.72781948460322043"/>
          <c:w val="0.91380496565703484"/>
          <c:h val="0.2193260520406827"/>
        </c:manualLayout>
      </c:layout>
      <c:overlay val="0"/>
      <c:txPr>
        <a:bodyPr/>
        <a:lstStyle/>
        <a:p>
          <a:pPr>
            <a:defRPr lang="en-CA" sz="14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4.2920987254885336E-2"/>
                  <c:y val="-1.137899026245148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0.04</c:v>
                </c:pt>
                <c:pt idx="1">
                  <c:v>0.05</c:v>
                </c:pt>
                <c:pt idx="2">
                  <c:v>0.04</c:v>
                </c:pt>
                <c:pt idx="3">
                  <c:v>0.04</c:v>
                </c:pt>
                <c:pt idx="4">
                  <c:v>0.37</c:v>
                </c:pt>
                <c:pt idx="5">
                  <c:v>0.46</c:v>
                </c:pt>
              </c:numCache>
            </c:numRef>
          </c:val>
        </c:ser>
        <c:dLbls>
          <c:showLegendKey val="0"/>
          <c:showVal val="1"/>
          <c:showCatName val="0"/>
          <c:showSerName val="0"/>
          <c:showPercent val="0"/>
          <c:showBubbleSize val="0"/>
        </c:dLbls>
        <c:gapWidth val="50"/>
        <c:axId val="310933840"/>
        <c:axId val="310934232"/>
      </c:barChart>
      <c:catAx>
        <c:axId val="310933840"/>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0934232"/>
        <c:crosses val="autoZero"/>
        <c:auto val="1"/>
        <c:lblAlgn val="ctr"/>
        <c:lblOffset val="100"/>
        <c:noMultiLvlLbl val="0"/>
      </c:catAx>
      <c:valAx>
        <c:axId val="310934232"/>
        <c:scaling>
          <c:orientation val="minMax"/>
        </c:scaling>
        <c:delete val="1"/>
        <c:axPos val="b"/>
        <c:numFmt formatCode="0%" sourceLinked="1"/>
        <c:majorTickMark val="out"/>
        <c:minorTickMark val="none"/>
        <c:tickLblPos val="none"/>
        <c:crossAx val="3109338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5987866683836739"/>
          <c:y val="4.9568572133807332E-2"/>
          <c:w val="0.56741377880207577"/>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tx>
                <c:rich>
                  <a:bodyPr/>
                  <a:lstStyle/>
                  <a:p>
                    <a:r>
                      <a:rPr lang="en-US" dirty="0" smtClean="0"/>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Lst>
            </c:dLbl>
            <c:dLbl>
              <c:idx val="3"/>
              <c:layout>
                <c:manualLayout>
                  <c:x val="-7.2522181705534576E-4"/>
                  <c:y val="-1.1378990262451483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Refused/Don't know</c:v>
                </c:pt>
                <c:pt idx="1">
                  <c:v>Strongly disagree</c:v>
                </c:pt>
                <c:pt idx="2">
                  <c:v>Somewhat disagree</c:v>
                </c:pt>
                <c:pt idx="3">
                  <c:v>Neutral</c:v>
                </c:pt>
                <c:pt idx="4">
                  <c:v>Somewhat agree</c:v>
                </c:pt>
                <c:pt idx="5">
                  <c:v>Strongly agree</c:v>
                </c:pt>
              </c:strCache>
            </c:strRef>
          </c:cat>
          <c:val>
            <c:numRef>
              <c:f>Sheet1!$B$2:$B$7</c:f>
              <c:numCache>
                <c:formatCode>0%</c:formatCode>
                <c:ptCount val="6"/>
                <c:pt idx="0">
                  <c:v>0.04</c:v>
                </c:pt>
                <c:pt idx="1">
                  <c:v>0.05</c:v>
                </c:pt>
                <c:pt idx="2">
                  <c:v>0.04</c:v>
                </c:pt>
                <c:pt idx="3">
                  <c:v>0.03</c:v>
                </c:pt>
                <c:pt idx="4">
                  <c:v>0.28000000000000003</c:v>
                </c:pt>
                <c:pt idx="5">
                  <c:v>0.56000000000000005</c:v>
                </c:pt>
              </c:numCache>
            </c:numRef>
          </c:val>
        </c:ser>
        <c:dLbls>
          <c:showLegendKey val="0"/>
          <c:showVal val="1"/>
          <c:showCatName val="0"/>
          <c:showSerName val="0"/>
          <c:showPercent val="0"/>
          <c:showBubbleSize val="0"/>
        </c:dLbls>
        <c:gapWidth val="50"/>
        <c:axId val="311371448"/>
        <c:axId val="311371840"/>
      </c:barChart>
      <c:catAx>
        <c:axId val="311371448"/>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311371840"/>
        <c:crosses val="autoZero"/>
        <c:auto val="1"/>
        <c:lblAlgn val="ctr"/>
        <c:lblOffset val="100"/>
        <c:noMultiLvlLbl val="0"/>
      </c:catAx>
      <c:valAx>
        <c:axId val="311371840"/>
        <c:scaling>
          <c:orientation val="minMax"/>
        </c:scaling>
        <c:delete val="1"/>
        <c:axPos val="b"/>
        <c:numFmt formatCode="0%" sourceLinked="1"/>
        <c:majorTickMark val="out"/>
        <c:minorTickMark val="none"/>
        <c:tickLblPos val="none"/>
        <c:crossAx val="311371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37718646986116788"/>
          <c:y val="4.9568572133807332E-2"/>
          <c:w val="0.62281353013883212"/>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39%</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Can afford payments/manage debt well</c:v>
                </c:pt>
                <c:pt idx="1">
                  <c:v>Having debt is a normal part of owning a business</c:v>
                </c:pt>
                <c:pt idx="2">
                  <c:v>Currently carries debt</c:v>
                </c:pt>
                <c:pt idx="3">
                  <c:v>Carrying debt &amp; paying it off is
something my business does often</c:v>
                </c:pt>
                <c:pt idx="4">
                  <c:v>Need to borrow for business growth</c:v>
                </c:pt>
                <c:pt idx="5">
                  <c:v>Would only borrow a reasonable amount</c:v>
                </c:pt>
                <c:pt idx="6">
                  <c:v>Debt does not bother me</c:v>
                </c:pt>
                <c:pt idx="7">
                  <c:v>The rates are good for borrowing money right now</c:v>
                </c:pt>
                <c:pt idx="8">
                  <c:v>Does not currently or typically carry debt</c:v>
                </c:pt>
                <c:pt idx="9">
                  <c:v>Other</c:v>
                </c:pt>
              </c:strCache>
            </c:strRef>
          </c:cat>
          <c:val>
            <c:numRef>
              <c:f>Sheet1!$B$2:$B$11</c:f>
              <c:numCache>
                <c:formatCode>0%</c:formatCode>
                <c:ptCount val="10"/>
                <c:pt idx="0">
                  <c:v>0.39</c:v>
                </c:pt>
                <c:pt idx="1">
                  <c:v>0.22</c:v>
                </c:pt>
                <c:pt idx="2">
                  <c:v>0.13</c:v>
                </c:pt>
                <c:pt idx="3">
                  <c:v>0.12</c:v>
                </c:pt>
                <c:pt idx="4">
                  <c:v>0.11</c:v>
                </c:pt>
                <c:pt idx="5">
                  <c:v>0.11</c:v>
                </c:pt>
                <c:pt idx="6">
                  <c:v>0.1</c:v>
                </c:pt>
                <c:pt idx="7">
                  <c:v>0.06</c:v>
                </c:pt>
                <c:pt idx="8">
                  <c:v>0.04</c:v>
                </c:pt>
                <c:pt idx="9">
                  <c:v>0.08</c:v>
                </c:pt>
              </c:numCache>
            </c:numRef>
          </c:val>
        </c:ser>
        <c:dLbls>
          <c:showLegendKey val="0"/>
          <c:showVal val="1"/>
          <c:showCatName val="0"/>
          <c:showSerName val="0"/>
          <c:showPercent val="0"/>
          <c:showBubbleSize val="0"/>
        </c:dLbls>
        <c:gapWidth val="50"/>
        <c:axId val="280723640"/>
        <c:axId val="280724032"/>
      </c:barChart>
      <c:catAx>
        <c:axId val="280723640"/>
        <c:scaling>
          <c:orientation val="maxMin"/>
        </c:scaling>
        <c:delete val="0"/>
        <c:axPos val="l"/>
        <c:numFmt formatCode="General" sourceLinked="0"/>
        <c:majorTickMark val="out"/>
        <c:minorTickMark val="none"/>
        <c:tickLblPos val="nextTo"/>
        <c:crossAx val="280724032"/>
        <c:crosses val="autoZero"/>
        <c:auto val="1"/>
        <c:lblAlgn val="ctr"/>
        <c:lblOffset val="100"/>
        <c:noMultiLvlLbl val="0"/>
      </c:catAx>
      <c:valAx>
        <c:axId val="280724032"/>
        <c:scaling>
          <c:orientation val="minMax"/>
        </c:scaling>
        <c:delete val="1"/>
        <c:axPos val="t"/>
        <c:numFmt formatCode="0%" sourceLinked="1"/>
        <c:majorTickMark val="out"/>
        <c:minorTickMark val="none"/>
        <c:tickLblPos val="none"/>
        <c:crossAx val="2807236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5537459769543998"/>
          <c:y val="4.9568572133807332E-2"/>
          <c:w val="0.54462540230456002"/>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31%</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6401044150532538E-3"/>
                  <c:y val="1.7697014888570766E-16"/>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Don't like being in debt/owing money</c:v>
                </c:pt>
                <c:pt idx="1">
                  <c:v>Have no need for borrowing money</c:v>
                </c:pt>
                <c:pt idx="2">
                  <c:v>Bad/uncertain economic climate </c:v>
                </c:pt>
                <c:pt idx="3">
                  <c:v>Business may be slow in the future and we'd be unable  to repay</c:v>
                </c:pt>
                <c:pt idx="4">
                  <c:v>Interest on loans/debt is expensive</c:v>
                </c:pt>
                <c:pt idx="5">
                  <c:v>Haven't been in debt before/not for a long time</c:v>
                </c:pt>
                <c:pt idx="6">
                  <c:v>Business is not big or stable enough</c:v>
                </c:pt>
                <c:pt idx="7">
                  <c:v>You should live within your means</c:v>
                </c:pt>
                <c:pt idx="8">
                  <c:v>Debt is a bad indicator for business</c:v>
                </c:pt>
                <c:pt idx="9">
                  <c:v>Want to be in control of my business, not the bank</c:v>
                </c:pt>
                <c:pt idx="10">
                  <c:v>Other</c:v>
                </c:pt>
              </c:strCache>
            </c:strRef>
          </c:cat>
          <c:val>
            <c:numRef>
              <c:f>Sheet1!$B$2:$B$12</c:f>
              <c:numCache>
                <c:formatCode>0%</c:formatCode>
                <c:ptCount val="11"/>
                <c:pt idx="0">
                  <c:v>0.31</c:v>
                </c:pt>
                <c:pt idx="1">
                  <c:v>0.2</c:v>
                </c:pt>
                <c:pt idx="2">
                  <c:v>0.16</c:v>
                </c:pt>
                <c:pt idx="3">
                  <c:v>0.13</c:v>
                </c:pt>
                <c:pt idx="4">
                  <c:v>0.13</c:v>
                </c:pt>
                <c:pt idx="5">
                  <c:v>0.1</c:v>
                </c:pt>
                <c:pt idx="6">
                  <c:v>0.08</c:v>
                </c:pt>
                <c:pt idx="7">
                  <c:v>7.0000000000000007E-2</c:v>
                </c:pt>
                <c:pt idx="8">
                  <c:v>0.05</c:v>
                </c:pt>
                <c:pt idx="9">
                  <c:v>0.05</c:v>
                </c:pt>
                <c:pt idx="10">
                  <c:v>0.05</c:v>
                </c:pt>
              </c:numCache>
            </c:numRef>
          </c:val>
        </c:ser>
        <c:dLbls>
          <c:showLegendKey val="0"/>
          <c:showVal val="1"/>
          <c:showCatName val="0"/>
          <c:showSerName val="0"/>
          <c:showPercent val="0"/>
          <c:showBubbleSize val="0"/>
        </c:dLbls>
        <c:gapWidth val="50"/>
        <c:axId val="280724816"/>
        <c:axId val="280725208"/>
      </c:barChart>
      <c:catAx>
        <c:axId val="280724816"/>
        <c:scaling>
          <c:orientation val="maxMin"/>
        </c:scaling>
        <c:delete val="0"/>
        <c:axPos val="l"/>
        <c:numFmt formatCode="General" sourceLinked="0"/>
        <c:majorTickMark val="out"/>
        <c:minorTickMark val="none"/>
        <c:tickLblPos val="nextTo"/>
        <c:txPr>
          <a:bodyPr/>
          <a:lstStyle/>
          <a:p>
            <a:pPr>
              <a:defRPr lang="en-CA" sz="1400" baseline="0">
                <a:latin typeface="+mn-lt"/>
                <a:cs typeface="Calibri" pitchFamily="34" charset="0"/>
              </a:defRPr>
            </a:pPr>
            <a:endParaRPr lang="en-US"/>
          </a:p>
        </c:txPr>
        <c:crossAx val="280725208"/>
        <c:crosses val="autoZero"/>
        <c:auto val="1"/>
        <c:lblAlgn val="ctr"/>
        <c:lblOffset val="100"/>
        <c:noMultiLvlLbl val="0"/>
      </c:catAx>
      <c:valAx>
        <c:axId val="280725208"/>
        <c:scaling>
          <c:orientation val="minMax"/>
        </c:scaling>
        <c:delete val="1"/>
        <c:axPos val="t"/>
        <c:numFmt formatCode="0%" sourceLinked="1"/>
        <c:majorTickMark val="out"/>
        <c:minorTickMark val="none"/>
        <c:tickLblPos val="none"/>
        <c:crossAx val="280724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view3D>
      <c:rotX val="75"/>
      <c:rotY val="0"/>
      <c:rAngAx val="0"/>
      <c:perspective val="60"/>
    </c:view3D>
    <c:floor>
      <c:thickness val="0"/>
    </c:floor>
    <c:sideWall>
      <c:thickness val="0"/>
    </c:sideWall>
    <c:backWall>
      <c:thickness val="0"/>
    </c:backWall>
    <c:plotArea>
      <c:layout>
        <c:manualLayout>
          <c:layoutTarget val="inner"/>
          <c:xMode val="edge"/>
          <c:yMode val="edge"/>
          <c:x val="2.4778248221582012E-2"/>
          <c:y val="1.1736245732825391E-3"/>
          <c:w val="0.8770735019867989"/>
          <c:h val="0.72742885447810768"/>
        </c:manualLayout>
      </c:layout>
      <c:pie3DChart>
        <c:varyColors val="1"/>
        <c:ser>
          <c:idx val="0"/>
          <c:order val="0"/>
          <c:tx>
            <c:strRef>
              <c:f>Sheet1!$B$1</c:f>
              <c:strCache>
                <c:ptCount val="1"/>
                <c:pt idx="0">
                  <c:v>Total</c:v>
                </c:pt>
              </c:strCache>
            </c:strRef>
          </c:tx>
          <c:dLbls>
            <c:dLbl>
              <c:idx val="0"/>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2852110862781042E-3"/>
                  <c:y val="6.2198712887770388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a:lstStyle/>
              <a:p>
                <a:pPr>
                  <a:defRPr lang="en-CA"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Sheet1!$A$2:$A$4</c:f>
              <c:strCache>
                <c:ptCount val="3"/>
                <c:pt idx="0">
                  <c:v>Yes</c:v>
                </c:pt>
                <c:pt idx="1">
                  <c:v>No</c:v>
                </c:pt>
                <c:pt idx="2">
                  <c:v>Don't know / refused</c:v>
                </c:pt>
              </c:strCache>
            </c:strRef>
          </c:cat>
          <c:val>
            <c:numRef>
              <c:f>Sheet1!$B$2:$B$4</c:f>
              <c:numCache>
                <c:formatCode>0%</c:formatCode>
                <c:ptCount val="3"/>
                <c:pt idx="0">
                  <c:v>0.56000000000000005</c:v>
                </c:pt>
                <c:pt idx="1">
                  <c:v>0.43</c:v>
                </c:pt>
                <c:pt idx="2">
                  <c:v>0.01</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0.27592341793237601"/>
          <c:y val="0.77524670584920918"/>
          <c:w val="0.44166878345104349"/>
          <c:h val="0.17995980931025529"/>
        </c:manualLayout>
      </c:layout>
      <c:overlay val="0"/>
      <c:txPr>
        <a:bodyPr/>
        <a:lstStyle/>
        <a:p>
          <a:pPr>
            <a:defRPr lang="en-CA" sz="1400">
              <a:solidFill>
                <a:srgbClr val="505150"/>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40789453785382918"/>
          <c:y val="4.9568572133807332E-2"/>
          <c:w val="0.51939790778661388"/>
          <c:h val="0.94462660092183692"/>
        </c:manualLayout>
      </c:layout>
      <c:barChart>
        <c:barDir val="bar"/>
        <c:grouping val="clustered"/>
        <c:varyColors val="0"/>
        <c:ser>
          <c:idx val="0"/>
          <c:order val="0"/>
          <c:tx>
            <c:strRef>
              <c:f>Sheet1!$B$1</c:f>
              <c:strCache>
                <c:ptCount val="1"/>
                <c:pt idx="0">
                  <c:v>Series 1</c:v>
                </c:pt>
              </c:strCache>
            </c:strRef>
          </c:tx>
          <c:invertIfNegative val="0"/>
          <c:dLbls>
            <c:dLbl>
              <c:idx val="0"/>
              <c:layout/>
              <c:tx>
                <c:rich>
                  <a:bodyPr/>
                  <a:lstStyle/>
                  <a:p>
                    <a:r>
                      <a:rPr lang="en-US" dirty="0" smtClean="0"/>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lang="en-CA" sz="1400" baseline="0">
                    <a:latin typeface="Calibri" pitchFamily="34" charset="0"/>
                    <a:cs typeface="Calibri"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Sheet1!$A$2:$A$8</c:f>
              <c:strCache>
                <c:ptCount val="7"/>
                <c:pt idx="0">
                  <c:v>Other</c:v>
                </c:pt>
                <c:pt idx="1">
                  <c:v>I use my own credit if I need to</c:v>
                </c:pt>
                <c:pt idx="2">
                  <c:v>It's not a big business</c:v>
                </c:pt>
                <c:pt idx="3">
                  <c:v>I don't like to borrow money</c:v>
                </c:pt>
                <c:pt idx="4">
                  <c:v>My business is successful enough/has enough funds</c:v>
                </c:pt>
                <c:pt idx="5">
                  <c:v>No need to borrow money</c:v>
                </c:pt>
                <c:pt idx="6">
                  <c:v>Business is managed well</c:v>
                </c:pt>
              </c:strCache>
            </c:strRef>
          </c:cat>
          <c:val>
            <c:numRef>
              <c:f>Sheet1!$B$2:$B$8</c:f>
              <c:numCache>
                <c:formatCode>0%</c:formatCode>
                <c:ptCount val="7"/>
                <c:pt idx="0">
                  <c:v>0.05</c:v>
                </c:pt>
                <c:pt idx="1">
                  <c:v>0.05</c:v>
                </c:pt>
                <c:pt idx="2">
                  <c:v>7.0000000000000007E-2</c:v>
                </c:pt>
                <c:pt idx="3">
                  <c:v>0.11</c:v>
                </c:pt>
                <c:pt idx="4">
                  <c:v>0.2</c:v>
                </c:pt>
                <c:pt idx="5">
                  <c:v>0.36</c:v>
                </c:pt>
                <c:pt idx="6">
                  <c:v>0.36</c:v>
                </c:pt>
              </c:numCache>
            </c:numRef>
          </c:val>
        </c:ser>
        <c:dLbls>
          <c:showLegendKey val="0"/>
          <c:showVal val="1"/>
          <c:showCatName val="0"/>
          <c:showSerName val="0"/>
          <c:showPercent val="0"/>
          <c:showBubbleSize val="0"/>
        </c:dLbls>
        <c:gapWidth val="50"/>
        <c:axId val="282301864"/>
        <c:axId val="282302256"/>
      </c:barChart>
      <c:catAx>
        <c:axId val="282301864"/>
        <c:scaling>
          <c:orientation val="minMax"/>
        </c:scaling>
        <c:delete val="0"/>
        <c:axPos val="l"/>
        <c:numFmt formatCode="General" sourceLinked="0"/>
        <c:majorTickMark val="out"/>
        <c:minorTickMark val="none"/>
        <c:tickLblPos val="nextTo"/>
        <c:txPr>
          <a:bodyPr/>
          <a:lstStyle/>
          <a:p>
            <a:pPr>
              <a:defRPr lang="en-CA" sz="1600" baseline="0">
                <a:latin typeface="Calibri" pitchFamily="34" charset="0"/>
                <a:cs typeface="Calibri" pitchFamily="34" charset="0"/>
              </a:defRPr>
            </a:pPr>
            <a:endParaRPr lang="en-US"/>
          </a:p>
        </c:txPr>
        <c:crossAx val="282302256"/>
        <c:crosses val="autoZero"/>
        <c:auto val="1"/>
        <c:lblAlgn val="ctr"/>
        <c:lblOffset val="100"/>
        <c:noMultiLvlLbl val="0"/>
      </c:catAx>
      <c:valAx>
        <c:axId val="282302256"/>
        <c:scaling>
          <c:orientation val="minMax"/>
        </c:scaling>
        <c:delete val="1"/>
        <c:axPos val="b"/>
        <c:numFmt formatCode="0%" sourceLinked="1"/>
        <c:majorTickMark val="out"/>
        <c:minorTickMark val="none"/>
        <c:tickLblPos val="none"/>
        <c:crossAx val="282301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9">
  <a:schemeClr val="accent6"/>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0.62676</cdr:x>
      <cdr:y>0.17223</cdr:y>
    </cdr:from>
    <cdr:to>
      <cdr:x>0.90103</cdr:x>
      <cdr:y>0.17223</cdr:y>
    </cdr:to>
    <cdr:cxnSp macro="">
      <cdr:nvCxnSpPr>
        <cdr:cNvPr id="2" name="Straight Connector 1"/>
        <cdr:cNvCxnSpPr/>
      </cdr:nvCxnSpPr>
      <cdr:spPr>
        <a:xfrm xmlns:a="http://schemas.openxmlformats.org/drawingml/2006/main">
          <a:off x="5790621" y="975931"/>
          <a:ext cx="2533982" cy="0"/>
        </a:xfrm>
        <a:prstGeom xmlns:a="http://schemas.openxmlformats.org/drawingml/2006/main" prst="line">
          <a:avLst/>
        </a:prstGeom>
        <a:ln xmlns:a="http://schemas.openxmlformats.org/drawingml/2006/main" w="57150" cap="rnd" cmpd="sng">
          <a:solidFill>
            <a:srgbClr val="404040"/>
          </a:solidFill>
          <a:prstDash val="sysDot"/>
          <a:round/>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0.61264</cdr:x>
      <cdr:y>0.18509</cdr:y>
    </cdr:from>
    <cdr:to>
      <cdr:x>0.94473</cdr:x>
      <cdr:y>0.27743</cdr:y>
    </cdr:to>
    <cdr:sp macro="" textlink="">
      <cdr:nvSpPr>
        <cdr:cNvPr id="3" name="Rectangle 2"/>
        <cdr:cNvSpPr/>
      </cdr:nvSpPr>
      <cdr:spPr>
        <a:xfrm xmlns:a="http://schemas.openxmlformats.org/drawingml/2006/main">
          <a:off x="5660165" y="1048803"/>
          <a:ext cx="3068199" cy="5232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pPr fontAlgn="auto">
            <a:spcBef>
              <a:spcPts val="0"/>
            </a:spcBef>
            <a:spcAft>
              <a:spcPts val="0"/>
            </a:spcAft>
            <a:defRPr/>
          </a:pPr>
          <a:r>
            <a:rPr lang="en-CA" sz="1400" dirty="0" smtClean="0">
              <a:latin typeface="+mj-lt"/>
            </a:rPr>
            <a:t>“I THINK SPEED, THEY ALWAYS TAKE LONGER THEN THEY SHOULD.”</a:t>
          </a:r>
          <a:endParaRPr lang="en-CA" sz="1400" dirty="0">
            <a:latin typeface="+mj-lt"/>
          </a:endParaRPr>
        </a:p>
      </cdr:txBody>
    </cdr:sp>
  </cdr:relSizeAnchor>
  <cdr:relSizeAnchor xmlns:cdr="http://schemas.openxmlformats.org/drawingml/2006/chartDrawing">
    <cdr:from>
      <cdr:x>0.61252</cdr:x>
      <cdr:y>0.2657</cdr:y>
    </cdr:from>
    <cdr:to>
      <cdr:x>0.91027</cdr:x>
      <cdr:y>0.4721</cdr:y>
    </cdr:to>
    <cdr:sp macro="" textlink="">
      <cdr:nvSpPr>
        <cdr:cNvPr id="10" name="TextBox 13"/>
        <cdr:cNvSpPr txBox="1"/>
      </cdr:nvSpPr>
      <cdr:spPr>
        <a:xfrm xmlns:a="http://schemas.openxmlformats.org/drawingml/2006/main">
          <a:off x="5659064" y="1505603"/>
          <a:ext cx="2750895" cy="116955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CA" sz="1400" i="1" dirty="0" smtClean="0">
              <a:solidFill>
                <a:schemeClr val="tx1">
                  <a:lumMod val="75000"/>
                  <a:lumOff val="25000"/>
                </a:schemeClr>
              </a:solidFill>
            </a:rPr>
            <a:t>CFO, </a:t>
          </a:r>
        </a:p>
        <a:p xmlns:a="http://schemas.openxmlformats.org/drawingml/2006/main">
          <a:r>
            <a:rPr lang="en-CA" sz="1400" i="1" dirty="0" smtClean="0">
              <a:solidFill>
                <a:schemeClr val="tx1">
                  <a:lumMod val="75000"/>
                  <a:lumOff val="25000"/>
                </a:schemeClr>
              </a:solidFill>
            </a:rPr>
            <a:t>Energy or Oil and Gas, </a:t>
          </a:r>
        </a:p>
        <a:p xmlns:a="http://schemas.openxmlformats.org/drawingml/2006/main">
          <a:r>
            <a:rPr lang="en-CA" sz="1400" i="1" dirty="0" smtClean="0">
              <a:solidFill>
                <a:schemeClr val="tx1">
                  <a:lumMod val="75000"/>
                  <a:lumOff val="25000"/>
                </a:schemeClr>
              </a:solidFill>
            </a:rPr>
            <a:t>1 years in business,</a:t>
          </a:r>
        </a:p>
        <a:p xmlns:a="http://schemas.openxmlformats.org/drawingml/2006/main">
          <a:r>
            <a:rPr lang="en-CA" sz="1400" i="1" dirty="0" smtClean="0">
              <a:solidFill>
                <a:schemeClr val="tx1">
                  <a:lumMod val="75000"/>
                  <a:lumOff val="25000"/>
                </a:schemeClr>
              </a:solidFill>
            </a:rPr>
            <a:t>100-199 employees,</a:t>
          </a:r>
        </a:p>
        <a:p xmlns:a="http://schemas.openxmlformats.org/drawingml/2006/main">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fontAlgn="auto">
              <a:spcBef>
                <a:spcPts val="0"/>
              </a:spcBef>
              <a:spcAft>
                <a:spcPts val="0"/>
              </a:spcAft>
              <a:defRPr sz="1200">
                <a:latin typeface="+mn-lt"/>
                <a:ea typeface="+mn-ea"/>
                <a:cs typeface="+mn-cs"/>
              </a:defRPr>
            </a:lvl1pPr>
          </a:lstStyle>
          <a:p>
            <a:pPr>
              <a:defRPr/>
            </a:pPr>
            <a:fld id="{F142D07C-63AB-DA4F-BE87-5396803E6A92}" type="datetimeFigureOut">
              <a:rPr lang="en-US"/>
              <a:pPr>
                <a:defRPr/>
              </a:pPr>
              <a:t>12/29/2015</a:t>
            </a:fld>
            <a:endParaRPr lang="en-US"/>
          </a:p>
        </p:txBody>
      </p:sp>
      <p:sp>
        <p:nvSpPr>
          <p:cNvPr id="4" name="Footer Placeholder 3"/>
          <p:cNvSpPr>
            <a:spLocks noGrp="1"/>
          </p:cNvSpPr>
          <p:nvPr>
            <p:ph type="ftr" sz="quarter" idx="2"/>
          </p:nvPr>
        </p:nvSpPr>
        <p:spPr>
          <a:xfrm>
            <a:off x="0" y="8745527"/>
            <a:ext cx="3010323" cy="460375"/>
          </a:xfrm>
          <a:prstGeom prst="rect">
            <a:avLst/>
          </a:prstGeom>
        </p:spPr>
        <p:txBody>
          <a:bodyPr vert="horz" lIns="92309" tIns="46154" rIns="92309" bIns="4615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4969" y="8745527"/>
            <a:ext cx="3010323" cy="460375"/>
          </a:xfrm>
          <a:prstGeom prst="rect">
            <a:avLst/>
          </a:prstGeom>
        </p:spPr>
        <p:txBody>
          <a:bodyPr vert="horz" lIns="92309" tIns="46154" rIns="92309" bIns="46154" rtlCol="0" anchor="b"/>
          <a:lstStyle>
            <a:lvl1pPr algn="r" fontAlgn="auto">
              <a:spcBef>
                <a:spcPts val="0"/>
              </a:spcBef>
              <a:spcAft>
                <a:spcPts val="0"/>
              </a:spcAft>
              <a:defRPr sz="1200">
                <a:latin typeface="+mn-lt"/>
                <a:ea typeface="+mn-ea"/>
                <a:cs typeface="+mn-cs"/>
              </a:defRPr>
            </a:lvl1pPr>
          </a:lstStyle>
          <a:p>
            <a:pPr>
              <a:defRPr/>
            </a:pPr>
            <a:fld id="{F4BD0E4D-1A03-3040-910A-5ABFB31EE80F}" type="slidenum">
              <a:rPr lang="en-US"/>
              <a:pPr>
                <a:defRPr/>
              </a:pPr>
              <a:t>‹#›</a:t>
            </a:fld>
            <a:endParaRPr lang="en-US"/>
          </a:p>
        </p:txBody>
      </p:sp>
    </p:spTree>
    <p:extLst>
      <p:ext uri="{BB962C8B-B14F-4D97-AF65-F5344CB8AC3E}">
        <p14:creationId xmlns:p14="http://schemas.microsoft.com/office/powerpoint/2010/main" val="1885313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D82CC64D-E4C3-E741-A0D1-44815D54A5EE}" type="datetimeFigureOut">
              <a:rPr lang="en-US" smtClean="0"/>
              <a:pPr/>
              <a:t>12/29/2015</a:t>
            </a:fld>
            <a:endParaRPr lang="en-US"/>
          </a:p>
        </p:txBody>
      </p:sp>
      <p:sp>
        <p:nvSpPr>
          <p:cNvPr id="4" name="Slide Image Placeholder 3"/>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45527"/>
            <a:ext cx="3010323" cy="460375"/>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45527"/>
            <a:ext cx="3010323" cy="460375"/>
          </a:xfrm>
          <a:prstGeom prst="rect">
            <a:avLst/>
          </a:prstGeom>
        </p:spPr>
        <p:txBody>
          <a:bodyPr vert="horz" lIns="92309" tIns="46154" rIns="92309" bIns="46154" rtlCol="0" anchor="b"/>
          <a:lstStyle>
            <a:lvl1pPr algn="r">
              <a:defRPr sz="1200"/>
            </a:lvl1pPr>
          </a:lstStyle>
          <a:p>
            <a:fld id="{1C059A01-957A-E348-AB86-E863EAD7842D}" type="slidenum">
              <a:rPr lang="en-US" smtClean="0"/>
              <a:pPr/>
              <a:t>‹#›</a:t>
            </a:fld>
            <a:endParaRPr lang="en-US"/>
          </a:p>
        </p:txBody>
      </p:sp>
    </p:spTree>
    <p:extLst>
      <p:ext uri="{BB962C8B-B14F-4D97-AF65-F5344CB8AC3E}">
        <p14:creationId xmlns:p14="http://schemas.microsoft.com/office/powerpoint/2010/main" val="5902407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Results from our twelfth quarterly survey with small and mid size businesses in Alberta.</a:t>
            </a:r>
          </a:p>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1</a:t>
            </a:fld>
            <a:endParaRPr lang="en-US" dirty="0"/>
          </a:p>
        </p:txBody>
      </p:sp>
    </p:spTree>
    <p:extLst>
      <p:ext uri="{BB962C8B-B14F-4D97-AF65-F5344CB8AC3E}">
        <p14:creationId xmlns:p14="http://schemas.microsoft.com/office/powerpoint/2010/main" val="1037907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kern="1200" baseline="0" dirty="0" smtClean="0">
                <a:solidFill>
                  <a:schemeClr val="tx1"/>
                </a:solidFill>
                <a:latin typeface="+mn-lt"/>
                <a:ea typeface="+mn-ea"/>
                <a:cs typeface="+mn-cs"/>
              </a:rPr>
              <a:t>Consistent with the overall indexes, more Energy industry SMEs are pessimistic than optimistic about the future of both their business and the Alberta economy. This economic pessimism is not surprising, given the volatility in the price of oil, continued layoffs in the energy industry, the recent American veto of pipeline infrastructure, and the continued negative forecast of timetables for recovery in the energy industry. </a:t>
            </a:r>
          </a:p>
        </p:txBody>
      </p:sp>
    </p:spTree>
    <p:extLst>
      <p:ext uri="{BB962C8B-B14F-4D97-AF65-F5344CB8AC3E}">
        <p14:creationId xmlns:p14="http://schemas.microsoft.com/office/powerpoint/2010/main" val="19284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strike="noStrike" kern="1200" baseline="0" dirty="0" smtClean="0">
                <a:solidFill>
                  <a:schemeClr val="tx1"/>
                </a:solidFill>
                <a:latin typeface="+mn-lt"/>
                <a:ea typeface="+mn-ea"/>
                <a:cs typeface="+mn-cs"/>
              </a:rPr>
              <a:t>For the first time, retail industry SMEs are more pessimistic than optimistic about the future of both the Alberta economy and their own business. Although Retail sales are down versus last year, the industry is coming off of a record year. Retail sales for 2015 are higher than they were in 2013.</a:t>
            </a:r>
          </a:p>
        </p:txBody>
      </p:sp>
    </p:spTree>
    <p:extLst>
      <p:ext uri="{BB962C8B-B14F-4D97-AF65-F5344CB8AC3E}">
        <p14:creationId xmlns:p14="http://schemas.microsoft.com/office/powerpoint/2010/main" val="399612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sz="1200" strike="noStrike" kern="1200" baseline="0" dirty="0" smtClean="0">
                <a:solidFill>
                  <a:schemeClr val="tx1"/>
                </a:solidFill>
                <a:latin typeface="+mn-lt"/>
                <a:ea typeface="+mn-ea"/>
                <a:cs typeface="+mn-cs"/>
              </a:rPr>
              <a:t>Although Construction SMEs are pessimistic about the future of the Alberta economy, they remain split on the future of their own business. Roughly the same number of Construction SMEs believe that their business’ future will be better as believe it will be worse. That construction SMEs are slightly more optimistic is not surprising, given that measures of construction intentions, such as building permits and housing starts, </a:t>
            </a:r>
            <a:r>
              <a:rPr lang="en-CA" sz="1200" strike="noStrike" kern="1200" baseline="0" smtClean="0">
                <a:solidFill>
                  <a:schemeClr val="tx1"/>
                </a:solidFill>
                <a:latin typeface="+mn-lt"/>
                <a:ea typeface="+mn-ea"/>
                <a:cs typeface="+mn-cs"/>
              </a:rPr>
              <a:t>remain strong.</a:t>
            </a:r>
            <a:endParaRPr lang="en-CA" sz="1200"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245482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13</a:t>
            </a:fld>
            <a:endParaRPr lang="en-US"/>
          </a:p>
        </p:txBody>
      </p:sp>
    </p:spTree>
    <p:extLst>
      <p:ext uri="{BB962C8B-B14F-4D97-AF65-F5344CB8AC3E}">
        <p14:creationId xmlns:p14="http://schemas.microsoft.com/office/powerpoint/2010/main" val="305801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2.0</a:t>
            </a:r>
            <a:r>
              <a:rPr lang="en-US" sz="1200" kern="1200" dirty="0" smtClean="0">
                <a:solidFill>
                  <a:schemeClr val="tx1"/>
                </a:solidFill>
                <a:effectLst/>
                <a:latin typeface="+mn-lt"/>
                <a:ea typeface="+mn-ea"/>
                <a:cs typeface="+mn-cs"/>
              </a:rPr>
              <a:t> My next set of questions have to do with your business’ experiences borrowing money. Generally speaking, would you say that your business is comfortable or uncomfortable carrying debt?  [IF NEEDED: Which of those is closer to your perceptions?]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My business is uncomfortable carrying debt</a:t>
            </a:r>
            <a:endParaRPr lang="en-CA"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My business is comfortable carrying debt</a:t>
            </a:r>
            <a:endParaRPr lang="en-CA"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Don’t know</a:t>
            </a:r>
            <a:endParaRPr lang="en-CA"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Refused</a:t>
            </a:r>
          </a:p>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14</a:t>
            </a:fld>
            <a:endParaRPr lang="en-US"/>
          </a:p>
        </p:txBody>
      </p:sp>
    </p:spTree>
    <p:extLst>
      <p:ext uri="{BB962C8B-B14F-4D97-AF65-F5344CB8AC3E}">
        <p14:creationId xmlns:p14="http://schemas.microsoft.com/office/powerpoint/2010/main" val="221226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2.0a</a:t>
            </a:r>
            <a:r>
              <a:rPr lang="en-US" sz="1200" kern="1200" dirty="0" smtClean="0">
                <a:solidFill>
                  <a:schemeClr val="tx1"/>
                </a:solidFill>
                <a:effectLst/>
                <a:latin typeface="+mn-lt"/>
                <a:ea typeface="+mn-ea"/>
                <a:cs typeface="+mn-cs"/>
              </a:rPr>
              <a:t> Why would you say  your business is </a:t>
            </a:r>
            <a:r>
              <a:rPr lang="en-US" sz="1200" b="1" kern="1200" dirty="0" smtClean="0">
                <a:solidFill>
                  <a:schemeClr val="tx1"/>
                </a:solidFill>
                <a:effectLst/>
                <a:latin typeface="+mn-lt"/>
                <a:ea typeface="+mn-ea"/>
                <a:cs typeface="+mn-cs"/>
              </a:rPr>
              <a:t>[comfortable/uncomfortable] </a:t>
            </a:r>
            <a:r>
              <a:rPr lang="en-US" sz="1200" kern="1200" dirty="0" smtClean="0">
                <a:solidFill>
                  <a:schemeClr val="tx1"/>
                </a:solidFill>
                <a:effectLst/>
                <a:latin typeface="+mn-lt"/>
                <a:ea typeface="+mn-ea"/>
                <a:cs typeface="+mn-cs"/>
              </a:rPr>
              <a:t>carrying debt?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[Record verbatim]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a:t>
            </a:r>
            <a:r>
              <a:rPr lang="en-US" sz="1200" b="1"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15</a:t>
            </a:fld>
            <a:endParaRPr lang="en-US"/>
          </a:p>
        </p:txBody>
      </p:sp>
    </p:spTree>
    <p:extLst>
      <p:ext uri="{BB962C8B-B14F-4D97-AF65-F5344CB8AC3E}">
        <p14:creationId xmlns:p14="http://schemas.microsoft.com/office/powerpoint/2010/main" val="1168250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2.0a</a:t>
            </a:r>
            <a:r>
              <a:rPr lang="en-US" sz="1200" kern="1200" dirty="0" smtClean="0">
                <a:solidFill>
                  <a:schemeClr val="tx1"/>
                </a:solidFill>
                <a:effectLst/>
                <a:latin typeface="+mn-lt"/>
                <a:ea typeface="+mn-ea"/>
                <a:cs typeface="+mn-cs"/>
              </a:rPr>
              <a:t> Why would you say  your business is </a:t>
            </a:r>
            <a:r>
              <a:rPr lang="en-US" sz="1200" b="1" kern="1200" dirty="0" smtClean="0">
                <a:solidFill>
                  <a:schemeClr val="tx1"/>
                </a:solidFill>
                <a:effectLst/>
                <a:latin typeface="+mn-lt"/>
                <a:ea typeface="+mn-ea"/>
                <a:cs typeface="+mn-cs"/>
              </a:rPr>
              <a:t>[comfortable/uncomfortable] </a:t>
            </a:r>
            <a:r>
              <a:rPr lang="en-US" sz="1200" kern="1200" dirty="0" smtClean="0">
                <a:solidFill>
                  <a:schemeClr val="tx1"/>
                </a:solidFill>
                <a:effectLst/>
                <a:latin typeface="+mn-lt"/>
                <a:ea typeface="+mn-ea"/>
                <a:cs typeface="+mn-cs"/>
              </a:rPr>
              <a:t>carrying debt?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[Record verbatim]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a:t>
            </a:r>
            <a:r>
              <a:rPr lang="en-US" sz="1200" b="1"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16</a:t>
            </a:fld>
            <a:endParaRPr lang="en-US"/>
          </a:p>
        </p:txBody>
      </p:sp>
    </p:spTree>
    <p:extLst>
      <p:ext uri="{BB962C8B-B14F-4D97-AF65-F5344CB8AC3E}">
        <p14:creationId xmlns:p14="http://schemas.microsoft.com/office/powerpoint/2010/main" val="194178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2.1 </a:t>
            </a:r>
            <a:r>
              <a:rPr lang="en-US" sz="1200" kern="1200" dirty="0" smtClean="0">
                <a:solidFill>
                  <a:schemeClr val="tx1"/>
                </a:solidFill>
                <a:effectLst/>
                <a:latin typeface="+mn-lt"/>
                <a:ea typeface="+mn-ea"/>
                <a:cs typeface="+mn-cs"/>
              </a:rPr>
              <a:t>Has your business ever borrowed money to meet its capital needs? (for example, that might be through a bank loan, alternative lenders, private investors, or from family or friends)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 </a:t>
            </a:r>
            <a:r>
              <a:rPr lang="en-US" sz="1200" b="1" kern="1200" dirty="0" smtClean="0">
                <a:solidFill>
                  <a:schemeClr val="tx1"/>
                </a:solidFill>
                <a:effectLst/>
                <a:latin typeface="+mn-lt"/>
                <a:ea typeface="+mn-ea"/>
                <a:cs typeface="+mn-cs"/>
              </a:rPr>
              <a:t>[Skip to Q2.9]</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a:t>
            </a:r>
            <a:endParaRPr lang="en-CA" sz="1200" kern="1200" dirty="0" smtClean="0">
              <a:solidFill>
                <a:schemeClr val="tx1"/>
              </a:solidFill>
              <a:effectLst/>
              <a:latin typeface="+mn-lt"/>
              <a:ea typeface="+mn-ea"/>
              <a:cs typeface="+mn-cs"/>
            </a:endParaRPr>
          </a:p>
          <a:p>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17</a:t>
            </a:fld>
            <a:endParaRPr lang="en-US"/>
          </a:p>
        </p:txBody>
      </p:sp>
    </p:spTree>
    <p:extLst>
      <p:ext uri="{BB962C8B-B14F-4D97-AF65-F5344CB8AC3E}">
        <p14:creationId xmlns:p14="http://schemas.microsoft.com/office/powerpoint/2010/main" val="728221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2.9</a:t>
            </a:r>
            <a:r>
              <a:rPr lang="en-US" sz="1200" kern="1200" dirty="0" smtClean="0">
                <a:solidFill>
                  <a:schemeClr val="tx1"/>
                </a:solidFill>
                <a:effectLst/>
                <a:latin typeface="+mn-lt"/>
                <a:ea typeface="+mn-ea"/>
                <a:cs typeface="+mn-cs"/>
              </a:rPr>
              <a:t> What would you say is the main reason your business has never borrowed money?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[Record verbatim and code]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18</a:t>
            </a:fld>
            <a:endParaRPr lang="en-US"/>
          </a:p>
        </p:txBody>
      </p:sp>
    </p:spTree>
    <p:extLst>
      <p:ext uri="{BB962C8B-B14F-4D97-AF65-F5344CB8AC3E}">
        <p14:creationId xmlns:p14="http://schemas.microsoft.com/office/powerpoint/2010/main" val="306000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2.10</a:t>
            </a:r>
            <a:r>
              <a:rPr lang="en-US" sz="1200" kern="1200" dirty="0" smtClean="0">
                <a:solidFill>
                  <a:schemeClr val="tx1"/>
                </a:solidFill>
                <a:effectLst/>
                <a:latin typeface="+mn-lt"/>
                <a:ea typeface="+mn-ea"/>
                <a:cs typeface="+mn-cs"/>
              </a:rPr>
              <a:t> In your opinion, if you had access to borrowed money, would that increase your business’ ability to…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[Multi-select;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Expand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Hire new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Complete existing orders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Purchase inventory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Purchase physical assets such as real estate, vehicles, or machinery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Develop new products and services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Accelerate debt repayment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None of the above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DK/Ref</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19</a:t>
            </a:fld>
            <a:endParaRPr lang="en-US"/>
          </a:p>
        </p:txBody>
      </p:sp>
    </p:spTree>
    <p:extLst>
      <p:ext uri="{BB962C8B-B14F-4D97-AF65-F5344CB8AC3E}">
        <p14:creationId xmlns:p14="http://schemas.microsoft.com/office/powerpoint/2010/main" val="10338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1C059A01-957A-E348-AB86-E863EAD7842D}" type="slidenum">
              <a:rPr lang="en-US" smtClean="0"/>
              <a:pPr/>
              <a:t>2</a:t>
            </a:fld>
            <a:endParaRPr lang="en-US" dirty="0"/>
          </a:p>
        </p:txBody>
      </p:sp>
    </p:spTree>
    <p:extLst>
      <p:ext uri="{BB962C8B-B14F-4D97-AF65-F5344CB8AC3E}">
        <p14:creationId xmlns:p14="http://schemas.microsoft.com/office/powerpoint/2010/main" val="3683675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2.3</a:t>
            </a:r>
            <a:r>
              <a:rPr lang="en-US" sz="1200" kern="1200" dirty="0" smtClean="0">
                <a:solidFill>
                  <a:schemeClr val="tx1"/>
                </a:solidFill>
                <a:effectLst/>
                <a:latin typeface="+mn-lt"/>
                <a:ea typeface="+mn-ea"/>
                <a:cs typeface="+mn-cs"/>
              </a:rPr>
              <a:t>  Thinking of the most recent time your business applied to borrow money, what type of lender did your business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apply to? [DO NOT READ LIST EXCEPT TO CLARIFY; SELECT ALL THAT APPLY]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financial institution such as a bank or credit union [USE THIS IF MENTION THE NAME OF A FINANCIAL INSTITUTION]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alternative lender such as an online lender, peer-to-peer lender, or crowdfunding platform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Private investors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Family or friends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(Please specify)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20</a:t>
            </a:fld>
            <a:endParaRPr lang="en-US"/>
          </a:p>
        </p:txBody>
      </p:sp>
    </p:spTree>
    <p:extLst>
      <p:ext uri="{BB962C8B-B14F-4D97-AF65-F5344CB8AC3E}">
        <p14:creationId xmlns:p14="http://schemas.microsoft.com/office/powerpoint/2010/main" val="1191557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2.4</a:t>
            </a:r>
            <a:r>
              <a:rPr lang="en-US" sz="1200" kern="1200" dirty="0" smtClean="0">
                <a:solidFill>
                  <a:schemeClr val="tx1"/>
                </a:solidFill>
                <a:effectLst/>
                <a:latin typeface="+mn-lt"/>
                <a:ea typeface="+mn-ea"/>
                <a:cs typeface="+mn-cs"/>
              </a:rPr>
              <a:t> Still thinking of your business’ most recent loan application, what were your business’ main motivations for borrowing? [RECORD VERBATIM; PROBE FOR DETAIL]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items below for coding: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purchase real estate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purchase vehicles, machinery, or equipment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purchase inventory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add to business </a:t>
            </a:r>
            <a:r>
              <a:rPr lang="en-US" sz="1200" kern="1200" dirty="0" err="1" smtClean="0">
                <a:solidFill>
                  <a:schemeClr val="tx1"/>
                </a:solidFill>
                <a:effectLst/>
                <a:latin typeface="+mn-lt"/>
                <a:ea typeface="+mn-ea"/>
                <a:cs typeface="+mn-cs"/>
              </a:rPr>
              <a:t>cashflow</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expand into new markets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develop new products and services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aid with debt repayment</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21</a:t>
            </a:fld>
            <a:endParaRPr lang="en-US"/>
          </a:p>
        </p:txBody>
      </p:sp>
    </p:spTree>
    <p:extLst>
      <p:ext uri="{BB962C8B-B14F-4D97-AF65-F5344CB8AC3E}">
        <p14:creationId xmlns:p14="http://schemas.microsoft.com/office/powerpoint/2010/main" val="3916488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2.5a </a:t>
            </a:r>
            <a:r>
              <a:rPr lang="en-US" sz="1200" kern="1200" dirty="0" smtClean="0">
                <a:solidFill>
                  <a:schemeClr val="tx1"/>
                </a:solidFill>
                <a:effectLst/>
                <a:latin typeface="+mn-lt"/>
                <a:ea typeface="+mn-ea"/>
                <a:cs typeface="+mn-cs"/>
              </a:rPr>
              <a:t>Which of the following was </a:t>
            </a:r>
            <a:r>
              <a:rPr lang="en-US" sz="1200" u="sng" kern="1200" dirty="0" smtClean="0">
                <a:solidFill>
                  <a:schemeClr val="tx1"/>
                </a:solidFill>
                <a:effectLst/>
                <a:latin typeface="+mn-lt"/>
                <a:ea typeface="+mn-ea"/>
                <a:cs typeface="+mn-cs"/>
              </a:rPr>
              <a:t>most</a:t>
            </a:r>
            <a:r>
              <a:rPr lang="en-US" sz="1200" kern="1200" dirty="0" smtClean="0">
                <a:solidFill>
                  <a:schemeClr val="tx1"/>
                </a:solidFill>
                <a:effectLst/>
                <a:latin typeface="+mn-lt"/>
                <a:ea typeface="+mn-ea"/>
                <a:cs typeface="+mn-cs"/>
              </a:rPr>
              <a:t> important in helping your business choose a lender?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LIST; SELECT ONE ONLY]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Already had a relationship with the lender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Ease or convenience of the application process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 rate, price,  or fees associated with the loan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Loan structure best met my business’ needs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Speed of approval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something else (Please specify)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22</a:t>
            </a:fld>
            <a:endParaRPr lang="en-US"/>
          </a:p>
        </p:txBody>
      </p:sp>
    </p:spTree>
    <p:extLst>
      <p:ext uri="{BB962C8B-B14F-4D97-AF65-F5344CB8AC3E}">
        <p14:creationId xmlns:p14="http://schemas.microsoft.com/office/powerpoint/2010/main" val="718199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23</a:t>
            </a:fld>
            <a:endParaRPr lang="en-US"/>
          </a:p>
        </p:txBody>
      </p:sp>
    </p:spTree>
    <p:extLst>
      <p:ext uri="{BB962C8B-B14F-4D97-AF65-F5344CB8AC3E}">
        <p14:creationId xmlns:p14="http://schemas.microsoft.com/office/powerpoint/2010/main" val="24909097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24</a:t>
            </a:fld>
            <a:endParaRPr lang="en-US"/>
          </a:p>
        </p:txBody>
      </p:sp>
    </p:spTree>
    <p:extLst>
      <p:ext uri="{BB962C8B-B14F-4D97-AF65-F5344CB8AC3E}">
        <p14:creationId xmlns:p14="http://schemas.microsoft.com/office/powerpoint/2010/main" val="3241936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2.7</a:t>
            </a:r>
            <a:r>
              <a:rPr lang="en-US" sz="1200" kern="1200" dirty="0" smtClean="0">
                <a:solidFill>
                  <a:schemeClr val="tx1"/>
                </a:solidFill>
                <a:effectLst/>
                <a:latin typeface="+mn-lt"/>
                <a:ea typeface="+mn-ea"/>
                <a:cs typeface="+mn-cs"/>
              </a:rPr>
              <a:t>  Thinking of the most recent time your business applied to borrow money, would you say that…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business received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of the money requested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business received </a:t>
            </a:r>
            <a:r>
              <a:rPr lang="en-US" sz="1200" i="1" kern="1200" dirty="0" smtClean="0">
                <a:solidFill>
                  <a:schemeClr val="tx1"/>
                </a:solidFill>
                <a:effectLst/>
                <a:latin typeface="+mn-lt"/>
                <a:ea typeface="+mn-ea"/>
                <a:cs typeface="+mn-cs"/>
              </a:rPr>
              <a:t>most</a:t>
            </a:r>
            <a:r>
              <a:rPr lang="en-US" sz="1200" kern="1200" dirty="0" smtClean="0">
                <a:solidFill>
                  <a:schemeClr val="tx1"/>
                </a:solidFill>
                <a:effectLst/>
                <a:latin typeface="+mn-lt"/>
                <a:ea typeface="+mn-ea"/>
                <a:cs typeface="+mn-cs"/>
              </a:rPr>
              <a:t> of the money requested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business received only </a:t>
            </a:r>
            <a:r>
              <a:rPr lang="en-US" sz="1200" i="1" kern="1200" dirty="0" smtClean="0">
                <a:solidFill>
                  <a:schemeClr val="tx1"/>
                </a:solidFill>
                <a:effectLst/>
                <a:latin typeface="+mn-lt"/>
                <a:ea typeface="+mn-ea"/>
                <a:cs typeface="+mn-cs"/>
              </a:rPr>
              <a:t>some</a:t>
            </a:r>
            <a:r>
              <a:rPr lang="en-US" sz="1200" kern="1200" dirty="0" smtClean="0">
                <a:solidFill>
                  <a:schemeClr val="tx1"/>
                </a:solidFill>
                <a:effectLst/>
                <a:latin typeface="+mn-lt"/>
                <a:ea typeface="+mn-ea"/>
                <a:cs typeface="+mn-cs"/>
              </a:rPr>
              <a:t> of the money requested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business received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than the money requested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business’ credit application was declined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25</a:t>
            </a:fld>
            <a:endParaRPr lang="en-US"/>
          </a:p>
        </p:txBody>
      </p:sp>
    </p:spTree>
    <p:extLst>
      <p:ext uri="{BB962C8B-B14F-4D97-AF65-F5344CB8AC3E}">
        <p14:creationId xmlns:p14="http://schemas.microsoft.com/office/powerpoint/2010/main" val="3205590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2.7a</a:t>
            </a:r>
            <a:r>
              <a:rPr lang="en-US" sz="1200" kern="1200" dirty="0" smtClean="0">
                <a:solidFill>
                  <a:schemeClr val="tx1"/>
                </a:solidFill>
                <a:effectLst/>
                <a:latin typeface="+mn-lt"/>
                <a:ea typeface="+mn-ea"/>
                <a:cs typeface="+mn-cs"/>
              </a:rPr>
              <a:t> Did the fact that </a:t>
            </a:r>
            <a:r>
              <a:rPr lang="en-US" sz="1200" b="1" kern="1200" dirty="0" smtClean="0">
                <a:solidFill>
                  <a:schemeClr val="tx1"/>
                </a:solidFill>
                <a:effectLst/>
                <a:latin typeface="+mn-lt"/>
                <a:ea typeface="+mn-ea"/>
                <a:cs typeface="+mn-cs"/>
              </a:rPr>
              <a:t>[insert response from Q2.7]</a:t>
            </a:r>
            <a:r>
              <a:rPr lang="en-US" sz="1200" kern="1200" dirty="0" smtClean="0">
                <a:solidFill>
                  <a:schemeClr val="tx1"/>
                </a:solidFill>
                <a:effectLst/>
                <a:latin typeface="+mn-lt"/>
                <a:ea typeface="+mn-ea"/>
                <a:cs typeface="+mn-cs"/>
              </a:rPr>
              <a:t> cause your business to do any of the following…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[Multi-select;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Postpone or cancel plans to expand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Postpone or cancel plans to hire new employees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Postpone or cancel plans to complete existing orders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Postpone or cancel plans to purchase inventory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Seek alternative financing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last]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Or did this have no impact on your business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26</a:t>
            </a:fld>
            <a:endParaRPr lang="en-US"/>
          </a:p>
        </p:txBody>
      </p:sp>
    </p:spTree>
    <p:extLst>
      <p:ext uri="{BB962C8B-B14F-4D97-AF65-F5344CB8AC3E}">
        <p14:creationId xmlns:p14="http://schemas.microsoft.com/office/powerpoint/2010/main" val="1567907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2.8</a:t>
            </a:r>
            <a:r>
              <a:rPr lang="en-US" sz="1200" kern="1200" dirty="0" smtClean="0">
                <a:solidFill>
                  <a:schemeClr val="tx1"/>
                </a:solidFill>
                <a:effectLst/>
                <a:latin typeface="+mn-lt"/>
                <a:ea typeface="+mn-ea"/>
                <a:cs typeface="+mn-cs"/>
              </a:rPr>
              <a:t>  Thinking of the most recent time your business applied to borrow money, what is one thing you would have changed about the application process to improve the overall experience?</a:t>
            </a:r>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[Record verbatim]</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don’t know/Refused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27</a:t>
            </a:fld>
            <a:endParaRPr lang="en-US"/>
          </a:p>
        </p:txBody>
      </p:sp>
    </p:spTree>
    <p:extLst>
      <p:ext uri="{BB962C8B-B14F-4D97-AF65-F5344CB8AC3E}">
        <p14:creationId xmlns:p14="http://schemas.microsoft.com/office/powerpoint/2010/main" val="2006359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28</a:t>
            </a:fld>
            <a:endParaRPr lang="en-US"/>
          </a:p>
        </p:txBody>
      </p:sp>
    </p:spTree>
    <p:extLst>
      <p:ext uri="{BB962C8B-B14F-4D97-AF65-F5344CB8AC3E}">
        <p14:creationId xmlns:p14="http://schemas.microsoft.com/office/powerpoint/2010/main" val="1088210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3.1</a:t>
            </a:r>
            <a:r>
              <a:rPr lang="en-US" sz="1200" kern="1200" dirty="0" smtClean="0">
                <a:solidFill>
                  <a:schemeClr val="tx1"/>
                </a:solidFill>
                <a:effectLst/>
                <a:latin typeface="+mn-lt"/>
                <a:ea typeface="+mn-ea"/>
                <a:cs typeface="+mn-cs"/>
              </a:rPr>
              <a:t> This next set of questions has to do with how the current economic conditions have affected your business’ borrowing needs.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result of today’s economic conditions, would you say that your business’ borrowing needs are greater, less, or unchanged from previous years? [DNRL]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Greater than in previous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Less than in previous years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Unchanged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29</a:t>
            </a:fld>
            <a:endParaRPr lang="en-US"/>
          </a:p>
        </p:txBody>
      </p:sp>
    </p:spTree>
    <p:extLst>
      <p:ext uri="{BB962C8B-B14F-4D97-AF65-F5344CB8AC3E}">
        <p14:creationId xmlns:p14="http://schemas.microsoft.com/office/powerpoint/2010/main" val="135892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a:t>
            </a:fld>
            <a:endParaRPr lang="en-US" dirty="0"/>
          </a:p>
        </p:txBody>
      </p:sp>
    </p:spTree>
    <p:extLst>
      <p:ext uri="{BB962C8B-B14F-4D97-AF65-F5344CB8AC3E}">
        <p14:creationId xmlns:p14="http://schemas.microsoft.com/office/powerpoint/2010/main" val="40344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3.2</a:t>
            </a:r>
            <a:r>
              <a:rPr lang="en-US" sz="1200" kern="1200" dirty="0" smtClean="0">
                <a:solidFill>
                  <a:schemeClr val="tx1"/>
                </a:solidFill>
                <a:effectLst/>
                <a:latin typeface="+mn-lt"/>
                <a:ea typeface="+mn-ea"/>
                <a:cs typeface="+mn-cs"/>
              </a:rPr>
              <a:t> Has your business applied to borrow money within the past year? [DNRL]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 [Skip to Q4.1]</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[Skip to Q4.1]</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3.3</a:t>
            </a:r>
            <a:r>
              <a:rPr lang="en-US" sz="1200" kern="1200" dirty="0" smtClean="0">
                <a:solidFill>
                  <a:schemeClr val="tx1"/>
                </a:solidFill>
                <a:effectLst/>
                <a:latin typeface="+mn-lt"/>
                <a:ea typeface="+mn-ea"/>
                <a:cs typeface="+mn-cs"/>
              </a:rPr>
              <a:t> Thinking about your most recent application to borrow money, would you say that getting a business loan is easier, harder, or unchanged from last time? [DNRL]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Easier than last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Harder than last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Unchanged versus last time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[Do not read]</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[Skip to Q4.1 unless </a:t>
            </a:r>
            <a:r>
              <a:rPr lang="en-US" sz="1200" b="1"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in Q2.1]</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30</a:t>
            </a:fld>
            <a:endParaRPr lang="en-US"/>
          </a:p>
        </p:txBody>
      </p:sp>
    </p:spTree>
    <p:extLst>
      <p:ext uri="{BB962C8B-B14F-4D97-AF65-F5344CB8AC3E}">
        <p14:creationId xmlns:p14="http://schemas.microsoft.com/office/powerpoint/2010/main" val="2275193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3.4</a:t>
            </a:r>
            <a:r>
              <a:rPr lang="en-US" sz="1200" kern="1200" dirty="0" smtClean="0">
                <a:solidFill>
                  <a:schemeClr val="tx1"/>
                </a:solidFill>
                <a:effectLst/>
                <a:latin typeface="+mn-lt"/>
                <a:ea typeface="+mn-ea"/>
                <a:cs typeface="+mn-cs"/>
              </a:rPr>
              <a:t> Have the current economic conditions caused your business to consider borrowing money? [DNRL]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Yes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No</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[Do not ask]</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[Ask Q3.5 if </a:t>
            </a:r>
            <a:r>
              <a:rPr lang="en-US" sz="1200" b="1" kern="1200" dirty="0" smtClean="0">
                <a:solidFill>
                  <a:schemeClr val="tx1"/>
                </a:solidFill>
                <a:effectLst/>
                <a:latin typeface="+mn-lt"/>
                <a:ea typeface="+mn-ea"/>
                <a:cs typeface="+mn-cs"/>
              </a:rPr>
              <a:t>Yes</a:t>
            </a:r>
            <a:r>
              <a:rPr lang="en-US" sz="1200" kern="1200" dirty="0" smtClean="0">
                <a:solidFill>
                  <a:schemeClr val="tx1"/>
                </a:solidFill>
                <a:effectLst/>
                <a:latin typeface="+mn-lt"/>
                <a:ea typeface="+mn-ea"/>
                <a:cs typeface="+mn-cs"/>
              </a:rPr>
              <a:t> in Q 3.4]</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Q3.5 </a:t>
            </a:r>
            <a:r>
              <a:rPr lang="en-US" sz="1200" kern="1200" dirty="0" smtClean="0">
                <a:solidFill>
                  <a:schemeClr val="tx1"/>
                </a:solidFill>
                <a:effectLst/>
                <a:latin typeface="+mn-lt"/>
                <a:ea typeface="+mn-ea"/>
                <a:cs typeface="+mn-cs"/>
              </a:rPr>
              <a:t>Why would you say that  the current economic conditions have caused your business to consider borrowing money?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[Record verbatim]</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ask]</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31</a:t>
            </a:fld>
            <a:endParaRPr lang="en-US"/>
          </a:p>
        </p:txBody>
      </p:sp>
    </p:spTree>
    <p:extLst>
      <p:ext uri="{BB962C8B-B14F-4D97-AF65-F5344CB8AC3E}">
        <p14:creationId xmlns:p14="http://schemas.microsoft.com/office/powerpoint/2010/main" val="892707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32</a:t>
            </a:fld>
            <a:endParaRPr lang="en-US"/>
          </a:p>
        </p:txBody>
      </p:sp>
    </p:spTree>
    <p:extLst>
      <p:ext uri="{BB962C8B-B14F-4D97-AF65-F5344CB8AC3E}">
        <p14:creationId xmlns:p14="http://schemas.microsoft.com/office/powerpoint/2010/main" val="427747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4.1</a:t>
            </a:r>
            <a:r>
              <a:rPr lang="en-US" sz="1200" kern="1200" dirty="0" smtClean="0">
                <a:solidFill>
                  <a:schemeClr val="tx1"/>
                </a:solidFill>
                <a:effectLst/>
                <a:latin typeface="+mn-lt"/>
                <a:ea typeface="+mn-ea"/>
                <a:cs typeface="+mn-cs"/>
              </a:rPr>
              <a:t> My next set of questions are about alternative lenders such as crowdfunding or peer-to-peer lending.</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Are you aware of any of the following types of alternative lenders for businesses: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[Multi-select]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Crowdfunding (such as Alberta </a:t>
            </a:r>
            <a:r>
              <a:rPr lang="en-US" sz="1200" kern="1200" dirty="0" err="1" smtClean="0">
                <a:solidFill>
                  <a:schemeClr val="tx1"/>
                </a:solidFill>
                <a:effectLst/>
                <a:latin typeface="+mn-lt"/>
                <a:ea typeface="+mn-ea"/>
                <a:cs typeface="+mn-cs"/>
              </a:rPr>
              <a:t>BoostR</a:t>
            </a:r>
            <a:r>
              <a:rPr lang="en-US" sz="1200" kern="1200" dirty="0" smtClean="0">
                <a:solidFill>
                  <a:schemeClr val="tx1"/>
                </a:solidFill>
                <a:effectLst/>
                <a:latin typeface="+mn-lt"/>
                <a:ea typeface="+mn-ea"/>
                <a:cs typeface="+mn-cs"/>
              </a:rPr>
              <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Online lending (such as </a:t>
            </a:r>
            <a:r>
              <a:rPr lang="en-US" sz="1200" kern="1200" dirty="0" err="1" smtClean="0">
                <a:solidFill>
                  <a:schemeClr val="tx1"/>
                </a:solidFill>
                <a:effectLst/>
                <a:latin typeface="+mn-lt"/>
                <a:ea typeface="+mn-ea"/>
                <a:cs typeface="+mn-cs"/>
              </a:rPr>
              <a:t>OnDeck</a:t>
            </a:r>
            <a:r>
              <a:rPr lang="en-US" sz="1200" kern="1200" dirty="0" smtClean="0">
                <a:solidFill>
                  <a:schemeClr val="tx1"/>
                </a:solidFill>
                <a:effectLst/>
                <a:latin typeface="+mn-lt"/>
                <a:ea typeface="+mn-ea"/>
                <a:cs typeface="+mn-cs"/>
              </a:rPr>
              <a:t> Money)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Peer-to-peer lending (such as Lending Loop)</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None </a:t>
            </a:r>
            <a:r>
              <a:rPr lang="en-US" sz="1200" b="1" kern="1200" dirty="0" smtClean="0">
                <a:solidFill>
                  <a:schemeClr val="tx1"/>
                </a:solidFill>
                <a:effectLst/>
                <a:latin typeface="+mn-lt"/>
                <a:ea typeface="+mn-ea"/>
                <a:cs typeface="+mn-cs"/>
              </a:rPr>
              <a:t>[Skip to Section 6] </a:t>
            </a:r>
            <a:endParaRPr lang="en-C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DK/Ref</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33</a:t>
            </a:fld>
            <a:endParaRPr lang="en-US"/>
          </a:p>
        </p:txBody>
      </p:sp>
    </p:spTree>
    <p:extLst>
      <p:ext uri="{BB962C8B-B14F-4D97-AF65-F5344CB8AC3E}">
        <p14:creationId xmlns:p14="http://schemas.microsoft.com/office/powerpoint/2010/main" val="199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4.2</a:t>
            </a:r>
            <a:r>
              <a:rPr lang="en-US" sz="1200" kern="1200" dirty="0" smtClean="0">
                <a:solidFill>
                  <a:schemeClr val="tx1"/>
                </a:solidFill>
                <a:effectLst/>
                <a:latin typeface="+mn-lt"/>
                <a:ea typeface="+mn-ea"/>
                <a:cs typeface="+mn-cs"/>
              </a:rPr>
              <a:t> Thinking about your business’ next credit application, how likely would you be to consider an </a:t>
            </a:r>
            <a:r>
              <a:rPr lang="en-US" sz="1200" kern="1200" dirty="0" err="1" smtClean="0">
                <a:solidFill>
                  <a:schemeClr val="tx1"/>
                </a:solidFill>
                <a:effectLst/>
                <a:latin typeface="+mn-lt"/>
                <a:ea typeface="+mn-ea"/>
                <a:cs typeface="+mn-cs"/>
              </a:rPr>
              <a:t>alterntive</a:t>
            </a:r>
            <a:r>
              <a:rPr lang="en-US" sz="1200" kern="1200" dirty="0" smtClean="0">
                <a:solidFill>
                  <a:schemeClr val="tx1"/>
                </a:solidFill>
                <a:effectLst/>
                <a:latin typeface="+mn-lt"/>
                <a:ea typeface="+mn-ea"/>
                <a:cs typeface="+mn-cs"/>
              </a:rPr>
              <a:t> lender such as these? [IF NEEDED: crowdfunding, online lending, or peer-to-peer lending] Would you say...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unlikely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unlikely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Neither likely nor unlikely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Somewhat likely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Very likely</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 </a:t>
            </a:r>
            <a:r>
              <a:rPr lang="en-US" sz="1200" b="1" kern="1200" dirty="0" smtClean="0">
                <a:solidFill>
                  <a:schemeClr val="tx1"/>
                </a:solidFill>
                <a:effectLst/>
                <a:latin typeface="+mn-lt"/>
                <a:ea typeface="+mn-ea"/>
                <a:cs typeface="+mn-cs"/>
              </a:rPr>
              <a:t>[Skip to Section 6]</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4.3</a:t>
            </a:r>
            <a:r>
              <a:rPr lang="en-US" sz="1200" kern="1200" dirty="0" smtClean="0">
                <a:solidFill>
                  <a:schemeClr val="tx1"/>
                </a:solidFill>
                <a:effectLst/>
                <a:latin typeface="+mn-lt"/>
                <a:ea typeface="+mn-ea"/>
                <a:cs typeface="+mn-cs"/>
              </a:rPr>
              <a:t> Why are you [insert response from Q4.2] to consider an alternative lender for your business’ next credit application?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code responses]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a:t>
            </a:r>
            <a:endParaRPr lang="en-CA" sz="1200" kern="1200" dirty="0" smtClean="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34</a:t>
            </a:fld>
            <a:endParaRPr lang="en-US"/>
          </a:p>
        </p:txBody>
      </p:sp>
    </p:spTree>
    <p:extLst>
      <p:ext uri="{BB962C8B-B14F-4D97-AF65-F5344CB8AC3E}">
        <p14:creationId xmlns:p14="http://schemas.microsoft.com/office/powerpoint/2010/main" val="1570818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4.3</a:t>
            </a:r>
            <a:r>
              <a:rPr lang="en-US" sz="1200" kern="1200" dirty="0" smtClean="0">
                <a:solidFill>
                  <a:schemeClr val="tx1"/>
                </a:solidFill>
                <a:effectLst/>
                <a:latin typeface="+mn-lt"/>
                <a:ea typeface="+mn-ea"/>
                <a:cs typeface="+mn-cs"/>
              </a:rPr>
              <a:t> Why are you [insert response from Q4.2] to consider an alternative lender for your business’ next credit application?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code responses]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35</a:t>
            </a:fld>
            <a:endParaRPr lang="en-US"/>
          </a:p>
        </p:txBody>
      </p:sp>
    </p:spTree>
    <p:extLst>
      <p:ext uri="{BB962C8B-B14F-4D97-AF65-F5344CB8AC3E}">
        <p14:creationId xmlns:p14="http://schemas.microsoft.com/office/powerpoint/2010/main" val="254698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Question 4.3</a:t>
            </a:r>
            <a:r>
              <a:rPr lang="en-US" sz="1200" kern="1200" dirty="0" smtClean="0">
                <a:solidFill>
                  <a:schemeClr val="tx1"/>
                </a:solidFill>
                <a:effectLst/>
                <a:latin typeface="+mn-lt"/>
                <a:ea typeface="+mn-ea"/>
                <a:cs typeface="+mn-cs"/>
              </a:rPr>
              <a:t> Why are you [insert response from Q4.2] to consider an alternative lender for your business’ next credit application?</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code responses]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don’t know/Refused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36</a:t>
            </a:fld>
            <a:endParaRPr lang="en-US"/>
          </a:p>
        </p:txBody>
      </p:sp>
    </p:spTree>
    <p:extLst>
      <p:ext uri="{BB962C8B-B14F-4D97-AF65-F5344CB8AC3E}">
        <p14:creationId xmlns:p14="http://schemas.microsoft.com/office/powerpoint/2010/main" val="42605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37</a:t>
            </a:fld>
            <a:endParaRPr lang="en-US"/>
          </a:p>
        </p:txBody>
      </p:sp>
    </p:spTree>
    <p:extLst>
      <p:ext uri="{BB962C8B-B14F-4D97-AF65-F5344CB8AC3E}">
        <p14:creationId xmlns:p14="http://schemas.microsoft.com/office/powerpoint/2010/main" val="18966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38</a:t>
            </a:fld>
            <a:endParaRPr lang="en-US"/>
          </a:p>
        </p:txBody>
      </p:sp>
    </p:spTree>
    <p:extLst>
      <p:ext uri="{BB962C8B-B14F-4D97-AF65-F5344CB8AC3E}">
        <p14:creationId xmlns:p14="http://schemas.microsoft.com/office/powerpoint/2010/main" val="1630289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39</a:t>
            </a:fld>
            <a:endParaRPr lang="en-US"/>
          </a:p>
        </p:txBody>
      </p:sp>
    </p:spTree>
    <p:extLst>
      <p:ext uri="{BB962C8B-B14F-4D97-AF65-F5344CB8AC3E}">
        <p14:creationId xmlns:p14="http://schemas.microsoft.com/office/powerpoint/2010/main" val="33954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4</a:t>
            </a:fld>
            <a:endParaRPr lang="en-US" dirty="0"/>
          </a:p>
        </p:txBody>
      </p:sp>
    </p:spTree>
    <p:extLst>
      <p:ext uri="{BB962C8B-B14F-4D97-AF65-F5344CB8AC3E}">
        <p14:creationId xmlns:p14="http://schemas.microsoft.com/office/powerpoint/2010/main" val="856266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505150"/>
              </a:solidFill>
              <a:latin typeface="Myriad Pro"/>
              <a:cs typeface="Myriad Pro"/>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40</a:t>
            </a:fld>
            <a:endParaRPr lang="en-US"/>
          </a:p>
        </p:txBody>
      </p:sp>
    </p:spTree>
    <p:extLst>
      <p:ext uri="{BB962C8B-B14F-4D97-AF65-F5344CB8AC3E}">
        <p14:creationId xmlns:p14="http://schemas.microsoft.com/office/powerpoint/2010/main" val="3280143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45</a:t>
            </a:fld>
            <a:endParaRPr lang="en-US"/>
          </a:p>
        </p:txBody>
      </p:sp>
    </p:spTree>
    <p:extLst>
      <p:ext uri="{BB962C8B-B14F-4D97-AF65-F5344CB8AC3E}">
        <p14:creationId xmlns:p14="http://schemas.microsoft.com/office/powerpoint/2010/main" val="3121604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46</a:t>
            </a:fld>
            <a:endParaRPr lang="en-US"/>
          </a:p>
        </p:txBody>
      </p:sp>
    </p:spTree>
    <p:extLst>
      <p:ext uri="{BB962C8B-B14F-4D97-AF65-F5344CB8AC3E}">
        <p14:creationId xmlns:p14="http://schemas.microsoft.com/office/powerpoint/2010/main" val="1165133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47</a:t>
            </a:fld>
            <a:endParaRPr lang="en-US"/>
          </a:p>
        </p:txBody>
      </p:sp>
    </p:spTree>
    <p:extLst>
      <p:ext uri="{BB962C8B-B14F-4D97-AF65-F5344CB8AC3E}">
        <p14:creationId xmlns:p14="http://schemas.microsoft.com/office/powerpoint/2010/main" val="3395136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48</a:t>
            </a:fld>
            <a:endParaRPr lang="en-US"/>
          </a:p>
        </p:txBody>
      </p:sp>
    </p:spTree>
    <p:extLst>
      <p:ext uri="{BB962C8B-B14F-4D97-AF65-F5344CB8AC3E}">
        <p14:creationId xmlns:p14="http://schemas.microsoft.com/office/powerpoint/2010/main" val="3036039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49</a:t>
            </a:fld>
            <a:endParaRPr lang="en-US"/>
          </a:p>
        </p:txBody>
      </p:sp>
    </p:spTree>
    <p:extLst>
      <p:ext uri="{BB962C8B-B14F-4D97-AF65-F5344CB8AC3E}">
        <p14:creationId xmlns:p14="http://schemas.microsoft.com/office/powerpoint/2010/main" val="189666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50</a:t>
            </a:fld>
            <a:endParaRPr lang="en-US"/>
          </a:p>
        </p:txBody>
      </p:sp>
    </p:spTree>
    <p:extLst>
      <p:ext uri="{BB962C8B-B14F-4D97-AF65-F5344CB8AC3E}">
        <p14:creationId xmlns:p14="http://schemas.microsoft.com/office/powerpoint/2010/main" val="13826202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51</a:t>
            </a:fld>
            <a:endParaRPr lang="en-US"/>
          </a:p>
        </p:txBody>
      </p:sp>
    </p:spTree>
    <p:extLst>
      <p:ext uri="{BB962C8B-B14F-4D97-AF65-F5344CB8AC3E}">
        <p14:creationId xmlns:p14="http://schemas.microsoft.com/office/powerpoint/2010/main" val="33286661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52</a:t>
            </a:fld>
            <a:endParaRPr lang="en-US"/>
          </a:p>
        </p:txBody>
      </p:sp>
    </p:spTree>
    <p:extLst>
      <p:ext uri="{BB962C8B-B14F-4D97-AF65-F5344CB8AC3E}">
        <p14:creationId xmlns:p14="http://schemas.microsoft.com/office/powerpoint/2010/main" val="565281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53</a:t>
            </a:fld>
            <a:endParaRPr lang="en-US"/>
          </a:p>
        </p:txBody>
      </p:sp>
    </p:spTree>
    <p:extLst>
      <p:ext uri="{BB962C8B-B14F-4D97-AF65-F5344CB8AC3E}">
        <p14:creationId xmlns:p14="http://schemas.microsoft.com/office/powerpoint/2010/main" val="57755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5</a:t>
            </a:fld>
            <a:endParaRPr lang="en-US" dirty="0"/>
          </a:p>
        </p:txBody>
      </p:sp>
    </p:spTree>
    <p:extLst>
      <p:ext uri="{BB962C8B-B14F-4D97-AF65-F5344CB8AC3E}">
        <p14:creationId xmlns:p14="http://schemas.microsoft.com/office/powerpoint/2010/main" val="34272428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54</a:t>
            </a:fld>
            <a:endParaRPr lang="en-US"/>
          </a:p>
        </p:txBody>
      </p:sp>
    </p:spTree>
    <p:extLst>
      <p:ext uri="{BB962C8B-B14F-4D97-AF65-F5344CB8AC3E}">
        <p14:creationId xmlns:p14="http://schemas.microsoft.com/office/powerpoint/2010/main" val="24851028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55</a:t>
            </a:fld>
            <a:endParaRPr lang="en-US"/>
          </a:p>
        </p:txBody>
      </p:sp>
    </p:spTree>
    <p:extLst>
      <p:ext uri="{BB962C8B-B14F-4D97-AF65-F5344CB8AC3E}">
        <p14:creationId xmlns:p14="http://schemas.microsoft.com/office/powerpoint/2010/main" val="4053634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Question 2.6 </a:t>
            </a:r>
            <a:r>
              <a:rPr lang="en-US" sz="1200" kern="1200" dirty="0" smtClean="0">
                <a:solidFill>
                  <a:schemeClr val="tx1"/>
                </a:solidFill>
                <a:effectLst/>
                <a:latin typeface="+mn-lt"/>
                <a:ea typeface="+mn-ea"/>
                <a:cs typeface="+mn-cs"/>
              </a:rPr>
              <a:t>Still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thinking of the most recent time your business applied to borrow money, please let me know whether you agree or disagree with the following statements about the application process: [IF AGREE/DISAGREE FOR EACH, CLARIFY IF STRONGLY OR SOMEWHAT]</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[Rows; Randomize]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Any costs incurred to gather information needed for the application were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It was easy to gather the required information or documents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lender was transparent on how they assessed the business’ creditworthiness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application process was straightforward</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length of the application process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Lending terms (such as interest and collateral) were fair</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The time between the application submission to approval or rejection was reasonable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[Columns]</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Neutral</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Somewhat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Strongly disagree</a:t>
            </a:r>
            <a:endParaRPr lang="en-C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 don’t know/Refused [Do not read]</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56</a:t>
            </a:fld>
            <a:endParaRPr lang="en-US"/>
          </a:p>
        </p:txBody>
      </p:sp>
    </p:spTree>
    <p:extLst>
      <p:ext uri="{BB962C8B-B14F-4D97-AF65-F5344CB8AC3E}">
        <p14:creationId xmlns:p14="http://schemas.microsoft.com/office/powerpoint/2010/main" val="28490654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1C059A01-957A-E348-AB86-E863EAD7842D}" type="slidenum">
              <a:rPr lang="en-US" smtClean="0"/>
              <a:pPr/>
              <a:t>58</a:t>
            </a:fld>
            <a:endParaRPr lang="en-US"/>
          </a:p>
        </p:txBody>
      </p:sp>
    </p:spTree>
    <p:extLst>
      <p:ext uri="{BB962C8B-B14F-4D97-AF65-F5344CB8AC3E}">
        <p14:creationId xmlns:p14="http://schemas.microsoft.com/office/powerpoint/2010/main" val="27890948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59</a:t>
            </a:fld>
            <a:endParaRPr lang="en-US" dirty="0"/>
          </a:p>
        </p:txBody>
      </p:sp>
    </p:spTree>
    <p:extLst>
      <p:ext uri="{BB962C8B-B14F-4D97-AF65-F5344CB8AC3E}">
        <p14:creationId xmlns:p14="http://schemas.microsoft.com/office/powerpoint/2010/main" val="1404161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60</a:t>
            </a:fld>
            <a:endParaRPr lang="en-US" dirty="0"/>
          </a:p>
        </p:txBody>
      </p:sp>
    </p:spTree>
    <p:extLst>
      <p:ext uri="{BB962C8B-B14F-4D97-AF65-F5344CB8AC3E}">
        <p14:creationId xmlns:p14="http://schemas.microsoft.com/office/powerpoint/2010/main" val="3900540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61</a:t>
            </a:fld>
            <a:endParaRPr lang="en-US" dirty="0"/>
          </a:p>
        </p:txBody>
      </p:sp>
    </p:spTree>
    <p:extLst>
      <p:ext uri="{BB962C8B-B14F-4D97-AF65-F5344CB8AC3E}">
        <p14:creationId xmlns:p14="http://schemas.microsoft.com/office/powerpoint/2010/main" val="23253925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62</a:t>
            </a:fld>
            <a:endParaRPr lang="en-US" dirty="0"/>
          </a:p>
        </p:txBody>
      </p:sp>
    </p:spTree>
    <p:extLst>
      <p:ext uri="{BB962C8B-B14F-4D97-AF65-F5344CB8AC3E}">
        <p14:creationId xmlns:p14="http://schemas.microsoft.com/office/powerpoint/2010/main" val="3452949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 typeface="+mj-lt"/>
              <a:buNone/>
              <a:tabLst/>
              <a:defRPr/>
            </a:pPr>
            <a:endParaRPr lang="en-CA"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63</a:t>
            </a:fld>
            <a:endParaRPr lang="en-US" dirty="0"/>
          </a:p>
        </p:txBody>
      </p:sp>
    </p:spTree>
    <p:extLst>
      <p:ext uri="{BB962C8B-B14F-4D97-AF65-F5344CB8AC3E}">
        <p14:creationId xmlns:p14="http://schemas.microsoft.com/office/powerpoint/2010/main" val="265202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CA" sz="1200" kern="1200" dirty="0" smtClean="0">
              <a:solidFill>
                <a:schemeClr val="tx1"/>
              </a:solidFill>
              <a:latin typeface="+mn-lt"/>
              <a:ea typeface="+mn-ea"/>
              <a:cs typeface="+mn-cs"/>
            </a:endParaRPr>
          </a:p>
          <a:p>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059A01-957A-E348-AB86-E863EAD7842D}" type="slidenum">
              <a:rPr lang="en-US" smtClean="0"/>
              <a:pPr/>
              <a:t>6</a:t>
            </a:fld>
            <a:endParaRPr lang="en-US" dirty="0"/>
          </a:p>
        </p:txBody>
      </p:sp>
    </p:spTree>
    <p:extLst>
      <p:ext uri="{BB962C8B-B14F-4D97-AF65-F5344CB8AC3E}">
        <p14:creationId xmlns:p14="http://schemas.microsoft.com/office/powerpoint/2010/main" val="2021773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1C059A01-957A-E348-AB86-E863EAD7842D}" type="slidenum">
              <a:rPr lang="en-US" smtClean="0"/>
              <a:pPr/>
              <a:t>7</a:t>
            </a:fld>
            <a:endParaRPr lang="en-US" dirty="0"/>
          </a:p>
        </p:txBody>
      </p:sp>
    </p:spTree>
    <p:extLst>
      <p:ext uri="{BB962C8B-B14F-4D97-AF65-F5344CB8AC3E}">
        <p14:creationId xmlns:p14="http://schemas.microsoft.com/office/powerpoint/2010/main" val="3530896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0735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sz="1200" kern="1200" dirty="0" smtClean="0">
                <a:solidFill>
                  <a:schemeClr val="tx1"/>
                </a:solidFill>
                <a:latin typeface="+mn-lt"/>
                <a:ea typeface="+mn-ea"/>
                <a:cs typeface="+mn-cs"/>
              </a:rPr>
              <a:t>Business Beat Optimism explained:</a:t>
            </a:r>
          </a:p>
          <a:p>
            <a:pPr lvl="0"/>
            <a:r>
              <a:rPr lang="en-CA" sz="1200" kern="1200" dirty="0" smtClean="0">
                <a:solidFill>
                  <a:schemeClr val="tx1"/>
                </a:solidFill>
                <a:latin typeface="+mn-lt"/>
                <a:ea typeface="+mn-ea"/>
                <a:cs typeface="+mn-cs"/>
              </a:rPr>
              <a:t>We took our two optimism questions and converted them into separate indices using the same approach as the </a:t>
            </a:r>
            <a:r>
              <a:rPr lang="en-CA" sz="1200" kern="1200" dirty="0" err="1" smtClean="0">
                <a:solidFill>
                  <a:schemeClr val="tx1"/>
                </a:solidFill>
                <a:latin typeface="+mn-lt"/>
                <a:ea typeface="+mn-ea"/>
                <a:cs typeface="+mn-cs"/>
              </a:rPr>
              <a:t>CFIB’s</a:t>
            </a:r>
            <a:r>
              <a:rPr lang="en-CA" sz="1200" kern="1200" dirty="0" smtClean="0">
                <a:solidFill>
                  <a:schemeClr val="tx1"/>
                </a:solidFill>
                <a:latin typeface="+mn-lt"/>
                <a:ea typeface="+mn-ea"/>
                <a:cs typeface="+mn-cs"/>
              </a:rPr>
              <a:t> Business Barometer Index.</a:t>
            </a:r>
          </a:p>
          <a:p>
            <a:pPr lvl="0"/>
            <a:r>
              <a:rPr lang="en-CA" sz="1200" kern="1200" dirty="0" smtClean="0">
                <a:solidFill>
                  <a:schemeClr val="tx1"/>
                </a:solidFill>
                <a:latin typeface="+mn-lt"/>
                <a:ea typeface="+mn-ea"/>
                <a:cs typeface="+mn-cs"/>
              </a:rPr>
              <a:t>So, we took the % better (somewhat/much better) minus the % worse (somewhat/much worse) and re-scaled this number to range from 0 to 100.</a:t>
            </a:r>
          </a:p>
          <a:p>
            <a:pPr lvl="0"/>
            <a:r>
              <a:rPr lang="en-CA" sz="1200" kern="1200" dirty="0" smtClean="0">
                <a:solidFill>
                  <a:schemeClr val="tx1"/>
                </a:solidFill>
                <a:latin typeface="+mn-lt"/>
                <a:ea typeface="+mn-ea"/>
                <a:cs typeface="+mn-cs"/>
              </a:rPr>
              <a:t>The ‘equilibrium’ point is a score of 50, where the percentage feeling positive is the same as the percentage who feel negative.</a:t>
            </a:r>
          </a:p>
          <a:p>
            <a:pPr lvl="0"/>
            <a:r>
              <a:rPr lang="en-CA" sz="1200" kern="1200" dirty="0" smtClean="0">
                <a:solidFill>
                  <a:schemeClr val="tx1"/>
                </a:solidFill>
                <a:latin typeface="+mn-lt"/>
                <a:ea typeface="+mn-ea"/>
                <a:cs typeface="+mn-cs"/>
              </a:rPr>
              <a:t>Therefore, a score above 50 means owners expecting [their business’ performance / the Alberta economy] to be stronger in the next 6 months outnumber those expecting weaker performance.</a:t>
            </a:r>
          </a:p>
          <a:p>
            <a:pPr lvl="0"/>
            <a:r>
              <a:rPr lang="en-CA" sz="1200" kern="1200" dirty="0" smtClean="0">
                <a:solidFill>
                  <a:schemeClr val="tx1"/>
                </a:solidFill>
                <a:latin typeface="+mn-lt"/>
                <a:ea typeface="+mn-ea"/>
                <a:cs typeface="+mn-cs"/>
              </a:rPr>
              <a:t>According to the CFIB, one would normally see </a:t>
            </a:r>
            <a:r>
              <a:rPr lang="en-CA" sz="1200" u="sng" kern="1200" dirty="0" smtClean="0">
                <a:solidFill>
                  <a:schemeClr val="tx1"/>
                </a:solidFill>
                <a:latin typeface="+mn-lt"/>
                <a:ea typeface="+mn-ea"/>
                <a:cs typeface="+mn-cs"/>
              </a:rPr>
              <a:t>their CFIB Business Barometer Index</a:t>
            </a:r>
            <a:r>
              <a:rPr lang="en-CA" sz="1200" kern="1200" dirty="0" smtClean="0">
                <a:solidFill>
                  <a:schemeClr val="tx1"/>
                </a:solidFill>
                <a:latin typeface="+mn-lt"/>
                <a:ea typeface="+mn-ea"/>
                <a:cs typeface="+mn-cs"/>
              </a:rPr>
              <a:t> between 65 and 70 when the economy is growing at its potential.  </a:t>
            </a:r>
          </a:p>
          <a:p>
            <a:r>
              <a:rPr lang="en-CA" sz="1200" kern="1200" dirty="0" smtClean="0">
                <a:solidFill>
                  <a:schemeClr val="tx1"/>
                </a:solidFill>
                <a:latin typeface="+mn-lt"/>
                <a:ea typeface="+mn-ea"/>
                <a:cs typeface="+mn-cs"/>
              </a:rPr>
              <a:t> </a:t>
            </a:r>
          </a:p>
          <a:p>
            <a:r>
              <a:rPr lang="en-CA" sz="1200" kern="1200" dirty="0" smtClean="0">
                <a:solidFill>
                  <a:schemeClr val="tx1"/>
                </a:solidFill>
                <a:latin typeface="+mn-lt"/>
                <a:ea typeface="+mn-ea"/>
                <a:cs typeface="+mn-cs"/>
              </a:rPr>
              <a:t>Our two survey questions:</a:t>
            </a:r>
          </a:p>
          <a:p>
            <a:pPr lvl="0"/>
            <a:r>
              <a:rPr lang="en-CA" sz="1200" kern="1200" dirty="0" smtClean="0">
                <a:solidFill>
                  <a:schemeClr val="tx1"/>
                </a:solidFill>
                <a:latin typeface="+mn-lt"/>
                <a:ea typeface="+mn-ea"/>
                <a:cs typeface="+mn-cs"/>
              </a:rPr>
              <a:t>Your Company (Q1.2) “Considering everything, would you say your company will be better off, the same or worse off financially 6 months from now?”</a:t>
            </a:r>
          </a:p>
          <a:p>
            <a:pPr lvl="0"/>
            <a:r>
              <a:rPr lang="en-CA" sz="1200" kern="1200" dirty="0" smtClean="0">
                <a:solidFill>
                  <a:schemeClr val="tx1"/>
                </a:solidFill>
                <a:latin typeface="+mn-lt"/>
                <a:ea typeface="+mn-ea"/>
                <a:cs typeface="+mn-cs"/>
              </a:rPr>
              <a:t>Alberta Economy (Q1.4) “And again considering everything, would you say the overall Alberta economy will be better off, the same or worse off financially in the next 6 months?”</a:t>
            </a:r>
          </a:p>
          <a:p>
            <a:pPr lvl="0"/>
            <a:endParaRPr lang="en-CA" sz="1200" strike="noStrike" kern="1200" dirty="0" smtClean="0">
              <a:solidFill>
                <a:schemeClr val="tx1"/>
              </a:solidFill>
              <a:latin typeface="+mn-lt"/>
              <a:ea typeface="+mn-ea"/>
              <a:cs typeface="+mn-cs"/>
            </a:endParaRPr>
          </a:p>
          <a:p>
            <a:pPr lvl="0"/>
            <a:r>
              <a:rPr lang="en-CA" sz="1200" strike="noStrike" kern="1200" dirty="0" smtClean="0">
                <a:solidFill>
                  <a:schemeClr val="tx1"/>
                </a:solidFill>
                <a:latin typeface="+mn-lt"/>
                <a:ea typeface="+mn-ea"/>
                <a:cs typeface="+mn-cs"/>
              </a:rPr>
              <a:t>The ATB Business Beat Economy and Business Indexes have decreased since last quarter.</a:t>
            </a:r>
            <a:r>
              <a:rPr lang="en-CA" sz="1200" strike="noStrike" kern="1200" baseline="0" dirty="0" smtClean="0">
                <a:solidFill>
                  <a:schemeClr val="tx1"/>
                </a:solidFill>
                <a:latin typeface="+mn-lt"/>
                <a:ea typeface="+mn-ea"/>
                <a:cs typeface="+mn-cs"/>
              </a:rPr>
              <a:t> This marks the second consecutive quarter that more Alberta SMEs are pessimistic than optimistic about the future of their businesses.</a:t>
            </a:r>
            <a:endParaRPr lang="en-CA"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443977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8"/>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3" y="3821257"/>
            <a:ext cx="7771967" cy="775398"/>
          </a:xfrm>
        </p:spPr>
        <p:txBody>
          <a:bodyPr/>
          <a:lstStyle>
            <a:lvl1pPr marL="0" indent="0" algn="l">
              <a:buNone/>
              <a:defRPr sz="2400">
                <a:solidFill>
                  <a:schemeClr val="bg1"/>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149634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5101" y="3202003"/>
            <a:ext cx="7772400" cy="684199"/>
          </a:xfrm>
        </p:spPr>
        <p:txBody>
          <a:bodyPr/>
          <a:lstStyle>
            <a:lvl1pP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05535" y="3821256"/>
            <a:ext cx="7771967" cy="775399"/>
          </a:xfrm>
        </p:spPr>
        <p:txBody>
          <a:bodyPr/>
          <a:lstStyle>
            <a:lvl1pPr marL="0" indent="0" algn="l">
              <a:buNone/>
              <a:defRPr sz="2400">
                <a:solidFill>
                  <a:schemeClr val="bg1"/>
                </a:solidFill>
                <a:latin typeface="+mj-lt"/>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49634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22184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0" i="0" cap="all" baseline="0">
                <a:solidFill>
                  <a:schemeClr val="bg1"/>
                </a:solidFill>
                <a:latin typeface="Myriad Pro"/>
                <a:cs typeface="Myriad Pro"/>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latin typeface="Myriad Pro"/>
                <a:cs typeface="Myriad Pr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TextBox 3"/>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extLst>
      <p:ext uri="{BB962C8B-B14F-4D97-AF65-F5344CB8AC3E}">
        <p14:creationId xmlns:p14="http://schemas.microsoft.com/office/powerpoint/2010/main" val="36445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bwMode="auto">
          <a:xfrm>
            <a:off x="958850" y="930275"/>
            <a:ext cx="7264400" cy="517525"/>
          </a:xfrm>
          <a:prstGeom prst="rect">
            <a:avLst/>
          </a:prstGeom>
          <a:noFill/>
          <a:ln w="9525">
            <a:noFill/>
            <a:miter lim="800000"/>
            <a:headEnd/>
            <a:tailEnd/>
          </a:ln>
        </p:spPr>
        <p:txBody>
          <a:bodyPr lIns="0" rIns="0" anchor="ctr"/>
          <a:lstStyle>
            <a:lvl1pPr>
              <a:defRPr sz="3200" baseline="0"/>
            </a:lvl1pPr>
          </a:lstStyle>
          <a:p>
            <a:pPr>
              <a:defRPr/>
            </a:pPr>
            <a:endParaRPr lang="en-US" sz="2000" dirty="0">
              <a:solidFill>
                <a:schemeClr val="bg1"/>
              </a:solidFill>
              <a:latin typeface="Arial" pitchFamily="34" charset="0"/>
              <a:ea typeface="+mj-ea"/>
              <a:cs typeface="Arial" pitchFamily="34" charset="0"/>
            </a:endParaRPr>
          </a:p>
        </p:txBody>
      </p:sp>
      <p:sp>
        <p:nvSpPr>
          <p:cNvPr id="2" name="Title 1"/>
          <p:cNvSpPr>
            <a:spLocks noGrp="1"/>
          </p:cNvSpPr>
          <p:nvPr>
            <p:ph type="title"/>
          </p:nvPr>
        </p:nvSpPr>
        <p:spPr>
          <a:xfrm>
            <a:off x="968375" y="444500"/>
            <a:ext cx="7264400" cy="831850"/>
          </a:xfrm>
        </p:spPr>
        <p:txBody>
          <a:bodyPr/>
          <a:lstStyle>
            <a:lvl1pPr>
              <a:defRPr sz="3200" baseline="0"/>
            </a:lvl1pPr>
          </a:lstStyle>
          <a:p>
            <a:r>
              <a:rPr lang="en-US" dirty="0" smtClean="0"/>
              <a:t>Click to edit Master title style</a:t>
            </a:r>
            <a:endParaRPr lang="en-US" dirty="0"/>
          </a:p>
        </p:txBody>
      </p:sp>
      <p:sp>
        <p:nvSpPr>
          <p:cNvPr id="6" name="Text Placeholder 3"/>
          <p:cNvSpPr>
            <a:spLocks noGrp="1"/>
          </p:cNvSpPr>
          <p:nvPr>
            <p:ph type="body" sz="quarter" idx="13"/>
          </p:nvPr>
        </p:nvSpPr>
        <p:spPr>
          <a:xfrm>
            <a:off x="874775" y="1860550"/>
            <a:ext cx="7281799" cy="3849624"/>
          </a:xfr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360362" y="6215063"/>
            <a:ext cx="2571097" cy="307777"/>
          </a:xfrm>
          <a:prstGeom prst="rect">
            <a:avLst/>
          </a:prstGeom>
          <a:noFill/>
        </p:spPr>
        <p:txBody>
          <a:bodyPr wrap="square" rtlCol="0">
            <a:spAutoFit/>
          </a:bodyPr>
          <a:lstStyle/>
          <a:p>
            <a:r>
              <a:rPr lang="en-CA" sz="1400" i="1" dirty="0" smtClean="0">
                <a:solidFill>
                  <a:srgbClr val="505150"/>
                </a:solidFill>
                <a:latin typeface="+mn-lt"/>
              </a:rPr>
              <a:t>Business &amp; Agriculture</a:t>
            </a:r>
            <a:endParaRPr lang="en-US" sz="1400" i="1" dirty="0">
              <a:solidFill>
                <a:srgbClr val="505150"/>
              </a:solidFill>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0362" y="882120"/>
            <a:ext cx="8428037" cy="71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360362" y="1689100"/>
            <a:ext cx="84280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8690073" y="6586637"/>
            <a:ext cx="447963" cy="246221"/>
          </a:xfrm>
          <a:prstGeom prst="rect">
            <a:avLst/>
          </a:prstGeom>
          <a:noFill/>
        </p:spPr>
        <p:txBody>
          <a:bodyPr wrap="square" rtlCol="0">
            <a:spAutoFit/>
          </a:bodyPr>
          <a:lstStyle/>
          <a:p>
            <a:pPr algn="ctr"/>
            <a:fld id="{85720CFE-B7C1-4B1D-A04E-C466DCC21624}"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83" r:id="rId2"/>
    <p:sldLayoutId id="2147483650" r:id="rId3"/>
    <p:sldLayoutId id="2147483651" r:id="rId4"/>
    <p:sldLayoutId id="2147483662" r:id="rId5"/>
  </p:sldLayoutIdLst>
  <p:txStyles>
    <p:titleStyle>
      <a:lvl1pPr algn="l" defTabSz="457200" rtl="0" eaLnBrk="1" fontAlgn="base" hangingPunct="1">
        <a:spcBef>
          <a:spcPct val="0"/>
        </a:spcBef>
        <a:spcAft>
          <a:spcPct val="0"/>
        </a:spcAft>
        <a:defRPr sz="3200" kern="1200" baseline="0">
          <a:solidFill>
            <a:schemeClr val="tx1"/>
          </a:solidFill>
          <a:latin typeface="Myriad Pro"/>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144000" indent="-144000" algn="l" defTabSz="457200" rtl="0" eaLnBrk="1" fontAlgn="base" hangingPunct="1">
        <a:spcBef>
          <a:spcPct val="20000"/>
        </a:spcBef>
        <a:spcAft>
          <a:spcPct val="0"/>
        </a:spcAft>
        <a:buFont typeface="Arial"/>
        <a:buChar char="•"/>
        <a:defRPr sz="1800" b="0" i="0" kern="1200">
          <a:solidFill>
            <a:srgbClr val="353535"/>
          </a:solidFill>
          <a:latin typeface="Myriad Pro"/>
          <a:ea typeface="ＭＳ Ｐゴシック" charset="0"/>
          <a:cs typeface="Myriad Pro"/>
        </a:defRPr>
      </a:lvl1pPr>
      <a:lvl2pPr marL="288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2pPr>
      <a:lvl3pPr marL="432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3pPr>
      <a:lvl4pPr marL="576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4pPr>
      <a:lvl5pPr marL="720000" indent="-144000" algn="l" defTabSz="457200" rtl="0" eaLnBrk="1" fontAlgn="base" hangingPunct="1">
        <a:spcBef>
          <a:spcPct val="20000"/>
        </a:spcBef>
        <a:spcAft>
          <a:spcPct val="0"/>
        </a:spcAft>
        <a:buFont typeface="Arial" charset="0"/>
        <a:buChar char="»"/>
        <a:defRPr sz="1800" b="0" i="0" kern="1200">
          <a:solidFill>
            <a:srgbClr val="353535"/>
          </a:solidFill>
          <a:latin typeface="Myriad Pro"/>
          <a:ea typeface="ＭＳ Ｐゴシック" charset="0"/>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chart" Target="../charts/chart2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chart" Target="../charts/char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chart" Target="../charts/chart33.xml"/></Relationships>
</file>

<file path=ppt/slides/_rels/slide41.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chart" Target="../charts/chart40.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chart" Target="../charts/chart42.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384406"/>
            <a:ext cx="8057440" cy="684199"/>
          </a:xfrm>
        </p:spPr>
        <p:txBody>
          <a:bodyPr/>
          <a:lstStyle/>
          <a:p>
            <a:r>
              <a:rPr lang="en-CA" sz="3200" dirty="0" smtClean="0"/>
              <a:t>Alberta Business Beat</a:t>
            </a:r>
            <a:endParaRPr lang="en-US" sz="3200" dirty="0"/>
          </a:p>
        </p:txBody>
      </p:sp>
      <p:sp>
        <p:nvSpPr>
          <p:cNvPr id="12" name="Subtitle 2"/>
          <p:cNvSpPr txBox="1">
            <a:spLocks/>
          </p:cNvSpPr>
          <p:nvPr/>
        </p:nvSpPr>
        <p:spPr bwMode="auto">
          <a:xfrm>
            <a:off x="505535" y="3973355"/>
            <a:ext cx="7771967" cy="43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20000"/>
              </a:spcBef>
              <a:spcAft>
                <a:spcPct val="0"/>
              </a:spcAft>
              <a:buClrTx/>
              <a:buSzTx/>
              <a:buFont typeface="Arial"/>
              <a:buNone/>
              <a:tabLst/>
              <a:defRPr/>
            </a:pPr>
            <a:r>
              <a:rPr kumimoji="0" lang="en-CA" sz="2400" b="0" i="0" u="none" strike="noStrike" kern="1200" cap="none" spc="0" normalizeH="0" baseline="0" noProof="0" dirty="0" smtClean="0">
                <a:ln>
                  <a:noFill/>
                </a:ln>
                <a:solidFill>
                  <a:schemeClr val="bg1"/>
                </a:solidFill>
                <a:effectLst/>
                <a:uLnTx/>
                <a:uFillTx/>
                <a:latin typeface="+mj-lt"/>
                <a:ea typeface="ＭＳ Ｐゴシック" charset="0"/>
                <a:cs typeface="Myriad Pro"/>
              </a:rPr>
              <a:t>Volume 12, </a:t>
            </a:r>
            <a:r>
              <a:rPr lang="en-CA" sz="2400" dirty="0" smtClean="0">
                <a:solidFill>
                  <a:schemeClr val="bg1"/>
                </a:solidFill>
                <a:latin typeface="+mj-lt"/>
                <a:cs typeface="Myriad Pro"/>
              </a:rPr>
              <a:t>January 2016</a:t>
            </a:r>
            <a:endParaRPr kumimoji="0" lang="en-US" sz="2400" b="0" i="0" u="none" strike="noStrike" kern="1200" cap="none" spc="0" normalizeH="0" baseline="0" noProof="0" dirty="0">
              <a:ln>
                <a:noFill/>
              </a:ln>
              <a:solidFill>
                <a:schemeClr val="bg1"/>
              </a:solidFill>
              <a:effectLst/>
              <a:uLnTx/>
              <a:uFillTx/>
              <a:latin typeface="+mj-lt"/>
              <a:ea typeface="ＭＳ Ｐゴシック" charset="0"/>
              <a:cs typeface="Myriad Pro"/>
            </a:endParaRPr>
          </a:p>
        </p:txBody>
      </p:sp>
    </p:spTree>
    <p:extLst>
      <p:ext uri="{BB962C8B-B14F-4D97-AF65-F5344CB8AC3E}">
        <p14:creationId xmlns:p14="http://schemas.microsoft.com/office/powerpoint/2010/main" val="97236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894453" y="305526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1876906" y="353672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777821853"/>
              </p:ext>
            </p:extLst>
          </p:nvPr>
        </p:nvGraphicFramePr>
        <p:xfrm>
          <a:off x="0" y="1854118"/>
          <a:ext cx="9144000" cy="374661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flipV="1">
            <a:off x="474318" y="3593878"/>
            <a:ext cx="6866282" cy="1"/>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Energy</a:t>
            </a:r>
            <a:endParaRPr lang="en-US" sz="3200" dirty="0">
              <a:solidFill>
                <a:srgbClr val="505150"/>
              </a:solidFill>
              <a:latin typeface="Myriad Pro"/>
              <a:cs typeface="Myriad Pro"/>
            </a:endParaRPr>
          </a:p>
        </p:txBody>
      </p:sp>
      <p:sp>
        <p:nvSpPr>
          <p:cNvPr id="15"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516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8" name="Footer Placeholder 2"/>
          <p:cNvSpPr txBox="1">
            <a:spLocks/>
          </p:cNvSpPr>
          <p:nvPr/>
        </p:nvSpPr>
        <p:spPr>
          <a:xfrm>
            <a:off x="8164" y="5600733"/>
            <a:ext cx="7332436" cy="62357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lvl="0">
              <a:spcBef>
                <a:spcPct val="20000"/>
              </a:spcBef>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a:t>
            </a:r>
            <a:r>
              <a:rPr lang="en-US" sz="1000" dirty="0">
                <a:solidFill>
                  <a:schemeClr val="tx1">
                    <a:lumMod val="50000"/>
                    <a:lumOff val="50000"/>
                  </a:schemeClr>
                </a:solidFill>
                <a:latin typeface="Myriad Pro" pitchFamily="34" charset="0"/>
              </a:rPr>
              <a:t>2015, Q4 2015 = November,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1" name="TextBox 20"/>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3319414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4244495679"/>
              </p:ext>
            </p:extLst>
          </p:nvPr>
        </p:nvGraphicFramePr>
        <p:xfrm>
          <a:off x="0" y="1949381"/>
          <a:ext cx="9144000" cy="365135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8696806"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Retail</a:t>
            </a:r>
            <a:endParaRPr lang="en-US" sz="3200" dirty="0">
              <a:solidFill>
                <a:srgbClr val="505150"/>
              </a:solidFill>
              <a:latin typeface="Myriad Pro"/>
              <a:cs typeface="Myriad Pro"/>
            </a:endParaRPr>
          </a:p>
        </p:txBody>
      </p:sp>
      <p:cxnSp>
        <p:nvCxnSpPr>
          <p:cNvPr id="8" name="Straight Connector 7"/>
          <p:cNvCxnSpPr/>
          <p:nvPr/>
        </p:nvCxnSpPr>
        <p:spPr>
          <a:xfrm>
            <a:off x="661419" y="3720459"/>
            <a:ext cx="6679181"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989210" y="3204019"/>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1989210" y="369188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8"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9" name="Footer Placeholder 2"/>
          <p:cNvSpPr txBox="1">
            <a:spLocks/>
          </p:cNvSpPr>
          <p:nvPr/>
        </p:nvSpPr>
        <p:spPr>
          <a:xfrm>
            <a:off x="7516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5" name="Footer Placeholder 2"/>
          <p:cNvSpPr txBox="1">
            <a:spLocks/>
          </p:cNvSpPr>
          <p:nvPr/>
        </p:nvSpPr>
        <p:spPr>
          <a:xfrm>
            <a:off x="8164" y="5600734"/>
            <a:ext cx="7332436" cy="611656"/>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lvl="0">
              <a:spcBef>
                <a:spcPct val="20000"/>
              </a:spcBef>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a:t>
            </a:r>
            <a:r>
              <a:rPr lang="en-US" sz="1000" dirty="0">
                <a:solidFill>
                  <a:schemeClr val="tx1">
                    <a:lumMod val="50000"/>
                    <a:lumOff val="50000"/>
                  </a:schemeClr>
                </a:solidFill>
                <a:latin typeface="Myriad Pro" pitchFamily="34" charset="0"/>
              </a:rPr>
              <a:t>2015, Q4 2015 = November,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115646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535354619"/>
              </p:ext>
            </p:extLst>
          </p:nvPr>
        </p:nvGraphicFramePr>
        <p:xfrm>
          <a:off x="8164" y="1939332"/>
          <a:ext cx="9135836" cy="35269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867593"/>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 - Construction</a:t>
            </a:r>
            <a:endParaRPr lang="en-US" sz="3200" dirty="0">
              <a:solidFill>
                <a:srgbClr val="505150"/>
              </a:solidFill>
              <a:latin typeface="Myriad Pro"/>
              <a:cs typeface="Myriad Pro"/>
            </a:endParaRPr>
          </a:p>
        </p:txBody>
      </p:sp>
      <p:cxnSp>
        <p:nvCxnSpPr>
          <p:cNvPr id="8" name="Straight Connector 7"/>
          <p:cNvCxnSpPr/>
          <p:nvPr/>
        </p:nvCxnSpPr>
        <p:spPr>
          <a:xfrm>
            <a:off x="695136" y="3649631"/>
            <a:ext cx="6740214"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1977243" y="3122117"/>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4" name="TextBox 13"/>
          <p:cNvSpPr txBox="1"/>
          <p:nvPr/>
        </p:nvSpPr>
        <p:spPr>
          <a:xfrm>
            <a:off x="1977243" y="362921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18" name="Footer Placeholder 2"/>
          <p:cNvSpPr txBox="1">
            <a:spLocks/>
          </p:cNvSpPr>
          <p:nvPr/>
        </p:nvSpPr>
        <p:spPr>
          <a:xfrm>
            <a:off x="723900" y="1804643"/>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9" name="Footer Placeholder 2"/>
          <p:cNvSpPr txBox="1">
            <a:spLocks/>
          </p:cNvSpPr>
          <p:nvPr/>
        </p:nvSpPr>
        <p:spPr>
          <a:xfrm>
            <a:off x="723900" y="1527243"/>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5" name="Footer Placeholder 2"/>
          <p:cNvSpPr txBox="1">
            <a:spLocks/>
          </p:cNvSpPr>
          <p:nvPr/>
        </p:nvSpPr>
        <p:spPr>
          <a:xfrm>
            <a:off x="8164" y="5600733"/>
            <a:ext cx="7332436" cy="69949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lvl="0">
              <a:spcBef>
                <a:spcPct val="20000"/>
              </a:spcBef>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a:t>
            </a:r>
            <a:r>
              <a:rPr lang="en-US" sz="1000" dirty="0">
                <a:solidFill>
                  <a:schemeClr val="tx1">
                    <a:lumMod val="50000"/>
                    <a:lumOff val="50000"/>
                  </a:schemeClr>
                </a:solidFill>
                <a:latin typeface="Myriad Pro" pitchFamily="34" charset="0"/>
              </a:rPr>
              <a:t>2015, Q4 2015 = November,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
        <p:nvSpPr>
          <p:cNvPr id="20" name="TextBox 19"/>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Tree>
    <p:extLst>
      <p:ext uri="{BB962C8B-B14F-4D97-AF65-F5344CB8AC3E}">
        <p14:creationId xmlns:p14="http://schemas.microsoft.com/office/powerpoint/2010/main" val="4515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Borrowing: SMEs’ Needs, Attitudes, and Behaviors</a:t>
            </a:r>
            <a:endParaRPr lang="en-US" sz="32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r>
              <a:rPr lang="en-CA" sz="1200" dirty="0" smtClean="0">
                <a:solidFill>
                  <a:srgbClr val="505150"/>
                </a:solidFill>
              </a:rPr>
              <a:t>.</a:t>
            </a:r>
            <a:endParaRPr lang="en-CA" sz="1200" dirty="0">
              <a:solidFill>
                <a:srgbClr val="505150"/>
              </a:solidFill>
              <a:latin typeface="+mn-lt"/>
            </a:endParaRPr>
          </a:p>
        </p:txBody>
      </p:sp>
      <p:sp>
        <p:nvSpPr>
          <p:cNvPr id="15" name="Title 14"/>
          <p:cNvSpPr>
            <a:spLocks noGrp="1"/>
          </p:cNvSpPr>
          <p:nvPr>
            <p:ph type="title"/>
          </p:nvPr>
        </p:nvSpPr>
        <p:spPr>
          <a:xfrm>
            <a:off x="0" y="-41092"/>
            <a:ext cx="8428037" cy="718080"/>
          </a:xfrm>
        </p:spPr>
        <p:txBody>
          <a:bodyPr/>
          <a:lstStyle/>
          <a:p>
            <a:r>
              <a:rPr lang="en-CA" sz="2800" dirty="0" smtClean="0"/>
              <a:t>Borrowing</a:t>
            </a:r>
            <a:endParaRPr lang="en-CA" sz="2800" dirty="0"/>
          </a:p>
        </p:txBody>
      </p:sp>
      <p:sp>
        <p:nvSpPr>
          <p:cNvPr id="11" name="Rectangle 10"/>
          <p:cNvSpPr/>
          <p:nvPr/>
        </p:nvSpPr>
        <p:spPr>
          <a:xfrm>
            <a:off x="176734" y="778014"/>
            <a:ext cx="8753510"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smtClean="0">
                <a:latin typeface="+mn-lt"/>
              </a:rPr>
              <a:t>Generally speaking, would you say that your business is comfortable or uncomfortable carrying debt?</a:t>
            </a:r>
            <a:r>
              <a:rPr lang="en-CA" sz="1400" dirty="0" smtClean="0">
                <a:latin typeface="+mn-lt"/>
              </a:rPr>
              <a:t>”</a:t>
            </a:r>
            <a:endParaRPr lang="en-CA" sz="1400" dirty="0">
              <a:latin typeface="+mn-lt"/>
            </a:endParaRPr>
          </a:p>
        </p:txBody>
      </p:sp>
      <p:graphicFrame>
        <p:nvGraphicFramePr>
          <p:cNvPr id="9" name="Chart 8"/>
          <p:cNvGraphicFramePr/>
          <p:nvPr>
            <p:extLst>
              <p:ext uri="{D42A27DB-BD31-4B8C-83A1-F6EECF244321}">
                <p14:modId xmlns:p14="http://schemas.microsoft.com/office/powerpoint/2010/main" val="2571231045"/>
              </p:ext>
            </p:extLst>
          </p:nvPr>
        </p:nvGraphicFramePr>
        <p:xfrm>
          <a:off x="2386940" y="1463815"/>
          <a:ext cx="4032393" cy="493698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5616" y="1907294"/>
            <a:ext cx="2241324" cy="1169551"/>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WE MANAGE OUR MONEY WELL AND SOMETIMES YOU HAVE TO GO IN DEBT. WE HAVE BEEN DOING IT FOR 20 </a:t>
            </a:r>
            <a:r>
              <a:rPr lang="en-CA" sz="1400" dirty="0" smtClean="0">
                <a:latin typeface="+mj-lt"/>
              </a:rPr>
              <a:t>YEARS.”</a:t>
            </a:r>
            <a:endParaRPr lang="en-CA" sz="1400" dirty="0">
              <a:latin typeface="+mj-lt"/>
            </a:endParaRPr>
          </a:p>
        </p:txBody>
      </p:sp>
      <p:cxnSp>
        <p:nvCxnSpPr>
          <p:cNvPr id="7" name="Straight Connector 6"/>
          <p:cNvCxnSpPr/>
          <p:nvPr/>
        </p:nvCxnSpPr>
        <p:spPr>
          <a:xfrm>
            <a:off x="220535" y="1907294"/>
            <a:ext cx="20337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45616" y="2964665"/>
            <a:ext cx="2241324" cy="1384995"/>
          </a:xfrm>
          <a:prstGeom prst="rect">
            <a:avLst/>
          </a:prstGeom>
          <a:noFill/>
        </p:spPr>
        <p:txBody>
          <a:bodyPr wrap="square" rtlCol="0">
            <a:spAutoFit/>
          </a:bodyPr>
          <a:lstStyle/>
          <a:p>
            <a:r>
              <a:rPr lang="en-CA" sz="1400" i="1" dirty="0" smtClean="0">
                <a:solidFill>
                  <a:schemeClr val="tx1">
                    <a:lumMod val="75000"/>
                    <a:lumOff val="25000"/>
                  </a:schemeClr>
                </a:solidFill>
              </a:rPr>
              <a:t>CEO or President,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9 years in business,</a:t>
            </a:r>
          </a:p>
          <a:p>
            <a:r>
              <a:rPr lang="en-CA" sz="1400" i="1" dirty="0" smtClean="0">
                <a:solidFill>
                  <a:schemeClr val="tx1">
                    <a:lumMod val="75000"/>
                    <a:lumOff val="25000"/>
                  </a:schemeClr>
                </a:solidFill>
              </a:rPr>
              <a:t>20-49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
        <p:nvSpPr>
          <p:cNvPr id="12" name="Rectangle 11"/>
          <p:cNvSpPr/>
          <p:nvPr/>
        </p:nvSpPr>
        <p:spPr>
          <a:xfrm>
            <a:off x="6688920" y="1906052"/>
            <a:ext cx="2241324" cy="1384995"/>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I JUST DON'T LIKE TO OWE ANYTHING TO ANYBODY. I'M SORT OF OLD FASHIONED, THAT YOU HAVE TO EARN YOUR OWN KEEP</a:t>
            </a:r>
            <a:r>
              <a:rPr lang="en-CA" sz="1400" dirty="0" smtClean="0">
                <a:latin typeface="+mj-lt"/>
              </a:rPr>
              <a:t>.”</a:t>
            </a:r>
            <a:endParaRPr lang="en-CA" sz="1400" dirty="0">
              <a:latin typeface="+mj-lt"/>
            </a:endParaRPr>
          </a:p>
        </p:txBody>
      </p:sp>
      <p:cxnSp>
        <p:nvCxnSpPr>
          <p:cNvPr id="13" name="Straight Connector 12"/>
          <p:cNvCxnSpPr/>
          <p:nvPr/>
        </p:nvCxnSpPr>
        <p:spPr>
          <a:xfrm>
            <a:off x="6763839" y="1906052"/>
            <a:ext cx="20337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88920" y="3216526"/>
            <a:ext cx="2241324" cy="1384995"/>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Retail, </a:t>
            </a:r>
          </a:p>
          <a:p>
            <a:r>
              <a:rPr lang="en-CA" sz="1400" i="1" dirty="0" smtClean="0">
                <a:solidFill>
                  <a:schemeClr val="tx1">
                    <a:lumMod val="75000"/>
                    <a:lumOff val="25000"/>
                  </a:schemeClr>
                </a:solidFill>
              </a:rPr>
              <a:t>23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$250,000 to less than $500,000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3688584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3" y="6557968"/>
            <a:ext cx="9135837"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a:t>
            </a:r>
            <a:r>
              <a:rPr lang="en-CA" sz="1200" dirty="0">
                <a:solidFill>
                  <a:srgbClr val="505150"/>
                </a:solidFill>
              </a:rPr>
              <a:t>132 </a:t>
            </a:r>
            <a:r>
              <a:rPr lang="en-CA" sz="1200" dirty="0" smtClean="0">
                <a:solidFill>
                  <a:srgbClr val="505150"/>
                </a:solidFill>
              </a:rPr>
              <a:t>SME’s comfortable </a:t>
            </a:r>
            <a:r>
              <a:rPr lang="en-CA" sz="1200" dirty="0">
                <a:solidFill>
                  <a:srgbClr val="505150"/>
                </a:solidFill>
              </a:rPr>
              <a:t>carrying debt (multiple mention) </a:t>
            </a:r>
          </a:p>
        </p:txBody>
      </p:sp>
      <p:sp>
        <p:nvSpPr>
          <p:cNvPr id="12" name="Title 11"/>
          <p:cNvSpPr>
            <a:spLocks noGrp="1"/>
          </p:cNvSpPr>
          <p:nvPr>
            <p:ph type="title"/>
          </p:nvPr>
        </p:nvSpPr>
        <p:spPr>
          <a:xfrm>
            <a:off x="0" y="-10732"/>
            <a:ext cx="9144000" cy="718080"/>
          </a:xfrm>
        </p:spPr>
        <p:txBody>
          <a:bodyPr/>
          <a:lstStyle/>
          <a:p>
            <a:r>
              <a:rPr lang="en-CA" sz="2800" dirty="0"/>
              <a:t>C</a:t>
            </a:r>
            <a:r>
              <a:rPr lang="en-CA" sz="2800" dirty="0" smtClean="0"/>
              <a:t>omfortable Carrying Debt</a:t>
            </a:r>
            <a:endParaRPr lang="en-CA" sz="2800" dirty="0"/>
          </a:p>
        </p:txBody>
      </p:sp>
      <p:graphicFrame>
        <p:nvGraphicFramePr>
          <p:cNvPr id="10" name="Chart 9"/>
          <p:cNvGraphicFramePr/>
          <p:nvPr>
            <p:extLst>
              <p:ext uri="{D42A27DB-BD31-4B8C-83A1-F6EECF244321}">
                <p14:modId xmlns:p14="http://schemas.microsoft.com/office/powerpoint/2010/main" val="927602690"/>
              </p:ext>
            </p:extLst>
          </p:nvPr>
        </p:nvGraphicFramePr>
        <p:xfrm>
          <a:off x="566155" y="1055076"/>
          <a:ext cx="8221586" cy="526259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338554"/>
          </a:xfrm>
          <a:prstGeom prst="rect">
            <a:avLst/>
          </a:prstGeom>
          <a:ln w="12700">
            <a:solidFill>
              <a:schemeClr val="tx1"/>
            </a:solidFill>
          </a:ln>
        </p:spPr>
        <p:txBody>
          <a:bodyPr wrap="square">
            <a:spAutoFit/>
          </a:bodyPr>
          <a:lstStyle/>
          <a:p>
            <a:r>
              <a:rPr lang="en-CA" sz="1600" dirty="0" smtClean="0">
                <a:latin typeface="+mn-lt"/>
              </a:rPr>
              <a:t>“Why would you say your business is comfortable carrying debt?”</a:t>
            </a:r>
            <a:endParaRPr lang="en-CA" sz="1600" dirty="0">
              <a:latin typeface="+mn-lt"/>
            </a:endParaRPr>
          </a:p>
        </p:txBody>
      </p:sp>
      <p:sp>
        <p:nvSpPr>
          <p:cNvPr id="6" name="Rectangle 5"/>
          <p:cNvSpPr/>
          <p:nvPr/>
        </p:nvSpPr>
        <p:spPr>
          <a:xfrm>
            <a:off x="5737861" y="3201452"/>
            <a:ext cx="2781299" cy="738664"/>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BECAUSE IT'S HOW WE LEVERAGE GROWTH. CARRYING DEBT IS HOW WE HAVE EXPANDED</a:t>
            </a:r>
            <a:r>
              <a:rPr lang="en-CA" sz="1400" dirty="0" smtClean="0">
                <a:latin typeface="+mj-lt"/>
              </a:rPr>
              <a:t>.”</a:t>
            </a:r>
            <a:endParaRPr lang="en-CA" sz="1400" dirty="0">
              <a:latin typeface="+mj-lt"/>
            </a:endParaRPr>
          </a:p>
        </p:txBody>
      </p:sp>
      <p:cxnSp>
        <p:nvCxnSpPr>
          <p:cNvPr id="7" name="Straight Connector 6"/>
          <p:cNvCxnSpPr/>
          <p:nvPr/>
        </p:nvCxnSpPr>
        <p:spPr>
          <a:xfrm>
            <a:off x="5815646" y="3201452"/>
            <a:ext cx="2523765"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737861" y="3889058"/>
            <a:ext cx="2781299" cy="1384995"/>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Retail, </a:t>
            </a:r>
          </a:p>
          <a:p>
            <a:r>
              <a:rPr lang="en-CA" sz="1400" i="1" dirty="0" smtClean="0">
                <a:solidFill>
                  <a:schemeClr val="tx1">
                    <a:lumMod val="75000"/>
                    <a:lumOff val="25000"/>
                  </a:schemeClr>
                </a:solidFill>
              </a:rPr>
              <a:t>41 years in business,</a:t>
            </a:r>
          </a:p>
          <a:p>
            <a:r>
              <a:rPr lang="en-CA" sz="1400" i="1" dirty="0" smtClean="0">
                <a:solidFill>
                  <a:schemeClr val="tx1">
                    <a:lumMod val="75000"/>
                    <a:lumOff val="25000"/>
                  </a:schemeClr>
                </a:solidFill>
              </a:rPr>
              <a:t>20-49 employees,</a:t>
            </a:r>
          </a:p>
          <a:p>
            <a:r>
              <a:rPr lang="en-CA" sz="1400" i="1" dirty="0" smtClean="0">
                <a:solidFill>
                  <a:schemeClr val="tx1">
                    <a:lumMod val="75000"/>
                    <a:lumOff val="25000"/>
                  </a:schemeClr>
                </a:solidFill>
              </a:rPr>
              <a:t>$5 million to less than $10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227532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a:t>
            </a:r>
            <a:r>
              <a:rPr lang="en-CA" sz="1200" dirty="0">
                <a:solidFill>
                  <a:srgbClr val="505150"/>
                </a:solidFill>
                <a:latin typeface="+mn-lt"/>
              </a:rPr>
              <a:t>December 2015</a:t>
            </a:r>
            <a:r>
              <a:rPr lang="en-CA" sz="1200" dirty="0" smtClean="0">
                <a:solidFill>
                  <a:srgbClr val="505150"/>
                </a:solidFill>
                <a:latin typeface="+mn-lt"/>
              </a:rPr>
              <a:t>, </a:t>
            </a:r>
            <a:r>
              <a:rPr lang="en-CA" sz="1200" dirty="0">
                <a:solidFill>
                  <a:srgbClr val="505150"/>
                </a:solidFill>
              </a:rPr>
              <a:t>n </a:t>
            </a:r>
            <a:r>
              <a:rPr lang="en-CA" sz="1200" dirty="0" smtClean="0">
                <a:solidFill>
                  <a:srgbClr val="505150"/>
                </a:solidFill>
              </a:rPr>
              <a:t>= 154 SME’s uncomfortable carrying debt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Uncomfortable Carrying Debt</a:t>
            </a:r>
            <a:endParaRPr lang="en-CA" sz="2800" dirty="0"/>
          </a:p>
        </p:txBody>
      </p:sp>
      <p:graphicFrame>
        <p:nvGraphicFramePr>
          <p:cNvPr id="10" name="Chart 9"/>
          <p:cNvGraphicFramePr/>
          <p:nvPr>
            <p:extLst>
              <p:ext uri="{D42A27DB-BD31-4B8C-83A1-F6EECF244321}">
                <p14:modId xmlns:p14="http://schemas.microsoft.com/office/powerpoint/2010/main" val="3466230779"/>
              </p:ext>
            </p:extLst>
          </p:nvPr>
        </p:nvGraphicFramePr>
        <p:xfrm>
          <a:off x="8164" y="1055076"/>
          <a:ext cx="8779577" cy="526259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338554"/>
          </a:xfrm>
          <a:prstGeom prst="rect">
            <a:avLst/>
          </a:prstGeom>
          <a:ln w="12700">
            <a:solidFill>
              <a:schemeClr val="tx1"/>
            </a:solidFill>
          </a:ln>
        </p:spPr>
        <p:txBody>
          <a:bodyPr wrap="square">
            <a:spAutoFit/>
          </a:bodyPr>
          <a:lstStyle/>
          <a:p>
            <a:r>
              <a:rPr lang="en-CA" sz="1600" dirty="0" smtClean="0">
                <a:latin typeface="+mn-lt"/>
              </a:rPr>
              <a:t>“Why would you say your business is uncomfortable carrying debt?”</a:t>
            </a:r>
            <a:endParaRPr lang="en-CA" sz="1600" dirty="0">
              <a:latin typeface="+mn-lt"/>
            </a:endParaRPr>
          </a:p>
        </p:txBody>
      </p:sp>
      <p:sp>
        <p:nvSpPr>
          <p:cNvPr id="6" name="Rectangle 5"/>
          <p:cNvSpPr/>
          <p:nvPr/>
        </p:nvSpPr>
        <p:spPr>
          <a:xfrm>
            <a:off x="3999470" y="6317673"/>
            <a:ext cx="3244478" cy="276999"/>
          </a:xfrm>
          <a:prstGeom prst="rect">
            <a:avLst/>
          </a:prstGeom>
        </p:spPr>
        <p:txBody>
          <a:bodyPr wrap="none">
            <a:spAutoFit/>
          </a:bodyPr>
          <a:lstStyle/>
          <a:p>
            <a:r>
              <a:rPr lang="en-CA" sz="1200" dirty="0" smtClean="0">
                <a:solidFill>
                  <a:srgbClr val="505150"/>
                </a:solidFill>
                <a:latin typeface="+mj-lt"/>
              </a:rPr>
              <a:t>Responses selected by more than 4% are shown</a:t>
            </a:r>
            <a:endParaRPr lang="en-CA" sz="1200" dirty="0">
              <a:solidFill>
                <a:srgbClr val="505150"/>
              </a:solidFill>
              <a:latin typeface="+mj-lt"/>
            </a:endParaRPr>
          </a:p>
        </p:txBody>
      </p:sp>
      <p:sp>
        <p:nvSpPr>
          <p:cNvPr id="7" name="Rectangle 6"/>
          <p:cNvSpPr/>
          <p:nvPr/>
        </p:nvSpPr>
        <p:spPr>
          <a:xfrm>
            <a:off x="6372225" y="2877602"/>
            <a:ext cx="2415516" cy="738664"/>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WE LIKE TO DO THINGS DEBT FREE SO THAT WE DON'T HAVE TO WORRY</a:t>
            </a:r>
            <a:r>
              <a:rPr lang="en-CA" sz="1400" dirty="0" smtClean="0">
                <a:latin typeface="+mj-lt"/>
              </a:rPr>
              <a:t>.”</a:t>
            </a:r>
            <a:endParaRPr lang="en-CA" sz="1400" dirty="0">
              <a:latin typeface="+mj-lt"/>
            </a:endParaRPr>
          </a:p>
        </p:txBody>
      </p:sp>
      <p:cxnSp>
        <p:nvCxnSpPr>
          <p:cNvPr id="9" name="Straight Connector 8"/>
          <p:cNvCxnSpPr/>
          <p:nvPr/>
        </p:nvCxnSpPr>
        <p:spPr>
          <a:xfrm>
            <a:off x="6416140" y="2877602"/>
            <a:ext cx="2191852"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372225" y="3565208"/>
            <a:ext cx="2415516" cy="1600438"/>
          </a:xfrm>
          <a:prstGeom prst="rect">
            <a:avLst/>
          </a:prstGeom>
          <a:noFill/>
        </p:spPr>
        <p:txBody>
          <a:bodyPr wrap="square" rtlCol="0">
            <a:spAutoFit/>
          </a:bodyPr>
          <a:lstStyle/>
          <a:p>
            <a:r>
              <a:rPr lang="en-CA" sz="1400" i="1" dirty="0" smtClean="0">
                <a:solidFill>
                  <a:schemeClr val="tx1">
                    <a:lumMod val="75000"/>
                    <a:lumOff val="25000"/>
                  </a:schemeClr>
                </a:solidFill>
              </a:rPr>
              <a:t>General Manager or Office Manager, </a:t>
            </a:r>
          </a:p>
          <a:p>
            <a:r>
              <a:rPr lang="en-CA" sz="1400" i="1" dirty="0" smtClean="0">
                <a:solidFill>
                  <a:schemeClr val="tx1">
                    <a:lumMod val="75000"/>
                    <a:lumOff val="25000"/>
                  </a:schemeClr>
                </a:solidFill>
              </a:rPr>
              <a:t>Energy or Oil and Gas, </a:t>
            </a:r>
          </a:p>
          <a:p>
            <a:r>
              <a:rPr lang="en-CA" sz="1400" i="1" dirty="0" smtClean="0">
                <a:solidFill>
                  <a:schemeClr val="tx1">
                    <a:lumMod val="75000"/>
                    <a:lumOff val="25000"/>
                  </a:schemeClr>
                </a:solidFill>
              </a:rPr>
              <a:t>15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2113152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r>
              <a:rPr lang="en-CA" sz="1200" dirty="0" smtClean="0">
                <a:solidFill>
                  <a:srgbClr val="505150"/>
                </a:solidFill>
              </a:rPr>
              <a:t>.</a:t>
            </a:r>
            <a:endParaRPr lang="en-CA" sz="1200" dirty="0">
              <a:solidFill>
                <a:srgbClr val="505150"/>
              </a:solidFill>
              <a:latin typeface="+mn-lt"/>
            </a:endParaRPr>
          </a:p>
        </p:txBody>
      </p:sp>
      <p:sp>
        <p:nvSpPr>
          <p:cNvPr id="15" name="Title 14"/>
          <p:cNvSpPr>
            <a:spLocks noGrp="1"/>
          </p:cNvSpPr>
          <p:nvPr>
            <p:ph type="title"/>
          </p:nvPr>
        </p:nvSpPr>
        <p:spPr>
          <a:xfrm>
            <a:off x="0" y="-41092"/>
            <a:ext cx="8428037" cy="718080"/>
          </a:xfrm>
        </p:spPr>
        <p:txBody>
          <a:bodyPr/>
          <a:lstStyle/>
          <a:p>
            <a:r>
              <a:rPr lang="en-CA" sz="2800" dirty="0" smtClean="0"/>
              <a:t>Borrowing</a:t>
            </a:r>
            <a:endParaRPr lang="en-CA" sz="2800" dirty="0"/>
          </a:p>
        </p:txBody>
      </p:sp>
      <p:sp>
        <p:nvSpPr>
          <p:cNvPr id="13" name="Rectangle 12"/>
          <p:cNvSpPr/>
          <p:nvPr/>
        </p:nvSpPr>
        <p:spPr>
          <a:xfrm>
            <a:off x="273132" y="804672"/>
            <a:ext cx="8700180" cy="338554"/>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smtClean="0">
                <a:latin typeface="+mn-lt"/>
              </a:rPr>
              <a:t>Has your business ever borrowed money to meet its capital needs?</a:t>
            </a:r>
            <a:r>
              <a:rPr lang="en-CA" sz="1400" dirty="0" smtClean="0">
                <a:latin typeface="+mn-lt"/>
              </a:rPr>
              <a:t>”</a:t>
            </a:r>
            <a:endParaRPr lang="en-CA" sz="1400" dirty="0">
              <a:latin typeface="+mn-lt"/>
            </a:endParaRPr>
          </a:p>
        </p:txBody>
      </p:sp>
      <p:graphicFrame>
        <p:nvGraphicFramePr>
          <p:cNvPr id="14" name="Chart 13"/>
          <p:cNvGraphicFramePr/>
          <p:nvPr>
            <p:extLst>
              <p:ext uri="{D42A27DB-BD31-4B8C-83A1-F6EECF244321}">
                <p14:modId xmlns:p14="http://schemas.microsoft.com/office/powerpoint/2010/main" val="1849765090"/>
              </p:ext>
            </p:extLst>
          </p:nvPr>
        </p:nvGraphicFramePr>
        <p:xfrm>
          <a:off x="2429237" y="1377538"/>
          <a:ext cx="4272092" cy="489545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49555" y="2104124"/>
            <a:ext cx="2415516" cy="954107"/>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THAT IS OUR PERSONAL VALUE. WE HAVE NEVER CARRIED DEBT AND HAVE NEVER NEEDED TO</a:t>
            </a:r>
            <a:r>
              <a:rPr lang="en-CA" sz="1400" dirty="0" smtClean="0">
                <a:latin typeface="+mj-lt"/>
              </a:rPr>
              <a:t>..”</a:t>
            </a:r>
            <a:endParaRPr lang="en-CA" sz="1400" dirty="0">
              <a:latin typeface="+mj-lt"/>
            </a:endParaRPr>
          </a:p>
        </p:txBody>
      </p:sp>
      <p:cxnSp>
        <p:nvCxnSpPr>
          <p:cNvPr id="7" name="Straight Connector 6"/>
          <p:cNvCxnSpPr/>
          <p:nvPr/>
        </p:nvCxnSpPr>
        <p:spPr>
          <a:xfrm>
            <a:off x="193470" y="2104124"/>
            <a:ext cx="1920338"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49555" y="2984598"/>
            <a:ext cx="2415516" cy="1384995"/>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9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$500,000 to less than $1 million in revenues.</a:t>
            </a:r>
            <a:endParaRPr lang="en-CA" sz="1400" i="1" dirty="0">
              <a:solidFill>
                <a:schemeClr val="tx1">
                  <a:lumMod val="75000"/>
                  <a:lumOff val="25000"/>
                </a:schemeClr>
              </a:solidFill>
            </a:endParaRPr>
          </a:p>
        </p:txBody>
      </p:sp>
      <p:sp>
        <p:nvSpPr>
          <p:cNvPr id="10" name="Rectangle 9"/>
          <p:cNvSpPr/>
          <p:nvPr/>
        </p:nvSpPr>
        <p:spPr>
          <a:xfrm>
            <a:off x="6701329" y="2104124"/>
            <a:ext cx="2415516" cy="954107"/>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WE HAVE A MORTGAGE AND BUSINESS LOANS AND LINES OF CREDIT WHICH ARE A FACT OF LIFE NOWADAYS</a:t>
            </a:r>
            <a:r>
              <a:rPr lang="en-CA" sz="1400" dirty="0" smtClean="0">
                <a:latin typeface="+mj-lt"/>
              </a:rPr>
              <a:t>.”</a:t>
            </a:r>
            <a:endParaRPr lang="en-CA" sz="1400" dirty="0">
              <a:latin typeface="+mj-lt"/>
            </a:endParaRPr>
          </a:p>
        </p:txBody>
      </p:sp>
      <p:cxnSp>
        <p:nvCxnSpPr>
          <p:cNvPr id="11" name="Straight Connector 10"/>
          <p:cNvCxnSpPr/>
          <p:nvPr/>
        </p:nvCxnSpPr>
        <p:spPr>
          <a:xfrm>
            <a:off x="6745244" y="2104124"/>
            <a:ext cx="2228068"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701329" y="2984598"/>
            <a:ext cx="2415516" cy="1384995"/>
          </a:xfrm>
          <a:prstGeom prst="rect">
            <a:avLst/>
          </a:prstGeom>
          <a:noFill/>
        </p:spPr>
        <p:txBody>
          <a:bodyPr wrap="square" rtlCol="0">
            <a:spAutoFit/>
          </a:bodyPr>
          <a:lstStyle/>
          <a:p>
            <a:r>
              <a:rPr lang="en-CA" sz="1400" i="1" dirty="0" smtClean="0">
                <a:solidFill>
                  <a:schemeClr val="tx1">
                    <a:lumMod val="75000"/>
                    <a:lumOff val="25000"/>
                  </a:schemeClr>
                </a:solidFill>
              </a:rPr>
              <a:t>Manager, </a:t>
            </a:r>
          </a:p>
          <a:p>
            <a:r>
              <a:rPr lang="en-CA" sz="1400" i="1" dirty="0" smtClean="0">
                <a:solidFill>
                  <a:schemeClr val="tx1">
                    <a:lumMod val="75000"/>
                    <a:lumOff val="25000"/>
                  </a:schemeClr>
                </a:solidFill>
              </a:rPr>
              <a:t>Business Services, </a:t>
            </a:r>
          </a:p>
          <a:p>
            <a:r>
              <a:rPr lang="en-CA" sz="1400" i="1" dirty="0" smtClean="0">
                <a:solidFill>
                  <a:schemeClr val="tx1">
                    <a:lumMod val="75000"/>
                    <a:lumOff val="25000"/>
                  </a:schemeClr>
                </a:solidFill>
              </a:rPr>
              <a:t>3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3329290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133 SME’s who have never borrowed money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No Borrowing</a:t>
            </a:r>
            <a:endParaRPr lang="en-CA" sz="2800" dirty="0"/>
          </a:p>
        </p:txBody>
      </p:sp>
      <p:graphicFrame>
        <p:nvGraphicFramePr>
          <p:cNvPr id="10" name="Chart 9"/>
          <p:cNvGraphicFramePr/>
          <p:nvPr>
            <p:extLst>
              <p:ext uri="{D42A27DB-BD31-4B8C-83A1-F6EECF244321}">
                <p14:modId xmlns:p14="http://schemas.microsoft.com/office/powerpoint/2010/main" val="232129632"/>
              </p:ext>
            </p:extLst>
          </p:nvPr>
        </p:nvGraphicFramePr>
        <p:xfrm>
          <a:off x="-95004" y="1460665"/>
          <a:ext cx="9239003"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5975517" cy="584775"/>
          </a:xfrm>
          <a:prstGeom prst="rect">
            <a:avLst/>
          </a:prstGeom>
          <a:ln w="12700">
            <a:solidFill>
              <a:schemeClr val="tx1"/>
            </a:solidFill>
          </a:ln>
        </p:spPr>
        <p:txBody>
          <a:bodyPr wrap="square">
            <a:spAutoFit/>
          </a:bodyPr>
          <a:lstStyle/>
          <a:p>
            <a:r>
              <a:rPr lang="en-CA" sz="1600" dirty="0" smtClean="0">
                <a:latin typeface="+mn-lt"/>
              </a:rPr>
              <a:t>“What would you say is the main reason your business has never borrowed money?”</a:t>
            </a:r>
            <a:endParaRPr lang="en-CA" sz="1600" dirty="0">
              <a:latin typeface="+mn-lt"/>
            </a:endParaRPr>
          </a:p>
        </p:txBody>
      </p:sp>
      <p:sp>
        <p:nvSpPr>
          <p:cNvPr id="6" name="Rectangle 5"/>
          <p:cNvSpPr/>
          <p:nvPr/>
        </p:nvSpPr>
        <p:spPr>
          <a:xfrm>
            <a:off x="3999470" y="6280969"/>
            <a:ext cx="3244478" cy="276999"/>
          </a:xfrm>
          <a:prstGeom prst="rect">
            <a:avLst/>
          </a:prstGeom>
        </p:spPr>
        <p:txBody>
          <a:bodyPr wrap="none">
            <a:spAutoFit/>
          </a:bodyPr>
          <a:lstStyle/>
          <a:p>
            <a:r>
              <a:rPr lang="en-CA" sz="1200" dirty="0" smtClean="0">
                <a:solidFill>
                  <a:srgbClr val="505150"/>
                </a:solidFill>
                <a:latin typeface="+mj-lt"/>
              </a:rPr>
              <a:t>Responses selected by more than 4% are shown</a:t>
            </a:r>
            <a:endParaRPr lang="en-CA" sz="1200" dirty="0">
              <a:solidFill>
                <a:srgbClr val="505150"/>
              </a:solidFill>
              <a:latin typeface="+mj-lt"/>
            </a:endParaRPr>
          </a:p>
        </p:txBody>
      </p:sp>
      <p:sp>
        <p:nvSpPr>
          <p:cNvPr id="7" name="Rectangle 6"/>
          <p:cNvSpPr/>
          <p:nvPr/>
        </p:nvSpPr>
        <p:spPr>
          <a:xfrm>
            <a:off x="6187044" y="3504719"/>
            <a:ext cx="2956955" cy="1384995"/>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WE LIKE TO WORK CASH POSITIVE. WE'RE OPPOSED TO FINANCING AND WORKING WITH OPERATING LOANS, WE PREFER TO HAVE POSITIVE CASH FLOW, AND OWN OUR EQUIPMENT OR OWN OUR </a:t>
            </a:r>
            <a:r>
              <a:rPr lang="en-CA" sz="1400" dirty="0" smtClean="0">
                <a:latin typeface="+mj-lt"/>
              </a:rPr>
              <a:t>ASSETS.”</a:t>
            </a:r>
            <a:endParaRPr lang="en-CA" sz="1400" dirty="0">
              <a:latin typeface="+mj-lt"/>
            </a:endParaRPr>
          </a:p>
        </p:txBody>
      </p:sp>
      <p:cxnSp>
        <p:nvCxnSpPr>
          <p:cNvPr id="9" name="Straight Connector 8"/>
          <p:cNvCxnSpPr/>
          <p:nvPr/>
        </p:nvCxnSpPr>
        <p:spPr>
          <a:xfrm>
            <a:off x="6248106" y="3504719"/>
            <a:ext cx="2683156"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187044" y="4828158"/>
            <a:ext cx="2956955" cy="1384995"/>
          </a:xfrm>
          <a:prstGeom prst="rect">
            <a:avLst/>
          </a:prstGeom>
          <a:noFill/>
        </p:spPr>
        <p:txBody>
          <a:bodyPr wrap="square" rtlCol="0">
            <a:spAutoFit/>
          </a:bodyPr>
          <a:lstStyle/>
          <a:p>
            <a:r>
              <a:rPr lang="en-CA" sz="1400" i="1" dirty="0" smtClean="0">
                <a:solidFill>
                  <a:schemeClr val="tx1">
                    <a:lumMod val="75000"/>
                    <a:lumOff val="25000"/>
                  </a:schemeClr>
                </a:solidFill>
              </a:rPr>
              <a:t>General Manager or Office Manager, </a:t>
            </a:r>
          </a:p>
          <a:p>
            <a:r>
              <a:rPr lang="en-CA" sz="1400" i="1" dirty="0" smtClean="0">
                <a:solidFill>
                  <a:schemeClr val="tx1">
                    <a:lumMod val="75000"/>
                    <a:lumOff val="25000"/>
                  </a:schemeClr>
                </a:solidFill>
              </a:rPr>
              <a:t>Energy or Oil and Gas, </a:t>
            </a:r>
          </a:p>
          <a:p>
            <a:r>
              <a:rPr lang="en-CA" sz="1400" i="1" dirty="0" smtClean="0">
                <a:solidFill>
                  <a:schemeClr val="tx1">
                    <a:lumMod val="75000"/>
                    <a:lumOff val="25000"/>
                  </a:schemeClr>
                </a:solidFill>
              </a:rPr>
              <a:t>19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91052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smtClean="0">
                <a:solidFill>
                  <a:srgbClr val="505150"/>
                </a:solidFill>
              </a:rPr>
              <a:t>(multiple mention)</a:t>
            </a:r>
            <a:endParaRPr lang="en-CA" sz="1200" dirty="0">
              <a:solidFill>
                <a:srgbClr val="505150"/>
              </a:solidFill>
            </a:endParaRPr>
          </a:p>
        </p:txBody>
      </p:sp>
      <p:graphicFrame>
        <p:nvGraphicFramePr>
          <p:cNvPr id="5" name="Chart 4"/>
          <p:cNvGraphicFramePr/>
          <p:nvPr>
            <p:extLst>
              <p:ext uri="{D42A27DB-BD31-4B8C-83A1-F6EECF244321}">
                <p14:modId xmlns:p14="http://schemas.microsoft.com/office/powerpoint/2010/main" val="3220162553"/>
              </p:ext>
            </p:extLst>
          </p:nvPr>
        </p:nvGraphicFramePr>
        <p:xfrm>
          <a:off x="211527" y="688769"/>
          <a:ext cx="8611839" cy="559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0"/>
            <a:ext cx="8823366" cy="1200329"/>
          </a:xfrm>
          <a:prstGeom prst="rect">
            <a:avLst/>
          </a:prstGeom>
          <a:ln w="12700">
            <a:noFill/>
          </a:ln>
        </p:spPr>
        <p:txBody>
          <a:bodyPr wrap="square">
            <a:spAutoFit/>
          </a:bodyPr>
          <a:lstStyle/>
          <a:p>
            <a:r>
              <a:rPr lang="en-CA" dirty="0">
                <a:latin typeface="+mn-lt"/>
              </a:rPr>
              <a:t>“In your opinion, if you had access to borrowed money, would that increase your business’ ability to</a:t>
            </a:r>
            <a:r>
              <a:rPr lang="en-CA" dirty="0" smtClean="0">
                <a:latin typeface="+mn-lt"/>
              </a:rPr>
              <a:t>…” </a:t>
            </a:r>
            <a:r>
              <a:rPr lang="en-CA" dirty="0">
                <a:latin typeface="+mn-lt"/>
              </a:rPr>
              <a:t>(by industry</a:t>
            </a:r>
            <a:r>
              <a:rPr lang="en-CA" dirty="0"/>
              <a:t>)</a:t>
            </a:r>
          </a:p>
          <a:p>
            <a:endParaRPr lang="en-CA" dirty="0">
              <a:latin typeface="+mn-lt"/>
            </a:endParaRPr>
          </a:p>
          <a:p>
            <a:r>
              <a:rPr lang="en-CA" dirty="0" smtClean="0">
                <a:latin typeface="+mn-lt"/>
              </a:rPr>
              <a:t>  </a:t>
            </a:r>
            <a:endParaRPr lang="en-CA" dirty="0">
              <a:latin typeface="+mn-lt"/>
            </a:endParaRPr>
          </a:p>
        </p:txBody>
      </p:sp>
      <p:sp>
        <p:nvSpPr>
          <p:cNvPr id="11" name="Rectangle 10"/>
          <p:cNvSpPr/>
          <p:nvPr/>
        </p:nvSpPr>
        <p:spPr>
          <a:xfrm>
            <a:off x="3203823" y="6280969"/>
            <a:ext cx="4127605" cy="276999"/>
          </a:xfrm>
          <a:prstGeom prst="rect">
            <a:avLst/>
          </a:prstGeom>
        </p:spPr>
        <p:txBody>
          <a:bodyPr wrap="none">
            <a:spAutoFit/>
          </a:bodyPr>
          <a:lstStyle/>
          <a:p>
            <a:r>
              <a:rPr lang="en-CA" sz="1200" dirty="0" smtClean="0">
                <a:solidFill>
                  <a:srgbClr val="505150"/>
                </a:solidFill>
              </a:rPr>
              <a:t>(n </a:t>
            </a:r>
            <a:r>
              <a:rPr lang="en-CA" sz="1200" dirty="0">
                <a:solidFill>
                  <a:srgbClr val="505150"/>
                </a:solidFill>
              </a:rPr>
              <a:t>= </a:t>
            </a:r>
            <a:r>
              <a:rPr lang="en-CA" sz="1200" dirty="0" smtClean="0">
                <a:solidFill>
                  <a:srgbClr val="505150"/>
                </a:solidFill>
              </a:rPr>
              <a:t>133 </a:t>
            </a:r>
            <a:r>
              <a:rPr lang="en-CA" sz="1200" dirty="0">
                <a:solidFill>
                  <a:srgbClr val="505150"/>
                </a:solidFill>
              </a:rPr>
              <a:t>Total; n = </a:t>
            </a:r>
            <a:r>
              <a:rPr lang="en-CA" sz="1200" dirty="0" smtClean="0">
                <a:solidFill>
                  <a:srgbClr val="505150"/>
                </a:solidFill>
              </a:rPr>
              <a:t>24 </a:t>
            </a:r>
            <a:r>
              <a:rPr lang="en-CA" sz="1200" dirty="0">
                <a:solidFill>
                  <a:srgbClr val="505150"/>
                </a:solidFill>
              </a:rPr>
              <a:t>Energy, n = </a:t>
            </a:r>
            <a:r>
              <a:rPr lang="en-CA" sz="1200" dirty="0" smtClean="0">
                <a:solidFill>
                  <a:srgbClr val="505150"/>
                </a:solidFill>
              </a:rPr>
              <a:t>12 </a:t>
            </a:r>
            <a:r>
              <a:rPr lang="en-CA" sz="1200" dirty="0">
                <a:solidFill>
                  <a:srgbClr val="505150"/>
                </a:solidFill>
              </a:rPr>
              <a:t>Retail, n = </a:t>
            </a:r>
            <a:r>
              <a:rPr lang="en-CA" sz="1200" dirty="0" smtClean="0">
                <a:solidFill>
                  <a:srgbClr val="505150"/>
                </a:solidFill>
              </a:rPr>
              <a:t>11 Construction)</a:t>
            </a:r>
            <a:endParaRPr lang="en-CA" sz="1200" dirty="0">
              <a:solidFill>
                <a:srgbClr val="505150"/>
              </a:solidFill>
              <a:latin typeface="+mj-lt"/>
            </a:endParaRPr>
          </a:p>
        </p:txBody>
      </p:sp>
    </p:spTree>
    <p:extLst>
      <p:ext uri="{BB962C8B-B14F-4D97-AF65-F5344CB8AC3E}">
        <p14:creationId xmlns:p14="http://schemas.microsoft.com/office/powerpoint/2010/main" val="3851677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xfrm>
            <a:off x="505535" y="3479156"/>
            <a:ext cx="7772400" cy="684199"/>
          </a:xfrm>
        </p:spPr>
        <p:txBody>
          <a:bodyPr/>
          <a:lstStyle/>
          <a:p>
            <a:r>
              <a:rPr lang="en-CA" sz="3200" dirty="0" smtClean="0"/>
              <a:t>Background and Methodology</a:t>
            </a:r>
            <a:endParaRPr lang="en-US" sz="3200" dirty="0"/>
          </a:p>
        </p:txBody>
      </p:sp>
    </p:spTree>
    <p:extLst>
      <p:ext uri="{BB962C8B-B14F-4D97-AF65-F5344CB8AC3E}">
        <p14:creationId xmlns:p14="http://schemas.microsoft.com/office/powerpoint/2010/main" val="272441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=167 SME’s that have borrowed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Lender options</a:t>
            </a:r>
            <a:endParaRPr lang="en-CA" sz="2800" dirty="0"/>
          </a:p>
        </p:txBody>
      </p:sp>
      <p:graphicFrame>
        <p:nvGraphicFramePr>
          <p:cNvPr id="10" name="Chart 9"/>
          <p:cNvGraphicFramePr/>
          <p:nvPr>
            <p:extLst>
              <p:ext uri="{D42A27DB-BD31-4B8C-83A1-F6EECF244321}">
                <p14:modId xmlns:p14="http://schemas.microsoft.com/office/powerpoint/2010/main" val="1703755217"/>
              </p:ext>
            </p:extLst>
          </p:nvPr>
        </p:nvGraphicFramePr>
        <p:xfrm>
          <a:off x="411775" y="1460665"/>
          <a:ext cx="8221586"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584775"/>
          </a:xfrm>
          <a:prstGeom prst="rect">
            <a:avLst/>
          </a:prstGeom>
          <a:ln w="12700">
            <a:solidFill>
              <a:schemeClr val="tx1"/>
            </a:solidFill>
          </a:ln>
        </p:spPr>
        <p:txBody>
          <a:bodyPr wrap="square">
            <a:spAutoFit/>
          </a:bodyPr>
          <a:lstStyle/>
          <a:p>
            <a:r>
              <a:rPr lang="en-CA" sz="1600" dirty="0" smtClean="0">
                <a:latin typeface="+mn-lt"/>
              </a:rPr>
              <a:t>“Thinking of the most recent time your business applied to borrow money, what type of lender did your business apply to?”</a:t>
            </a:r>
            <a:endParaRPr lang="en-CA" sz="1600" dirty="0">
              <a:latin typeface="+mn-lt"/>
            </a:endParaRPr>
          </a:p>
        </p:txBody>
      </p:sp>
    </p:spTree>
    <p:extLst>
      <p:ext uri="{BB962C8B-B14F-4D97-AF65-F5344CB8AC3E}">
        <p14:creationId xmlns:p14="http://schemas.microsoft.com/office/powerpoint/2010/main" val="3343370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a:t>
            </a:r>
            <a:r>
              <a:rPr lang="en-CA" sz="1200" dirty="0">
                <a:solidFill>
                  <a:srgbClr val="505150"/>
                </a:solidFill>
                <a:latin typeface="+mn-lt"/>
              </a:rPr>
              <a:t> </a:t>
            </a:r>
            <a:r>
              <a:rPr lang="en-CA" sz="1200" dirty="0" smtClean="0">
                <a:solidFill>
                  <a:srgbClr val="505150"/>
                </a:solidFill>
                <a:latin typeface="Calibri" panose="020F0502020204030204" pitchFamily="34" charset="0"/>
              </a:rPr>
              <a:t>(multiple mention)</a:t>
            </a:r>
            <a:endParaRPr lang="en-CA" sz="1200" dirty="0">
              <a:solidFill>
                <a:srgbClr val="505150"/>
              </a:solidFill>
              <a:latin typeface="Calibri" panose="020F0502020204030204" pitchFamily="34" charset="0"/>
            </a:endParaRPr>
          </a:p>
        </p:txBody>
      </p:sp>
      <p:sp>
        <p:nvSpPr>
          <p:cNvPr id="16" name="Rectangle 15"/>
          <p:cNvSpPr/>
          <p:nvPr/>
        </p:nvSpPr>
        <p:spPr>
          <a:xfrm>
            <a:off x="92774" y="4003"/>
            <a:ext cx="6533657" cy="646331"/>
          </a:xfrm>
          <a:prstGeom prst="rect">
            <a:avLst/>
          </a:prstGeom>
          <a:ln w="12700">
            <a:noFill/>
          </a:ln>
        </p:spPr>
        <p:txBody>
          <a:bodyPr wrap="square">
            <a:spAutoFit/>
          </a:bodyPr>
          <a:lstStyle/>
          <a:p>
            <a:r>
              <a:rPr lang="en-CA" dirty="0" smtClean="0">
                <a:latin typeface="+mn-lt"/>
              </a:rPr>
              <a:t>“Still thinking of your business’  most recent loan application, what were your business’ main motivations for borrowing?”</a:t>
            </a:r>
            <a:endParaRPr lang="en-CA" dirty="0">
              <a:latin typeface="+mn-lt"/>
            </a:endParaRPr>
          </a:p>
        </p:txBody>
      </p:sp>
      <p:graphicFrame>
        <p:nvGraphicFramePr>
          <p:cNvPr id="5" name="Chart 4"/>
          <p:cNvGraphicFramePr/>
          <p:nvPr>
            <p:extLst/>
          </p:nvPr>
        </p:nvGraphicFramePr>
        <p:xfrm>
          <a:off x="211526" y="688769"/>
          <a:ext cx="8129927" cy="559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203823" y="6280969"/>
            <a:ext cx="4127605" cy="276999"/>
          </a:xfrm>
          <a:prstGeom prst="rect">
            <a:avLst/>
          </a:prstGeom>
        </p:spPr>
        <p:txBody>
          <a:bodyPr wrap="none">
            <a:spAutoFit/>
          </a:bodyPr>
          <a:lstStyle/>
          <a:p>
            <a:r>
              <a:rPr lang="en-CA" sz="1200" dirty="0" smtClean="0">
                <a:solidFill>
                  <a:srgbClr val="505150"/>
                </a:solidFill>
              </a:rPr>
              <a:t>(n </a:t>
            </a:r>
            <a:r>
              <a:rPr lang="en-CA" sz="1200" dirty="0">
                <a:solidFill>
                  <a:srgbClr val="505150"/>
                </a:solidFill>
              </a:rPr>
              <a:t>= 167 Total; n = 22 Energy, n = 19 Retail, n = 29 </a:t>
            </a:r>
            <a:r>
              <a:rPr lang="en-CA" sz="1200" dirty="0" smtClean="0">
                <a:solidFill>
                  <a:srgbClr val="505150"/>
                </a:solidFill>
              </a:rPr>
              <a:t>Construction)</a:t>
            </a:r>
            <a:endParaRPr lang="en-CA" sz="1200" dirty="0">
              <a:solidFill>
                <a:srgbClr val="505150"/>
              </a:solidFill>
              <a:latin typeface="+mj-lt"/>
            </a:endParaRPr>
          </a:p>
        </p:txBody>
      </p:sp>
      <p:sp>
        <p:nvSpPr>
          <p:cNvPr id="7" name="Content Placeholder 4"/>
          <p:cNvSpPr txBox="1">
            <a:spLocks/>
          </p:cNvSpPr>
          <p:nvPr/>
        </p:nvSpPr>
        <p:spPr bwMode="auto">
          <a:xfrm>
            <a:off x="5905443" y="4063599"/>
            <a:ext cx="2160885" cy="2079410"/>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Most popular:</a:t>
            </a:r>
            <a:endParaRPr lang="en-CA" sz="1600" dirty="0">
              <a:solidFill>
                <a:schemeClr val="bg1"/>
              </a:solidFill>
            </a:endParaRPr>
          </a:p>
          <a:p>
            <a:pPr marL="285750" marR="0" lvl="0" indent="-285750" defTabSz="457200" rtl="0" eaLnBrk="1" fontAlgn="base" latinLnBrk="0" hangingPunct="1">
              <a:lnSpc>
                <a:spcPct val="100000"/>
              </a:lnSpc>
              <a:spcBef>
                <a:spcPct val="20000"/>
              </a:spcBef>
              <a:spcAft>
                <a:spcPct val="0"/>
              </a:spcAft>
              <a:buClrTx/>
              <a:buSzTx/>
              <a:buFontTx/>
              <a:buChar char="-"/>
              <a:tabLst/>
              <a:defRPr/>
            </a:pPr>
            <a:r>
              <a:rPr kumimoji="0" lang="en-CA" sz="1600" b="0" i="0" u="none" strike="noStrike" kern="1200" cap="none" spc="0" normalizeH="0" noProof="0" dirty="0" smtClean="0">
                <a:ln>
                  <a:noFill/>
                </a:ln>
                <a:solidFill>
                  <a:schemeClr val="bg1"/>
                </a:solidFill>
                <a:effectLst/>
                <a:uLnTx/>
                <a:uFillTx/>
                <a:latin typeface="+mn-lt"/>
                <a:ea typeface="+mn-ea"/>
                <a:cs typeface="+mn-cs"/>
              </a:rPr>
              <a:t>Energy = Expand</a:t>
            </a:r>
          </a:p>
          <a:p>
            <a:pPr marL="285750" marR="0" lvl="0" indent="-285750" defTabSz="457200" rtl="0" eaLnBrk="1" fontAlgn="base" latinLnBrk="0" hangingPunct="1">
              <a:lnSpc>
                <a:spcPct val="100000"/>
              </a:lnSpc>
              <a:spcBef>
                <a:spcPct val="20000"/>
              </a:spcBef>
              <a:spcAft>
                <a:spcPct val="0"/>
              </a:spcAft>
              <a:buClrTx/>
              <a:buSzTx/>
              <a:buFontTx/>
              <a:buChar char="-"/>
              <a:tabLst/>
              <a:defRPr/>
            </a:pPr>
            <a:r>
              <a:rPr lang="en-CA" sz="1600" baseline="0" dirty="0" smtClean="0">
                <a:solidFill>
                  <a:schemeClr val="bg1"/>
                </a:solidFill>
              </a:rPr>
              <a:t>Retail = Purchase vehicles/add </a:t>
            </a:r>
            <a:r>
              <a:rPr lang="en-CA" sz="1600" baseline="0" dirty="0" err="1" smtClean="0">
                <a:solidFill>
                  <a:schemeClr val="bg1"/>
                </a:solidFill>
              </a:rPr>
              <a:t>cashflow</a:t>
            </a:r>
            <a:endParaRPr lang="en-CA" sz="1600" baseline="0" dirty="0" smtClean="0">
              <a:solidFill>
                <a:schemeClr val="bg1"/>
              </a:solidFill>
            </a:endParaRPr>
          </a:p>
          <a:p>
            <a:pPr marL="285750" marR="0" lvl="0" indent="-285750" defTabSz="457200" rtl="0" eaLnBrk="1" fontAlgn="base" latinLnBrk="0" hangingPunct="1">
              <a:lnSpc>
                <a:spcPct val="100000"/>
              </a:lnSpc>
              <a:spcBef>
                <a:spcPct val="20000"/>
              </a:spcBef>
              <a:spcAft>
                <a:spcPct val="0"/>
              </a:spcAft>
              <a:buClrTx/>
              <a:buSzTx/>
              <a:buFontTx/>
              <a:buChar char="-"/>
              <a:tabLst/>
              <a:defRPr/>
            </a:pPr>
            <a:r>
              <a:rPr lang="en-CA" sz="1600" dirty="0" smtClean="0">
                <a:solidFill>
                  <a:schemeClr val="bg1"/>
                </a:solidFill>
              </a:rPr>
              <a:t>Construction = Purchase vehicles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 name="TextBox 1"/>
          <p:cNvSpPr txBox="1"/>
          <p:nvPr/>
        </p:nvSpPr>
        <p:spPr>
          <a:xfrm>
            <a:off x="8338966" y="842657"/>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Total</a:t>
            </a:r>
            <a:endParaRPr lang="en-CA" sz="1400" dirty="0">
              <a:solidFill>
                <a:schemeClr val="tx1">
                  <a:lumMod val="65000"/>
                  <a:lumOff val="35000"/>
                </a:schemeClr>
              </a:solidFill>
              <a:latin typeface="+mn-lt"/>
            </a:endParaRPr>
          </a:p>
        </p:txBody>
      </p:sp>
      <p:sp>
        <p:nvSpPr>
          <p:cNvPr id="9" name="TextBox 8"/>
          <p:cNvSpPr txBox="1"/>
          <p:nvPr/>
        </p:nvSpPr>
        <p:spPr>
          <a:xfrm>
            <a:off x="8338966" y="1426355"/>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36%</a:t>
            </a:r>
            <a:endParaRPr lang="en-CA" sz="1400" dirty="0">
              <a:solidFill>
                <a:schemeClr val="tx1">
                  <a:lumMod val="65000"/>
                  <a:lumOff val="35000"/>
                </a:schemeClr>
              </a:solidFill>
              <a:latin typeface="+mn-lt"/>
            </a:endParaRPr>
          </a:p>
        </p:txBody>
      </p:sp>
      <p:sp>
        <p:nvSpPr>
          <p:cNvPr id="10" name="TextBox 9"/>
          <p:cNvSpPr txBox="1"/>
          <p:nvPr/>
        </p:nvSpPr>
        <p:spPr>
          <a:xfrm>
            <a:off x="8338966" y="1926679"/>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19%</a:t>
            </a:r>
            <a:endParaRPr lang="en-CA" sz="1400" dirty="0">
              <a:solidFill>
                <a:schemeClr val="tx1">
                  <a:lumMod val="65000"/>
                  <a:lumOff val="35000"/>
                </a:schemeClr>
              </a:solidFill>
              <a:latin typeface="+mn-lt"/>
            </a:endParaRPr>
          </a:p>
        </p:txBody>
      </p:sp>
      <p:sp>
        <p:nvSpPr>
          <p:cNvPr id="11" name="TextBox 10"/>
          <p:cNvSpPr txBox="1"/>
          <p:nvPr/>
        </p:nvSpPr>
        <p:spPr>
          <a:xfrm>
            <a:off x="8338966" y="2427004"/>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14%</a:t>
            </a:r>
            <a:endParaRPr lang="en-CA" sz="1400" dirty="0">
              <a:solidFill>
                <a:schemeClr val="tx1">
                  <a:lumMod val="65000"/>
                  <a:lumOff val="35000"/>
                </a:schemeClr>
              </a:solidFill>
              <a:latin typeface="+mn-lt"/>
            </a:endParaRPr>
          </a:p>
        </p:txBody>
      </p:sp>
      <p:sp>
        <p:nvSpPr>
          <p:cNvPr id="12" name="TextBox 11"/>
          <p:cNvSpPr txBox="1"/>
          <p:nvPr/>
        </p:nvSpPr>
        <p:spPr>
          <a:xfrm>
            <a:off x="8338966" y="2895281"/>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11%</a:t>
            </a:r>
            <a:endParaRPr lang="en-CA" sz="1400" dirty="0">
              <a:solidFill>
                <a:schemeClr val="tx1">
                  <a:lumMod val="65000"/>
                  <a:lumOff val="35000"/>
                </a:schemeClr>
              </a:solidFill>
              <a:latin typeface="+mn-lt"/>
            </a:endParaRPr>
          </a:p>
        </p:txBody>
      </p:sp>
      <p:sp>
        <p:nvSpPr>
          <p:cNvPr id="13" name="TextBox 12"/>
          <p:cNvSpPr txBox="1"/>
          <p:nvPr/>
        </p:nvSpPr>
        <p:spPr>
          <a:xfrm>
            <a:off x="8341454" y="3325090"/>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9%</a:t>
            </a:r>
            <a:endParaRPr lang="en-CA" sz="1400" dirty="0">
              <a:solidFill>
                <a:schemeClr val="tx1">
                  <a:lumMod val="65000"/>
                  <a:lumOff val="35000"/>
                </a:schemeClr>
              </a:solidFill>
              <a:latin typeface="+mn-lt"/>
            </a:endParaRPr>
          </a:p>
        </p:txBody>
      </p:sp>
      <p:sp>
        <p:nvSpPr>
          <p:cNvPr id="14" name="TextBox 13"/>
          <p:cNvSpPr txBox="1"/>
          <p:nvPr/>
        </p:nvSpPr>
        <p:spPr>
          <a:xfrm>
            <a:off x="8338966" y="3824432"/>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8%</a:t>
            </a:r>
            <a:endParaRPr lang="en-CA" sz="1400" dirty="0">
              <a:solidFill>
                <a:schemeClr val="tx1">
                  <a:lumMod val="65000"/>
                  <a:lumOff val="35000"/>
                </a:schemeClr>
              </a:solidFill>
              <a:latin typeface="+mn-lt"/>
            </a:endParaRPr>
          </a:p>
        </p:txBody>
      </p:sp>
      <p:sp>
        <p:nvSpPr>
          <p:cNvPr id="15" name="TextBox 14"/>
          <p:cNvSpPr txBox="1"/>
          <p:nvPr/>
        </p:nvSpPr>
        <p:spPr>
          <a:xfrm>
            <a:off x="8338966" y="4383099"/>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7%</a:t>
            </a:r>
            <a:endParaRPr lang="en-CA" sz="1400" dirty="0">
              <a:solidFill>
                <a:schemeClr val="tx1">
                  <a:lumMod val="65000"/>
                  <a:lumOff val="35000"/>
                </a:schemeClr>
              </a:solidFill>
              <a:latin typeface="+mn-lt"/>
            </a:endParaRPr>
          </a:p>
        </p:txBody>
      </p:sp>
      <p:sp>
        <p:nvSpPr>
          <p:cNvPr id="17" name="TextBox 16"/>
          <p:cNvSpPr txBox="1"/>
          <p:nvPr/>
        </p:nvSpPr>
        <p:spPr>
          <a:xfrm>
            <a:off x="8320191" y="4875083"/>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5%</a:t>
            </a:r>
            <a:endParaRPr lang="en-CA" sz="1400" dirty="0">
              <a:solidFill>
                <a:schemeClr val="tx1">
                  <a:lumMod val="65000"/>
                  <a:lumOff val="35000"/>
                </a:schemeClr>
              </a:solidFill>
              <a:latin typeface="+mn-lt"/>
            </a:endParaRPr>
          </a:p>
        </p:txBody>
      </p:sp>
      <p:sp>
        <p:nvSpPr>
          <p:cNvPr id="18" name="TextBox 17"/>
          <p:cNvSpPr txBox="1"/>
          <p:nvPr/>
        </p:nvSpPr>
        <p:spPr>
          <a:xfrm>
            <a:off x="8320191" y="5304892"/>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3%</a:t>
            </a:r>
            <a:endParaRPr lang="en-CA" sz="1400" dirty="0">
              <a:solidFill>
                <a:schemeClr val="tx1">
                  <a:lumMod val="65000"/>
                  <a:lumOff val="35000"/>
                </a:schemeClr>
              </a:solidFill>
              <a:latin typeface="+mn-lt"/>
            </a:endParaRPr>
          </a:p>
        </p:txBody>
      </p:sp>
      <p:sp>
        <p:nvSpPr>
          <p:cNvPr id="19" name="TextBox 18"/>
          <p:cNvSpPr txBox="1"/>
          <p:nvPr/>
        </p:nvSpPr>
        <p:spPr>
          <a:xfrm>
            <a:off x="8337042" y="5749867"/>
            <a:ext cx="558140" cy="307777"/>
          </a:xfrm>
          <a:prstGeom prst="rect">
            <a:avLst/>
          </a:prstGeom>
          <a:noFill/>
        </p:spPr>
        <p:txBody>
          <a:bodyPr wrap="square" rtlCol="0">
            <a:spAutoFit/>
          </a:bodyPr>
          <a:lstStyle/>
          <a:p>
            <a:r>
              <a:rPr lang="en-CA" sz="1400" dirty="0" smtClean="0">
                <a:solidFill>
                  <a:schemeClr val="tx1">
                    <a:lumMod val="65000"/>
                    <a:lumOff val="35000"/>
                  </a:schemeClr>
                </a:solidFill>
                <a:latin typeface="+mn-lt"/>
              </a:rPr>
              <a:t>6%</a:t>
            </a:r>
            <a:endParaRPr lang="en-CA" sz="1400" dirty="0">
              <a:solidFill>
                <a:schemeClr val="tx1">
                  <a:lumMod val="65000"/>
                  <a:lumOff val="35000"/>
                </a:schemeClr>
              </a:solidFill>
              <a:latin typeface="+mn-lt"/>
            </a:endParaRPr>
          </a:p>
        </p:txBody>
      </p:sp>
      <p:sp>
        <p:nvSpPr>
          <p:cNvPr id="20" name="Rectangle 19"/>
          <p:cNvSpPr/>
          <p:nvPr/>
        </p:nvSpPr>
        <p:spPr>
          <a:xfrm>
            <a:off x="5371634" y="6571843"/>
            <a:ext cx="3244478" cy="276999"/>
          </a:xfrm>
          <a:prstGeom prst="rect">
            <a:avLst/>
          </a:prstGeom>
        </p:spPr>
        <p:txBody>
          <a:bodyPr wrap="none">
            <a:spAutoFit/>
          </a:bodyPr>
          <a:lstStyle/>
          <a:p>
            <a:r>
              <a:rPr lang="en-CA" sz="1200" dirty="0" smtClean="0">
                <a:solidFill>
                  <a:srgbClr val="505150"/>
                </a:solidFill>
                <a:latin typeface="+mj-lt"/>
              </a:rPr>
              <a:t>Responses selected by more than 2% are shown</a:t>
            </a:r>
            <a:endParaRPr lang="en-CA" sz="1200" dirty="0">
              <a:solidFill>
                <a:srgbClr val="505150"/>
              </a:solidFill>
              <a:latin typeface="+mj-lt"/>
            </a:endParaRPr>
          </a:p>
        </p:txBody>
      </p:sp>
    </p:spTree>
    <p:extLst>
      <p:ext uri="{BB962C8B-B14F-4D97-AF65-F5344CB8AC3E}">
        <p14:creationId xmlns:p14="http://schemas.microsoft.com/office/powerpoint/2010/main" val="9064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=167 for comparison shopping, n = 61 for lender importance</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Borrowing Motivations – Comparison Shopping</a:t>
            </a:r>
            <a:endParaRPr lang="en-CA" sz="2800" dirty="0"/>
          </a:p>
        </p:txBody>
      </p:sp>
      <p:sp>
        <p:nvSpPr>
          <p:cNvPr id="16" name="Rectangle 15"/>
          <p:cNvSpPr/>
          <p:nvPr/>
        </p:nvSpPr>
        <p:spPr>
          <a:xfrm>
            <a:off x="4724151" y="868922"/>
            <a:ext cx="3434197" cy="830997"/>
          </a:xfrm>
          <a:prstGeom prst="rect">
            <a:avLst/>
          </a:prstGeom>
          <a:ln w="12700">
            <a:solidFill>
              <a:schemeClr val="tx1"/>
            </a:solidFill>
          </a:ln>
        </p:spPr>
        <p:txBody>
          <a:bodyPr wrap="square">
            <a:spAutoFit/>
          </a:bodyPr>
          <a:lstStyle/>
          <a:p>
            <a:r>
              <a:rPr lang="en-CA" sz="1600" dirty="0" smtClean="0">
                <a:latin typeface="+mn-lt"/>
              </a:rPr>
              <a:t>“Which of the following was most important in helping your business choose a lender?”</a:t>
            </a:r>
            <a:endParaRPr lang="en-CA" sz="1600" dirty="0">
              <a:latin typeface="+mn-lt"/>
            </a:endParaRPr>
          </a:p>
        </p:txBody>
      </p:sp>
      <p:graphicFrame>
        <p:nvGraphicFramePr>
          <p:cNvPr id="7" name="Chart 6"/>
          <p:cNvGraphicFramePr/>
          <p:nvPr>
            <p:extLst>
              <p:ext uri="{D42A27DB-BD31-4B8C-83A1-F6EECF244321}">
                <p14:modId xmlns:p14="http://schemas.microsoft.com/office/powerpoint/2010/main" val="363479957"/>
              </p:ext>
            </p:extLst>
          </p:nvPr>
        </p:nvGraphicFramePr>
        <p:xfrm>
          <a:off x="103412" y="2066305"/>
          <a:ext cx="3917105" cy="41444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081397002"/>
              </p:ext>
            </p:extLst>
          </p:nvPr>
        </p:nvGraphicFramePr>
        <p:xfrm>
          <a:off x="3935555" y="2047091"/>
          <a:ext cx="5011387" cy="415041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63928" y="868922"/>
            <a:ext cx="3434197" cy="1077218"/>
          </a:xfrm>
          <a:prstGeom prst="rect">
            <a:avLst/>
          </a:prstGeom>
          <a:ln w="12700">
            <a:solidFill>
              <a:schemeClr val="tx1"/>
            </a:solidFill>
          </a:ln>
        </p:spPr>
        <p:txBody>
          <a:bodyPr wrap="square">
            <a:spAutoFit/>
          </a:bodyPr>
          <a:lstStyle/>
          <a:p>
            <a:r>
              <a:rPr lang="en-CA" sz="1600" dirty="0" smtClean="0">
                <a:latin typeface="+mn-lt"/>
              </a:rPr>
              <a:t>“Again thinking of the most recent loan application, did your business comparison shop with multiple lenders?”</a:t>
            </a:r>
            <a:endParaRPr lang="en-CA" sz="1600" dirty="0">
              <a:latin typeface="+mn-lt"/>
            </a:endParaRPr>
          </a:p>
        </p:txBody>
      </p:sp>
      <p:sp>
        <p:nvSpPr>
          <p:cNvPr id="2" name="Right Arrow 1"/>
          <p:cNvSpPr/>
          <p:nvPr/>
        </p:nvSpPr>
        <p:spPr>
          <a:xfrm>
            <a:off x="3087584" y="3277590"/>
            <a:ext cx="710541" cy="320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267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smtClean="0">
                <a:solidFill>
                  <a:srgbClr val="505150"/>
                </a:solidFill>
                <a:latin typeface="Calibri" panose="020F0502020204030204" pitchFamily="34" charset="0"/>
              </a:rPr>
              <a:t>n = 135 SME’s whose lender type is an FI or alternative lenders.</a:t>
            </a:r>
            <a:endParaRPr lang="en-CA" sz="1200" dirty="0">
              <a:solidFill>
                <a:srgbClr val="50515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2979542399"/>
              </p:ext>
            </p:extLst>
          </p:nvPr>
        </p:nvGraphicFramePr>
        <p:xfrm>
          <a:off x="99560" y="1365591"/>
          <a:ext cx="9044440" cy="47214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11527" y="723049"/>
            <a:ext cx="6533657" cy="584775"/>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a:t>
            </a:r>
            <a:endParaRPr lang="en-CA" sz="1600" dirty="0">
              <a:latin typeface="+mn-lt"/>
            </a:endParaRPr>
          </a:p>
        </p:txBody>
      </p:sp>
      <p:sp>
        <p:nvSpPr>
          <p:cNvPr id="11" name="Title 11"/>
          <p:cNvSpPr>
            <a:spLocks noGrp="1"/>
          </p:cNvSpPr>
          <p:nvPr>
            <p:ph type="title"/>
          </p:nvPr>
        </p:nvSpPr>
        <p:spPr>
          <a:xfrm>
            <a:off x="0" y="-10732"/>
            <a:ext cx="9144000" cy="718080"/>
          </a:xfrm>
        </p:spPr>
        <p:txBody>
          <a:bodyPr/>
          <a:lstStyle/>
          <a:p>
            <a:r>
              <a:rPr lang="en-CA" sz="2800" dirty="0" smtClean="0"/>
              <a:t>Application Process</a:t>
            </a:r>
            <a:endParaRPr lang="en-CA" sz="2800" dirty="0"/>
          </a:p>
        </p:txBody>
      </p:sp>
    </p:spTree>
    <p:extLst>
      <p:ext uri="{BB962C8B-B14F-4D97-AF65-F5344CB8AC3E}">
        <p14:creationId xmlns:p14="http://schemas.microsoft.com/office/powerpoint/2010/main" val="3059601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smtClean="0">
                <a:solidFill>
                  <a:srgbClr val="505150"/>
                </a:solidFill>
                <a:latin typeface="Calibri" panose="020F0502020204030204" pitchFamily="34" charset="0"/>
              </a:rPr>
              <a:t>n = 135 SME’s whose lender type is an FI or alternative lenders</a:t>
            </a:r>
            <a:endParaRPr lang="en-CA" sz="1200" dirty="0">
              <a:solidFill>
                <a:srgbClr val="50515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1077785378"/>
              </p:ext>
            </p:extLst>
          </p:nvPr>
        </p:nvGraphicFramePr>
        <p:xfrm>
          <a:off x="99560" y="1365591"/>
          <a:ext cx="9044440" cy="472141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211527" y="723049"/>
            <a:ext cx="6533657" cy="584775"/>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a:t>
            </a:r>
            <a:endParaRPr lang="en-CA" sz="1600" dirty="0">
              <a:latin typeface="+mn-lt"/>
            </a:endParaRPr>
          </a:p>
        </p:txBody>
      </p:sp>
      <p:sp>
        <p:nvSpPr>
          <p:cNvPr id="11" name="Title 11"/>
          <p:cNvSpPr>
            <a:spLocks noGrp="1"/>
          </p:cNvSpPr>
          <p:nvPr>
            <p:ph type="title"/>
          </p:nvPr>
        </p:nvSpPr>
        <p:spPr>
          <a:xfrm>
            <a:off x="0" y="-10732"/>
            <a:ext cx="9144000" cy="718080"/>
          </a:xfrm>
        </p:spPr>
        <p:txBody>
          <a:bodyPr/>
          <a:lstStyle/>
          <a:p>
            <a:r>
              <a:rPr lang="en-CA" sz="2800" dirty="0" smtClean="0"/>
              <a:t>Application Process</a:t>
            </a:r>
            <a:endParaRPr lang="en-CA" sz="2800" dirty="0"/>
          </a:p>
        </p:txBody>
      </p:sp>
    </p:spTree>
    <p:extLst>
      <p:ext uri="{BB962C8B-B14F-4D97-AF65-F5344CB8AC3E}">
        <p14:creationId xmlns:p14="http://schemas.microsoft.com/office/powerpoint/2010/main" val="28897493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167 Total; n = 22 Energy, n = 19 Retail, n = 29 Construction</a:t>
            </a:r>
            <a:endParaRPr lang="en-CA" sz="1200" dirty="0">
              <a:solidFill>
                <a:srgbClr val="505150"/>
              </a:solidFill>
            </a:endParaRPr>
          </a:p>
        </p:txBody>
      </p:sp>
      <p:graphicFrame>
        <p:nvGraphicFramePr>
          <p:cNvPr id="5" name="Chart 4"/>
          <p:cNvGraphicFramePr/>
          <p:nvPr>
            <p:extLst>
              <p:ext uri="{D42A27DB-BD31-4B8C-83A1-F6EECF244321}">
                <p14:modId xmlns:p14="http://schemas.microsoft.com/office/powerpoint/2010/main" val="534697297"/>
              </p:ext>
            </p:extLst>
          </p:nvPr>
        </p:nvGraphicFramePr>
        <p:xfrm>
          <a:off x="211527" y="688769"/>
          <a:ext cx="8611839" cy="559327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0" y="0"/>
            <a:ext cx="6533657" cy="646331"/>
          </a:xfrm>
          <a:prstGeom prst="rect">
            <a:avLst/>
          </a:prstGeom>
          <a:ln w="12700">
            <a:noFill/>
          </a:ln>
        </p:spPr>
        <p:txBody>
          <a:bodyPr wrap="square">
            <a:spAutoFit/>
          </a:bodyPr>
          <a:lstStyle/>
          <a:p>
            <a:r>
              <a:rPr lang="en-CA" dirty="0" smtClean="0">
                <a:latin typeface="+mn-lt"/>
              </a:rPr>
              <a:t>“Thinking of the most recent time your business applied to borrow money, would you say that…”  (by industry)</a:t>
            </a:r>
            <a:endParaRPr lang="en-CA" dirty="0">
              <a:latin typeface="+mn-lt"/>
            </a:endParaRPr>
          </a:p>
        </p:txBody>
      </p:sp>
      <p:sp>
        <p:nvSpPr>
          <p:cNvPr id="9" name="Content Placeholder 4"/>
          <p:cNvSpPr txBox="1">
            <a:spLocks/>
          </p:cNvSpPr>
          <p:nvPr/>
        </p:nvSpPr>
        <p:spPr bwMode="auto">
          <a:xfrm>
            <a:off x="6533657" y="2979480"/>
            <a:ext cx="1985503" cy="808750"/>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72%</a:t>
            </a:r>
            <a:r>
              <a:rPr kumimoji="0" lang="en-CA" sz="1600" b="0" i="0" u="none" strike="noStrike" kern="1200" cap="none" spc="0" normalizeH="0" noProof="0" dirty="0" smtClean="0">
                <a:ln>
                  <a:noFill/>
                </a:ln>
                <a:solidFill>
                  <a:schemeClr val="bg1"/>
                </a:solidFill>
                <a:effectLst/>
                <a:uLnTx/>
                <a:uFillTx/>
                <a:latin typeface="+mn-lt"/>
                <a:ea typeface="+mn-ea"/>
                <a:cs typeface="+mn-cs"/>
              </a:rPr>
              <a:t> received all or more of the money requested</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Content Placeholder 4"/>
          <p:cNvSpPr txBox="1">
            <a:spLocks/>
          </p:cNvSpPr>
          <p:nvPr/>
        </p:nvSpPr>
        <p:spPr bwMode="auto">
          <a:xfrm>
            <a:off x="6533657" y="4226387"/>
            <a:ext cx="1985503" cy="1105633"/>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The Energy industry is more likely to receive all of the money requested</a:t>
            </a:r>
          </a:p>
        </p:txBody>
      </p:sp>
    </p:spTree>
    <p:extLst>
      <p:ext uri="{BB962C8B-B14F-4D97-AF65-F5344CB8AC3E}">
        <p14:creationId xmlns:p14="http://schemas.microsoft.com/office/powerpoint/2010/main" val="2000920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41 SME’s not receiving full amount requested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Full Amount Not Received</a:t>
            </a:r>
            <a:endParaRPr lang="en-CA" sz="2800" dirty="0"/>
          </a:p>
        </p:txBody>
      </p:sp>
      <p:graphicFrame>
        <p:nvGraphicFramePr>
          <p:cNvPr id="10" name="Chart 9"/>
          <p:cNvGraphicFramePr/>
          <p:nvPr>
            <p:extLst>
              <p:ext uri="{D42A27DB-BD31-4B8C-83A1-F6EECF244321}">
                <p14:modId xmlns:p14="http://schemas.microsoft.com/office/powerpoint/2010/main" val="943795458"/>
              </p:ext>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584775"/>
          </a:xfrm>
          <a:prstGeom prst="rect">
            <a:avLst/>
          </a:prstGeom>
          <a:ln w="12700">
            <a:solidFill>
              <a:schemeClr val="tx1"/>
            </a:solidFill>
          </a:ln>
        </p:spPr>
        <p:txBody>
          <a:bodyPr wrap="square">
            <a:spAutoFit/>
          </a:bodyPr>
          <a:lstStyle/>
          <a:p>
            <a:r>
              <a:rPr lang="en-CA" sz="1600" dirty="0" smtClean="0">
                <a:latin typeface="+mn-lt"/>
              </a:rPr>
              <a:t>“Did the fact that you did not receive the full amount cause your business to do any of the following:”</a:t>
            </a:r>
            <a:endParaRPr lang="en-CA" sz="1600" dirty="0">
              <a:latin typeface="+mn-lt"/>
            </a:endParaRPr>
          </a:p>
        </p:txBody>
      </p:sp>
    </p:spTree>
    <p:extLst>
      <p:ext uri="{BB962C8B-B14F-4D97-AF65-F5344CB8AC3E}">
        <p14:creationId xmlns:p14="http://schemas.microsoft.com/office/powerpoint/2010/main" val="254212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416260860"/>
              </p:ext>
            </p:extLst>
          </p:nvPr>
        </p:nvGraphicFramePr>
        <p:xfrm>
          <a:off x="-95004" y="615553"/>
          <a:ext cx="9239003" cy="566649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5005" y="6581001"/>
            <a:ext cx="8728365"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excluding “Don’t Know” (n=61) </a:t>
            </a:r>
            <a:r>
              <a:rPr lang="en-CA" sz="1200" dirty="0" smtClean="0">
                <a:solidFill>
                  <a:srgbClr val="505150"/>
                </a:solidFill>
              </a:rPr>
              <a:t>(multiple mention)</a:t>
            </a:r>
            <a:endParaRPr lang="en-CA" sz="1200" dirty="0">
              <a:solidFill>
                <a:srgbClr val="505150"/>
              </a:solidFill>
            </a:endParaRPr>
          </a:p>
        </p:txBody>
      </p:sp>
      <p:sp>
        <p:nvSpPr>
          <p:cNvPr id="16" name="Rectangle 15"/>
          <p:cNvSpPr/>
          <p:nvPr/>
        </p:nvSpPr>
        <p:spPr>
          <a:xfrm>
            <a:off x="0" y="0"/>
            <a:ext cx="8718717" cy="615553"/>
          </a:xfrm>
          <a:prstGeom prst="rect">
            <a:avLst/>
          </a:prstGeom>
          <a:ln w="12700">
            <a:noFill/>
          </a:ln>
        </p:spPr>
        <p:txBody>
          <a:bodyPr wrap="square">
            <a:spAutoFit/>
          </a:bodyPr>
          <a:lstStyle/>
          <a:p>
            <a:r>
              <a:rPr lang="en-CA" sz="1700" dirty="0" smtClean="0">
                <a:latin typeface="+mn-lt"/>
              </a:rPr>
              <a:t>“Thinking of the most recent time your business applied to borrow money, what is one thing you would’ve changed about the application process to improve the overall experience?”</a:t>
            </a:r>
            <a:endParaRPr lang="en-CA" sz="1700" dirty="0">
              <a:latin typeface="+mn-lt"/>
            </a:endParaRPr>
          </a:p>
        </p:txBody>
      </p:sp>
      <p:sp>
        <p:nvSpPr>
          <p:cNvPr id="19" name="Rectangle 18"/>
          <p:cNvSpPr/>
          <p:nvPr/>
        </p:nvSpPr>
        <p:spPr>
          <a:xfrm>
            <a:off x="4488872" y="3668584"/>
            <a:ext cx="4655127" cy="954107"/>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MAKE IT MORE TRANSPARENT SO WE KNOW WHAT WE NEED TO PREPARE FOR TO MAKE IT SUCCESSFUL IN THE FUTURE. IF YOU UNDERSTAND THE PROCESS BETTER YOU CAN MAKE A BETTER APPLICATION</a:t>
            </a:r>
            <a:r>
              <a:rPr lang="en-CA" sz="1400" dirty="0" smtClean="0">
                <a:latin typeface="+mj-lt"/>
              </a:rPr>
              <a:t>.”</a:t>
            </a:r>
            <a:endParaRPr lang="en-CA" sz="1400" dirty="0">
              <a:latin typeface="+mj-lt"/>
            </a:endParaRPr>
          </a:p>
        </p:txBody>
      </p:sp>
      <p:cxnSp>
        <p:nvCxnSpPr>
          <p:cNvPr id="20" name="Straight Connector 19"/>
          <p:cNvCxnSpPr/>
          <p:nvPr/>
        </p:nvCxnSpPr>
        <p:spPr>
          <a:xfrm>
            <a:off x="4549934" y="3668584"/>
            <a:ext cx="4224086"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488872" y="4533621"/>
            <a:ext cx="4655127" cy="1169551"/>
          </a:xfrm>
          <a:prstGeom prst="rect">
            <a:avLst/>
          </a:prstGeom>
          <a:noFill/>
        </p:spPr>
        <p:txBody>
          <a:bodyPr wrap="square" rtlCol="0">
            <a:spAutoFit/>
          </a:bodyPr>
          <a:lstStyle/>
          <a:p>
            <a:r>
              <a:rPr lang="en-CA" sz="1400" i="1" dirty="0" smtClean="0">
                <a:solidFill>
                  <a:schemeClr val="tx1">
                    <a:lumMod val="75000"/>
                    <a:lumOff val="25000"/>
                  </a:schemeClr>
                </a:solidFill>
              </a:rPr>
              <a:t>CEO or President, </a:t>
            </a:r>
          </a:p>
          <a:p>
            <a:r>
              <a:rPr lang="en-CA" sz="1400" i="1" dirty="0" smtClean="0">
                <a:solidFill>
                  <a:schemeClr val="tx1">
                    <a:lumMod val="75000"/>
                    <a:lumOff val="25000"/>
                  </a:schemeClr>
                </a:solidFill>
              </a:rPr>
              <a:t>Professional, Technical, and Scientific Services, </a:t>
            </a:r>
          </a:p>
          <a:p>
            <a:r>
              <a:rPr lang="en-CA" sz="1400" i="1" dirty="0" smtClean="0">
                <a:solidFill>
                  <a:schemeClr val="tx1">
                    <a:lumMod val="75000"/>
                    <a:lumOff val="25000"/>
                  </a:schemeClr>
                </a:solidFill>
              </a:rPr>
              <a:t>4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$500,000 to less than $3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3745227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289" y="3467309"/>
            <a:ext cx="8504164" cy="584775"/>
          </a:xfrm>
          <a:prstGeom prst="rect">
            <a:avLst/>
          </a:prstGeom>
          <a:noFill/>
        </p:spPr>
        <p:txBody>
          <a:bodyPr wrap="square" rtlCol="0">
            <a:spAutoFit/>
          </a:bodyPr>
          <a:lstStyle/>
          <a:p>
            <a:pPr algn="ctr"/>
            <a:r>
              <a:rPr lang="en-US" sz="3200" dirty="0" smtClean="0">
                <a:solidFill>
                  <a:schemeClr val="bg1"/>
                </a:solidFill>
                <a:latin typeface="Myriad Pro"/>
                <a:cs typeface="Myriad Pro"/>
              </a:rPr>
              <a:t>Section 3: Borrowing in an Economic Downturn</a:t>
            </a:r>
          </a:p>
        </p:txBody>
      </p:sp>
    </p:spTree>
    <p:extLst>
      <p:ext uri="{BB962C8B-B14F-4D97-AF65-F5344CB8AC3E}">
        <p14:creationId xmlns:p14="http://schemas.microsoft.com/office/powerpoint/2010/main" val="278803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smtClean="0">
                <a:solidFill>
                  <a:srgbClr val="505150"/>
                </a:solidFill>
                <a:latin typeface="Calibri" panose="020F0502020204030204" pitchFamily="34" charset="0"/>
              </a:rPr>
              <a:t>n = 167 SMEs that have borrowed.</a:t>
            </a:r>
            <a:endParaRPr lang="en-CA" sz="1200" dirty="0">
              <a:solidFill>
                <a:srgbClr val="505150"/>
              </a:solidFill>
              <a:latin typeface="Calibri" panose="020F0502020204030204" pitchFamily="34" charset="0"/>
            </a:endParaRPr>
          </a:p>
        </p:txBody>
      </p:sp>
      <p:sp>
        <p:nvSpPr>
          <p:cNvPr id="11" name="Rectangle 10"/>
          <p:cNvSpPr/>
          <p:nvPr/>
        </p:nvSpPr>
        <p:spPr>
          <a:xfrm>
            <a:off x="2502199" y="778014"/>
            <a:ext cx="4198765" cy="830997"/>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As a result of today's economic conditions, would you say that your business' borrowing needs </a:t>
            </a:r>
            <a:r>
              <a:rPr lang="en-CA" sz="1600" dirty="0" smtClean="0">
                <a:latin typeface="+mn-lt"/>
              </a:rPr>
              <a:t>are…</a:t>
            </a:r>
            <a:r>
              <a:rPr lang="en-CA" sz="1400" dirty="0" smtClean="0">
                <a:latin typeface="+mn-lt"/>
              </a:rPr>
              <a:t>”</a:t>
            </a:r>
            <a:endParaRPr lang="en-CA" sz="1400" dirty="0">
              <a:latin typeface="+mn-lt"/>
            </a:endParaRPr>
          </a:p>
        </p:txBody>
      </p:sp>
      <p:graphicFrame>
        <p:nvGraphicFramePr>
          <p:cNvPr id="9" name="Chart 8"/>
          <p:cNvGraphicFramePr/>
          <p:nvPr>
            <p:extLst/>
          </p:nvPr>
        </p:nvGraphicFramePr>
        <p:xfrm>
          <a:off x="2783859" y="1674422"/>
          <a:ext cx="3917105" cy="453637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45616" y="1931044"/>
            <a:ext cx="2241324" cy="1169551"/>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BECAUSE WE'VE BEEN FRUGAL AND PRUDENT, AND WE GROW WITHIN OUR MEANS, WE DON'T LIKE RISK OR UNDUE RISK</a:t>
            </a:r>
            <a:r>
              <a:rPr lang="en-CA" sz="1400" dirty="0" smtClean="0">
                <a:latin typeface="+mj-lt"/>
              </a:rPr>
              <a:t>.”</a:t>
            </a:r>
            <a:endParaRPr lang="en-CA" sz="1400" dirty="0">
              <a:latin typeface="+mj-lt"/>
            </a:endParaRPr>
          </a:p>
        </p:txBody>
      </p:sp>
      <p:cxnSp>
        <p:nvCxnSpPr>
          <p:cNvPr id="6" name="Straight Connector 5"/>
          <p:cNvCxnSpPr/>
          <p:nvPr/>
        </p:nvCxnSpPr>
        <p:spPr>
          <a:xfrm>
            <a:off x="220535" y="1907294"/>
            <a:ext cx="20337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5616" y="3076845"/>
            <a:ext cx="2241324" cy="1384995"/>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4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$250,000 to less than $500,000 in revenues.</a:t>
            </a:r>
            <a:endParaRPr lang="en-CA" sz="1400" i="1" dirty="0">
              <a:solidFill>
                <a:schemeClr val="tx1">
                  <a:lumMod val="75000"/>
                  <a:lumOff val="25000"/>
                </a:schemeClr>
              </a:solidFill>
            </a:endParaRPr>
          </a:p>
        </p:txBody>
      </p:sp>
      <p:sp>
        <p:nvSpPr>
          <p:cNvPr id="14" name="Rectangle 13"/>
          <p:cNvSpPr/>
          <p:nvPr/>
        </p:nvSpPr>
        <p:spPr>
          <a:xfrm>
            <a:off x="6700963" y="1954794"/>
            <a:ext cx="2485487" cy="738664"/>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CLIENTS HAVE CLAIMED FINANCIAL HARDSHIP WHICH HAS AFFECTED CASH FLOW.”</a:t>
            </a:r>
          </a:p>
        </p:txBody>
      </p:sp>
      <p:cxnSp>
        <p:nvCxnSpPr>
          <p:cNvPr id="15" name="Straight Connector 14"/>
          <p:cNvCxnSpPr/>
          <p:nvPr/>
        </p:nvCxnSpPr>
        <p:spPr>
          <a:xfrm>
            <a:off x="6804561" y="1931044"/>
            <a:ext cx="220881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00963" y="2642178"/>
            <a:ext cx="2485487" cy="1384995"/>
          </a:xfrm>
          <a:prstGeom prst="rect">
            <a:avLst/>
          </a:prstGeom>
          <a:noFill/>
        </p:spPr>
        <p:txBody>
          <a:bodyPr wrap="square" rtlCol="0">
            <a:spAutoFit/>
          </a:bodyPr>
          <a:lstStyle/>
          <a:p>
            <a:r>
              <a:rPr lang="en-CA" sz="1400" i="1" dirty="0" smtClean="0">
                <a:solidFill>
                  <a:schemeClr val="tx1">
                    <a:lumMod val="75000"/>
                    <a:lumOff val="25000"/>
                  </a:schemeClr>
                </a:solidFill>
              </a:rPr>
              <a:t>Managing Director, Senior Director, or Director, </a:t>
            </a:r>
          </a:p>
          <a:p>
            <a:r>
              <a:rPr lang="en-CA" sz="1400" i="1" dirty="0" smtClean="0">
                <a:solidFill>
                  <a:schemeClr val="tx1">
                    <a:lumMod val="75000"/>
                    <a:lumOff val="25000"/>
                  </a:schemeClr>
                </a:solidFill>
              </a:rPr>
              <a:t>Business Services, </a:t>
            </a:r>
          </a:p>
          <a:p>
            <a:r>
              <a:rPr lang="en-CA" sz="1400" i="1" dirty="0" smtClean="0">
                <a:solidFill>
                  <a:schemeClr val="tx1">
                    <a:lumMod val="75000"/>
                    <a:lumOff val="25000"/>
                  </a:schemeClr>
                </a:solidFill>
              </a:rPr>
              <a:t>10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
        <p:nvSpPr>
          <p:cNvPr id="12" name="Title 11"/>
          <p:cNvSpPr>
            <a:spLocks noGrp="1"/>
          </p:cNvSpPr>
          <p:nvPr>
            <p:ph type="title"/>
          </p:nvPr>
        </p:nvSpPr>
        <p:spPr>
          <a:xfrm>
            <a:off x="0" y="-10732"/>
            <a:ext cx="9144000" cy="718080"/>
          </a:xfrm>
        </p:spPr>
        <p:txBody>
          <a:bodyPr/>
          <a:lstStyle/>
          <a:p>
            <a:r>
              <a:rPr lang="en-CA" sz="2800" dirty="0" smtClean="0"/>
              <a:t>Current Borrowing Needs</a:t>
            </a:r>
            <a:endParaRPr lang="en-CA" sz="2800" dirty="0"/>
          </a:p>
        </p:txBody>
      </p:sp>
    </p:spTree>
    <p:extLst>
      <p:ext uri="{BB962C8B-B14F-4D97-AF65-F5344CB8AC3E}">
        <p14:creationId xmlns:p14="http://schemas.microsoft.com/office/powerpoint/2010/main" val="1997801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Background</a:t>
            </a:r>
            <a:endParaRPr lang="en-CA" dirty="0"/>
          </a:p>
        </p:txBody>
      </p:sp>
      <p:sp>
        <p:nvSpPr>
          <p:cNvPr id="12" name="Content Placeholder 11"/>
          <p:cNvSpPr>
            <a:spLocks noGrp="1"/>
          </p:cNvSpPr>
          <p:nvPr>
            <p:ph idx="1"/>
          </p:nvPr>
        </p:nvSpPr>
        <p:spPr/>
        <p:txBody>
          <a:bodyPr/>
          <a:lstStyle/>
          <a:p>
            <a:r>
              <a:rPr lang="en-US" dirty="0" smtClean="0"/>
              <a:t>ATB Financial commissioned NRG Research Group to conduct a survey of 300 randomly selected small- to medium-sized businesses in Alberta each quarter, beginning in Q1 2013.</a:t>
            </a:r>
          </a:p>
          <a:p>
            <a:r>
              <a:rPr lang="en-US" dirty="0" smtClean="0"/>
              <a:t>The purpose of the study is to gain an understanding of the challenges faced by small- to medium-sized businesses in Alberta, and to track confidence in the business climate in Alberta.</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a:t>
            </a:r>
            <a:endParaRPr lang="en-CA" sz="1200" dirty="0">
              <a:solidFill>
                <a:srgbClr val="505150"/>
              </a:solidFill>
              <a:latin typeface="Calibri" panose="020F0502020204030204" pitchFamily="34" charset="0"/>
            </a:endParaRPr>
          </a:p>
        </p:txBody>
      </p:sp>
      <p:sp>
        <p:nvSpPr>
          <p:cNvPr id="11" name="Rectangle 10"/>
          <p:cNvSpPr/>
          <p:nvPr/>
        </p:nvSpPr>
        <p:spPr>
          <a:xfrm>
            <a:off x="4038043" y="778014"/>
            <a:ext cx="4916817"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Thinking about your most recent application to borrow money, would you say that getting a business loan </a:t>
            </a:r>
            <a:r>
              <a:rPr lang="en-CA" sz="1600" dirty="0" smtClean="0">
                <a:latin typeface="+mn-lt"/>
              </a:rPr>
              <a:t>is…</a:t>
            </a:r>
            <a:r>
              <a:rPr lang="en-CA" sz="1400" dirty="0" smtClean="0">
                <a:latin typeface="+mn-lt"/>
              </a:rPr>
              <a:t>”</a:t>
            </a:r>
            <a:endParaRPr lang="en-CA" sz="1400" dirty="0">
              <a:latin typeface="+mn-lt"/>
            </a:endParaRPr>
          </a:p>
        </p:txBody>
      </p:sp>
      <p:sp>
        <p:nvSpPr>
          <p:cNvPr id="10" name="Rectangle 9"/>
          <p:cNvSpPr/>
          <p:nvPr/>
        </p:nvSpPr>
        <p:spPr>
          <a:xfrm>
            <a:off x="172446" y="804672"/>
            <a:ext cx="3318899"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Has your business applied to borrow money within the past year?</a:t>
            </a:r>
            <a:r>
              <a:rPr lang="en-CA" sz="1400" dirty="0" smtClean="0">
                <a:latin typeface="+mn-lt"/>
              </a:rPr>
              <a:t>”</a:t>
            </a:r>
            <a:endParaRPr lang="en-CA" sz="1400" dirty="0">
              <a:latin typeface="+mn-lt"/>
            </a:endParaRPr>
          </a:p>
        </p:txBody>
      </p:sp>
      <p:graphicFrame>
        <p:nvGraphicFramePr>
          <p:cNvPr id="12" name="Chart 11"/>
          <p:cNvGraphicFramePr/>
          <p:nvPr>
            <p:extLst>
              <p:ext uri="{D42A27DB-BD31-4B8C-83A1-F6EECF244321}">
                <p14:modId xmlns:p14="http://schemas.microsoft.com/office/powerpoint/2010/main" val="1723186084"/>
              </p:ext>
            </p:extLst>
          </p:nvPr>
        </p:nvGraphicFramePr>
        <p:xfrm>
          <a:off x="337291" y="1736619"/>
          <a:ext cx="3917105" cy="453637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02525" y="5980759"/>
            <a:ext cx="2968831" cy="276999"/>
          </a:xfrm>
          <a:prstGeom prst="rect">
            <a:avLst/>
          </a:prstGeom>
          <a:noFill/>
        </p:spPr>
        <p:txBody>
          <a:bodyPr wrap="square" rtlCol="0">
            <a:spAutoFit/>
          </a:bodyPr>
          <a:lstStyle/>
          <a:p>
            <a:r>
              <a:rPr lang="en-CA" sz="1200" dirty="0" smtClean="0">
                <a:solidFill>
                  <a:srgbClr val="505150"/>
                </a:solidFill>
                <a:latin typeface="Calibri" panose="020F0502020204030204" pitchFamily="34" charset="0"/>
              </a:rPr>
              <a:t>(n </a:t>
            </a:r>
            <a:r>
              <a:rPr lang="en-CA" sz="1200" dirty="0">
                <a:solidFill>
                  <a:srgbClr val="505150"/>
                </a:solidFill>
                <a:latin typeface="Calibri" panose="020F0502020204030204" pitchFamily="34" charset="0"/>
              </a:rPr>
              <a:t>= 167 SME’s that have </a:t>
            </a:r>
            <a:r>
              <a:rPr lang="en-CA" sz="1200" dirty="0" smtClean="0">
                <a:solidFill>
                  <a:srgbClr val="505150"/>
                </a:solidFill>
                <a:latin typeface="Calibri" panose="020F0502020204030204" pitchFamily="34" charset="0"/>
              </a:rPr>
              <a:t>borrowed)</a:t>
            </a:r>
            <a:endParaRPr lang="en-CA" sz="1200" dirty="0">
              <a:solidFill>
                <a:srgbClr val="505150"/>
              </a:solidFill>
              <a:latin typeface="Calibri" panose="020F0502020204030204" pitchFamily="34" charset="0"/>
            </a:endParaRPr>
          </a:p>
        </p:txBody>
      </p:sp>
      <p:graphicFrame>
        <p:nvGraphicFramePr>
          <p:cNvPr id="13" name="Chart 12"/>
          <p:cNvGraphicFramePr/>
          <p:nvPr>
            <p:extLst>
              <p:ext uri="{D42A27DB-BD31-4B8C-83A1-F6EECF244321}">
                <p14:modId xmlns:p14="http://schemas.microsoft.com/office/powerpoint/2010/main" val="4079614976"/>
              </p:ext>
            </p:extLst>
          </p:nvPr>
        </p:nvGraphicFramePr>
        <p:xfrm>
          <a:off x="4254396" y="1736619"/>
          <a:ext cx="4795034" cy="396697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695305" y="5988565"/>
            <a:ext cx="3823855" cy="276999"/>
          </a:xfrm>
          <a:prstGeom prst="rect">
            <a:avLst/>
          </a:prstGeom>
          <a:noFill/>
        </p:spPr>
        <p:txBody>
          <a:bodyPr wrap="square" rtlCol="0">
            <a:spAutoFit/>
          </a:bodyPr>
          <a:lstStyle/>
          <a:p>
            <a:r>
              <a:rPr lang="en-CA" sz="1200" dirty="0" smtClean="0">
                <a:solidFill>
                  <a:srgbClr val="505150"/>
                </a:solidFill>
                <a:latin typeface="Calibri" panose="020F0502020204030204" pitchFamily="34" charset="0"/>
              </a:rPr>
              <a:t>(n = 69 SME’s </a:t>
            </a:r>
            <a:r>
              <a:rPr lang="en-CA" sz="1200" dirty="0">
                <a:solidFill>
                  <a:srgbClr val="505150"/>
                </a:solidFill>
                <a:latin typeface="Calibri" panose="020F0502020204030204" pitchFamily="34" charset="0"/>
              </a:rPr>
              <a:t>that have </a:t>
            </a:r>
            <a:r>
              <a:rPr lang="en-CA" sz="1200" dirty="0" smtClean="0">
                <a:solidFill>
                  <a:srgbClr val="505150"/>
                </a:solidFill>
                <a:latin typeface="Calibri" panose="020F0502020204030204" pitchFamily="34" charset="0"/>
              </a:rPr>
              <a:t>applied to borrow in the past year)</a:t>
            </a:r>
            <a:endParaRPr lang="en-CA" sz="1200" dirty="0">
              <a:solidFill>
                <a:srgbClr val="505150"/>
              </a:solidFill>
              <a:latin typeface="Calibri" panose="020F0502020204030204" pitchFamily="34" charset="0"/>
            </a:endParaRPr>
          </a:p>
        </p:txBody>
      </p:sp>
      <p:sp>
        <p:nvSpPr>
          <p:cNvPr id="14" name="Right Arrow 13"/>
          <p:cNvSpPr/>
          <p:nvPr/>
        </p:nvSpPr>
        <p:spPr>
          <a:xfrm>
            <a:off x="3480290" y="3236182"/>
            <a:ext cx="710541" cy="320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Title 11"/>
          <p:cNvSpPr>
            <a:spLocks noGrp="1"/>
          </p:cNvSpPr>
          <p:nvPr>
            <p:ph type="title"/>
          </p:nvPr>
        </p:nvSpPr>
        <p:spPr>
          <a:xfrm>
            <a:off x="0" y="-10732"/>
            <a:ext cx="9144000" cy="718080"/>
          </a:xfrm>
        </p:spPr>
        <p:txBody>
          <a:bodyPr/>
          <a:lstStyle/>
          <a:p>
            <a:r>
              <a:rPr lang="en-CA" sz="2800" dirty="0" smtClean="0"/>
              <a:t>Past Year Borrowing</a:t>
            </a:r>
            <a:endParaRPr lang="en-CA" sz="2800" dirty="0"/>
          </a:p>
        </p:txBody>
      </p:sp>
    </p:spTree>
    <p:extLst>
      <p:ext uri="{BB962C8B-B14F-4D97-AF65-F5344CB8AC3E}">
        <p14:creationId xmlns:p14="http://schemas.microsoft.com/office/powerpoint/2010/main" val="770839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a:t>
            </a:r>
            <a:endParaRPr lang="en-CA" sz="1200" dirty="0">
              <a:solidFill>
                <a:srgbClr val="505150"/>
              </a:solidFill>
              <a:latin typeface="Calibri" panose="020F0502020204030204" pitchFamily="34" charset="0"/>
            </a:endParaRPr>
          </a:p>
        </p:txBody>
      </p:sp>
      <p:sp>
        <p:nvSpPr>
          <p:cNvPr id="13" name="Rectangle 12"/>
          <p:cNvSpPr/>
          <p:nvPr/>
        </p:nvSpPr>
        <p:spPr>
          <a:xfrm>
            <a:off x="154516" y="804672"/>
            <a:ext cx="4246796"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Have the current economic conditions caused your business to consider borrowing money?</a:t>
            </a:r>
            <a:r>
              <a:rPr lang="en-CA" sz="1400" dirty="0" smtClean="0">
                <a:latin typeface="+mn-lt"/>
              </a:rPr>
              <a:t>”</a:t>
            </a:r>
            <a:endParaRPr lang="en-CA" sz="1400" dirty="0">
              <a:latin typeface="+mn-lt"/>
            </a:endParaRPr>
          </a:p>
        </p:txBody>
      </p:sp>
      <p:graphicFrame>
        <p:nvGraphicFramePr>
          <p:cNvPr id="14" name="Chart 13"/>
          <p:cNvGraphicFramePr/>
          <p:nvPr>
            <p:extLst>
              <p:ext uri="{D42A27DB-BD31-4B8C-83A1-F6EECF244321}">
                <p14:modId xmlns:p14="http://schemas.microsoft.com/office/powerpoint/2010/main" val="1572593325"/>
              </p:ext>
            </p:extLst>
          </p:nvPr>
        </p:nvGraphicFramePr>
        <p:xfrm>
          <a:off x="319361" y="1736619"/>
          <a:ext cx="3917105" cy="4497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3182491483"/>
              </p:ext>
            </p:extLst>
          </p:nvPr>
        </p:nvGraphicFramePr>
        <p:xfrm>
          <a:off x="4670612" y="1836123"/>
          <a:ext cx="4295258" cy="408891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4670612" y="716522"/>
            <a:ext cx="4473388" cy="830997"/>
          </a:xfrm>
          <a:prstGeom prst="rect">
            <a:avLst/>
          </a:prstGeom>
          <a:ln w="12700">
            <a:solidFill>
              <a:schemeClr val="tx1"/>
            </a:solidFill>
          </a:ln>
        </p:spPr>
        <p:txBody>
          <a:bodyPr wrap="square">
            <a:spAutoFit/>
          </a:bodyPr>
          <a:lstStyle/>
          <a:p>
            <a:r>
              <a:rPr lang="en-CA" sz="1600" dirty="0">
                <a:latin typeface="+mn-lt"/>
              </a:rPr>
              <a:t>“Why would you say that the current economic conditions have caused your business to consider borrowing money?”</a:t>
            </a:r>
          </a:p>
        </p:txBody>
      </p:sp>
      <p:sp>
        <p:nvSpPr>
          <p:cNvPr id="9" name="TextBox 8"/>
          <p:cNvSpPr txBox="1"/>
          <p:nvPr/>
        </p:nvSpPr>
        <p:spPr>
          <a:xfrm>
            <a:off x="902525" y="5980759"/>
            <a:ext cx="2968831" cy="276999"/>
          </a:xfrm>
          <a:prstGeom prst="rect">
            <a:avLst/>
          </a:prstGeom>
          <a:noFill/>
        </p:spPr>
        <p:txBody>
          <a:bodyPr wrap="square" rtlCol="0">
            <a:spAutoFit/>
          </a:bodyPr>
          <a:lstStyle/>
          <a:p>
            <a:r>
              <a:rPr lang="en-CA" sz="1200" dirty="0" smtClean="0">
                <a:solidFill>
                  <a:srgbClr val="505150"/>
                </a:solidFill>
                <a:latin typeface="Calibri" panose="020F0502020204030204" pitchFamily="34" charset="0"/>
              </a:rPr>
              <a:t>(n </a:t>
            </a:r>
            <a:r>
              <a:rPr lang="en-CA" sz="1200" dirty="0">
                <a:solidFill>
                  <a:srgbClr val="505150"/>
                </a:solidFill>
                <a:latin typeface="Calibri" panose="020F0502020204030204" pitchFamily="34" charset="0"/>
              </a:rPr>
              <a:t>= </a:t>
            </a:r>
            <a:r>
              <a:rPr lang="en-CA" sz="1200" dirty="0" smtClean="0">
                <a:solidFill>
                  <a:srgbClr val="505150"/>
                </a:solidFill>
                <a:latin typeface="Calibri" panose="020F0502020204030204" pitchFamily="34" charset="0"/>
              </a:rPr>
              <a:t>128 </a:t>
            </a:r>
            <a:r>
              <a:rPr lang="en-CA" sz="1200" dirty="0">
                <a:solidFill>
                  <a:srgbClr val="505150"/>
                </a:solidFill>
                <a:latin typeface="Calibri" panose="020F0502020204030204" pitchFamily="34" charset="0"/>
              </a:rPr>
              <a:t>SME’s that have </a:t>
            </a:r>
            <a:r>
              <a:rPr lang="en-CA" sz="1200" dirty="0" smtClean="0">
                <a:solidFill>
                  <a:srgbClr val="505150"/>
                </a:solidFill>
                <a:latin typeface="Calibri" panose="020F0502020204030204" pitchFamily="34" charset="0"/>
              </a:rPr>
              <a:t>never borrowed)</a:t>
            </a:r>
            <a:endParaRPr lang="en-CA" sz="1200" dirty="0">
              <a:solidFill>
                <a:srgbClr val="505150"/>
              </a:solidFill>
              <a:latin typeface="Calibri" panose="020F0502020204030204" pitchFamily="34" charset="0"/>
            </a:endParaRPr>
          </a:p>
        </p:txBody>
      </p:sp>
      <p:sp>
        <p:nvSpPr>
          <p:cNvPr id="11" name="TextBox 10"/>
          <p:cNvSpPr txBox="1"/>
          <p:nvPr/>
        </p:nvSpPr>
        <p:spPr>
          <a:xfrm>
            <a:off x="4819630" y="5992365"/>
            <a:ext cx="4146240" cy="276999"/>
          </a:xfrm>
          <a:prstGeom prst="rect">
            <a:avLst/>
          </a:prstGeom>
          <a:noFill/>
        </p:spPr>
        <p:txBody>
          <a:bodyPr wrap="square" rtlCol="0">
            <a:spAutoFit/>
          </a:bodyPr>
          <a:lstStyle/>
          <a:p>
            <a:r>
              <a:rPr lang="en-CA" sz="1200" dirty="0" smtClean="0">
                <a:solidFill>
                  <a:srgbClr val="505150"/>
                </a:solidFill>
                <a:latin typeface="Calibri" panose="020F0502020204030204" pitchFamily="34" charset="0"/>
              </a:rPr>
              <a:t>(n </a:t>
            </a:r>
            <a:r>
              <a:rPr lang="en-CA" sz="1200" dirty="0">
                <a:solidFill>
                  <a:srgbClr val="505150"/>
                </a:solidFill>
                <a:latin typeface="Calibri" panose="020F0502020204030204" pitchFamily="34" charset="0"/>
              </a:rPr>
              <a:t>= </a:t>
            </a:r>
            <a:r>
              <a:rPr lang="en-CA" sz="1200" dirty="0" smtClean="0">
                <a:solidFill>
                  <a:srgbClr val="505150"/>
                </a:solidFill>
                <a:latin typeface="Calibri" panose="020F0502020204030204" pitchFamily="34" charset="0"/>
              </a:rPr>
              <a:t>16 </a:t>
            </a:r>
            <a:r>
              <a:rPr lang="en-CA" sz="1200" dirty="0">
                <a:solidFill>
                  <a:srgbClr val="505150"/>
                </a:solidFill>
                <a:latin typeface="Calibri" panose="020F0502020204030204" pitchFamily="34" charset="0"/>
              </a:rPr>
              <a:t>SME’s that </a:t>
            </a:r>
            <a:r>
              <a:rPr lang="en-CA" sz="1200" dirty="0" smtClean="0">
                <a:solidFill>
                  <a:srgbClr val="505150"/>
                </a:solidFill>
                <a:latin typeface="Calibri" panose="020F0502020204030204" pitchFamily="34" charset="0"/>
              </a:rPr>
              <a:t>economic conditions caused them to borrow</a:t>
            </a:r>
            <a:endParaRPr lang="en-CA" sz="1200" dirty="0">
              <a:solidFill>
                <a:srgbClr val="505150"/>
              </a:solidFill>
              <a:latin typeface="Calibri" panose="020F0502020204030204" pitchFamily="34" charset="0"/>
            </a:endParaRPr>
          </a:p>
        </p:txBody>
      </p:sp>
      <p:sp>
        <p:nvSpPr>
          <p:cNvPr id="12" name="Right Arrow 11"/>
          <p:cNvSpPr/>
          <p:nvPr/>
        </p:nvSpPr>
        <p:spPr>
          <a:xfrm>
            <a:off x="2995381" y="1836123"/>
            <a:ext cx="1149107" cy="32063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Title 11"/>
          <p:cNvSpPr>
            <a:spLocks noGrp="1"/>
          </p:cNvSpPr>
          <p:nvPr>
            <p:ph type="title"/>
          </p:nvPr>
        </p:nvSpPr>
        <p:spPr>
          <a:xfrm>
            <a:off x="0" y="-10732"/>
            <a:ext cx="9144000" cy="718080"/>
          </a:xfrm>
        </p:spPr>
        <p:txBody>
          <a:bodyPr/>
          <a:lstStyle/>
          <a:p>
            <a:r>
              <a:rPr lang="en-CA" sz="2800" dirty="0" smtClean="0"/>
              <a:t>Borrowing in Current Economic Conditions</a:t>
            </a:r>
            <a:endParaRPr lang="en-CA" sz="2800" dirty="0"/>
          </a:p>
        </p:txBody>
      </p:sp>
    </p:spTree>
    <p:extLst>
      <p:ext uri="{BB962C8B-B14F-4D97-AF65-F5344CB8AC3E}">
        <p14:creationId xmlns:p14="http://schemas.microsoft.com/office/powerpoint/2010/main" val="1008316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289" y="3467309"/>
            <a:ext cx="8504164" cy="584775"/>
          </a:xfrm>
          <a:prstGeom prst="rect">
            <a:avLst/>
          </a:prstGeom>
          <a:noFill/>
        </p:spPr>
        <p:txBody>
          <a:bodyPr wrap="square" rtlCol="0">
            <a:spAutoFit/>
          </a:bodyPr>
          <a:lstStyle/>
          <a:p>
            <a:pPr algn="ctr"/>
            <a:r>
              <a:rPr lang="en-US" sz="3200" dirty="0" smtClean="0">
                <a:solidFill>
                  <a:schemeClr val="bg1"/>
                </a:solidFill>
                <a:latin typeface="Myriad Pro"/>
                <a:cs typeface="Myriad Pro"/>
              </a:rPr>
              <a:t>Section 4: Alternative Lenders</a:t>
            </a:r>
          </a:p>
        </p:txBody>
      </p:sp>
    </p:spTree>
    <p:extLst>
      <p:ext uri="{BB962C8B-B14F-4D97-AF65-F5344CB8AC3E}">
        <p14:creationId xmlns:p14="http://schemas.microsoft.com/office/powerpoint/2010/main" val="945009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300 (multiple mention)</a:t>
            </a:r>
            <a:endParaRPr lang="en-CA" sz="1200" dirty="0">
              <a:solidFill>
                <a:srgbClr val="505150"/>
              </a:solidFill>
            </a:endParaRPr>
          </a:p>
        </p:txBody>
      </p:sp>
      <p:graphicFrame>
        <p:nvGraphicFramePr>
          <p:cNvPr id="10" name="Chart 9"/>
          <p:cNvGraphicFramePr/>
          <p:nvPr>
            <p:extLst>
              <p:ext uri="{D42A27DB-BD31-4B8C-83A1-F6EECF244321}">
                <p14:modId xmlns:p14="http://schemas.microsoft.com/office/powerpoint/2010/main" val="1741401858"/>
              </p:ext>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584775"/>
          </a:xfrm>
          <a:prstGeom prst="rect">
            <a:avLst/>
          </a:prstGeom>
          <a:ln w="12700">
            <a:solidFill>
              <a:schemeClr val="tx1"/>
            </a:solidFill>
          </a:ln>
        </p:spPr>
        <p:txBody>
          <a:bodyPr wrap="square">
            <a:spAutoFit/>
          </a:bodyPr>
          <a:lstStyle/>
          <a:p>
            <a:r>
              <a:rPr lang="en-CA" sz="1600" dirty="0">
                <a:latin typeface="+mn-lt"/>
              </a:rPr>
              <a:t>“Are you aware of any of the following types of alternative lenders for businesses</a:t>
            </a:r>
            <a:r>
              <a:rPr lang="en-CA" sz="1600" dirty="0" smtClean="0">
                <a:latin typeface="+mn-lt"/>
              </a:rPr>
              <a:t>:”</a:t>
            </a:r>
            <a:endParaRPr lang="en-CA" sz="1600" dirty="0">
              <a:latin typeface="+mn-lt"/>
            </a:endParaRPr>
          </a:p>
        </p:txBody>
      </p:sp>
      <p:sp>
        <p:nvSpPr>
          <p:cNvPr id="5" name="Content Placeholder 4"/>
          <p:cNvSpPr txBox="1">
            <a:spLocks/>
          </p:cNvSpPr>
          <p:nvPr/>
        </p:nvSpPr>
        <p:spPr bwMode="auto">
          <a:xfrm>
            <a:off x="6533657" y="1791947"/>
            <a:ext cx="1660317" cy="1070006"/>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29% are aware of at least one alternative lender</a:t>
            </a:r>
          </a:p>
        </p:txBody>
      </p:sp>
      <p:sp>
        <p:nvSpPr>
          <p:cNvPr id="6" name="Title 11"/>
          <p:cNvSpPr>
            <a:spLocks noGrp="1"/>
          </p:cNvSpPr>
          <p:nvPr>
            <p:ph type="title"/>
          </p:nvPr>
        </p:nvSpPr>
        <p:spPr>
          <a:xfrm>
            <a:off x="0" y="-10732"/>
            <a:ext cx="9144000" cy="718080"/>
          </a:xfrm>
        </p:spPr>
        <p:txBody>
          <a:bodyPr/>
          <a:lstStyle/>
          <a:p>
            <a:r>
              <a:rPr lang="en-CA" sz="2800" dirty="0" smtClean="0"/>
              <a:t>Alternative Lending Awareness</a:t>
            </a:r>
            <a:endParaRPr lang="en-CA" sz="2800" dirty="0"/>
          </a:p>
        </p:txBody>
      </p:sp>
    </p:spTree>
    <p:extLst>
      <p:ext uri="{BB962C8B-B14F-4D97-AF65-F5344CB8AC3E}">
        <p14:creationId xmlns:p14="http://schemas.microsoft.com/office/powerpoint/2010/main" val="26813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smtClean="0">
                <a:solidFill>
                  <a:srgbClr val="505150"/>
                </a:solidFill>
                <a:latin typeface="Calibri" panose="020F0502020204030204" pitchFamily="34" charset="0"/>
              </a:rPr>
              <a:t>n = 88 SME’s aware of alternative lenders.</a:t>
            </a:r>
            <a:endParaRPr lang="en-CA" sz="1200" dirty="0">
              <a:solidFill>
                <a:srgbClr val="505150"/>
              </a:solidFill>
              <a:latin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3744407348"/>
              </p:ext>
            </p:extLst>
          </p:nvPr>
        </p:nvGraphicFramePr>
        <p:xfrm>
          <a:off x="99559" y="2369478"/>
          <a:ext cx="9135836" cy="133049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605642" y="936742"/>
            <a:ext cx="7913518" cy="584775"/>
          </a:xfrm>
          <a:prstGeom prst="rect">
            <a:avLst/>
          </a:prstGeom>
          <a:ln w="12700">
            <a:solidFill>
              <a:schemeClr val="tx1"/>
            </a:solidFill>
          </a:ln>
        </p:spPr>
        <p:txBody>
          <a:bodyPr wrap="square">
            <a:spAutoFit/>
          </a:bodyPr>
          <a:lstStyle/>
          <a:p>
            <a:pPr algn="ctr"/>
            <a:r>
              <a:rPr lang="en-CA" sz="1400" dirty="0" smtClean="0">
                <a:latin typeface="+mn-lt"/>
              </a:rPr>
              <a:t>“</a:t>
            </a:r>
            <a:r>
              <a:rPr lang="en-CA" sz="1600" dirty="0">
                <a:latin typeface="+mn-lt"/>
              </a:rPr>
              <a:t>Thinking about your business' next credit application, how likely would you be to consider an alternative lender such as these?”</a:t>
            </a:r>
            <a:endParaRPr lang="en-CA" sz="1400" dirty="0">
              <a:latin typeface="+mn-lt"/>
            </a:endParaRPr>
          </a:p>
        </p:txBody>
      </p:sp>
      <p:sp>
        <p:nvSpPr>
          <p:cNvPr id="5" name="Title 11"/>
          <p:cNvSpPr>
            <a:spLocks noGrp="1"/>
          </p:cNvSpPr>
          <p:nvPr>
            <p:ph type="title"/>
          </p:nvPr>
        </p:nvSpPr>
        <p:spPr>
          <a:xfrm>
            <a:off x="0" y="-10732"/>
            <a:ext cx="9144000" cy="718080"/>
          </a:xfrm>
        </p:spPr>
        <p:txBody>
          <a:bodyPr/>
          <a:lstStyle/>
          <a:p>
            <a:r>
              <a:rPr lang="en-CA" sz="2800" dirty="0" smtClean="0"/>
              <a:t>Alternative Lending Consideration</a:t>
            </a:r>
            <a:endParaRPr lang="en-CA" sz="2800" dirty="0"/>
          </a:p>
        </p:txBody>
      </p:sp>
    </p:spTree>
    <p:extLst>
      <p:ext uri="{BB962C8B-B14F-4D97-AF65-F5344CB8AC3E}">
        <p14:creationId xmlns:p14="http://schemas.microsoft.com/office/powerpoint/2010/main" val="66458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8207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73 SME’s unlikely to consider alternative lenders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Why Unlikely to Consider Alternative Lender</a:t>
            </a:r>
            <a:endParaRPr lang="en-CA" sz="2800" dirty="0"/>
          </a:p>
        </p:txBody>
      </p:sp>
      <p:graphicFrame>
        <p:nvGraphicFramePr>
          <p:cNvPr id="10" name="Chart 9"/>
          <p:cNvGraphicFramePr/>
          <p:nvPr>
            <p:extLst>
              <p:ext uri="{D42A27DB-BD31-4B8C-83A1-F6EECF244321}">
                <p14:modId xmlns:p14="http://schemas.microsoft.com/office/powerpoint/2010/main" val="3341814829"/>
              </p:ext>
            </p:extLst>
          </p:nvPr>
        </p:nvGraphicFramePr>
        <p:xfrm>
          <a:off x="-95004" y="1310471"/>
          <a:ext cx="9239003" cy="4900324"/>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5975517" cy="584775"/>
          </a:xfrm>
          <a:prstGeom prst="rect">
            <a:avLst/>
          </a:prstGeom>
          <a:ln w="12700">
            <a:solidFill>
              <a:schemeClr val="tx1"/>
            </a:solidFill>
          </a:ln>
        </p:spPr>
        <p:txBody>
          <a:bodyPr wrap="square">
            <a:spAutoFit/>
          </a:bodyPr>
          <a:lstStyle/>
          <a:p>
            <a:r>
              <a:rPr lang="en-CA" sz="1600" dirty="0" smtClean="0">
                <a:latin typeface="+mn-lt"/>
              </a:rPr>
              <a:t>“Why are you to unlikely to consider an alternative lender for your business’ next credit application?”</a:t>
            </a:r>
            <a:endParaRPr lang="en-CA" sz="1600" dirty="0">
              <a:latin typeface="+mn-lt"/>
            </a:endParaRPr>
          </a:p>
        </p:txBody>
      </p:sp>
      <p:sp>
        <p:nvSpPr>
          <p:cNvPr id="13" name="Rectangle 12"/>
          <p:cNvSpPr/>
          <p:nvPr/>
        </p:nvSpPr>
        <p:spPr>
          <a:xfrm>
            <a:off x="5820305" y="4103688"/>
            <a:ext cx="3264320" cy="738664"/>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BECAUSE WE'RE WELL FUNDED. WE HAVE A GOOD RELATIONSHIP WITH OUR CURRENT REGULAR LENDERS</a:t>
            </a:r>
            <a:r>
              <a:rPr lang="en-CA" sz="1400" dirty="0" smtClean="0">
                <a:latin typeface="+mj-lt"/>
              </a:rPr>
              <a:t>.”</a:t>
            </a:r>
            <a:endParaRPr lang="en-CA" sz="1400" dirty="0">
              <a:latin typeface="+mj-lt"/>
            </a:endParaRPr>
          </a:p>
        </p:txBody>
      </p:sp>
      <p:cxnSp>
        <p:nvCxnSpPr>
          <p:cNvPr id="14" name="Straight Connector 13"/>
          <p:cNvCxnSpPr/>
          <p:nvPr/>
        </p:nvCxnSpPr>
        <p:spPr>
          <a:xfrm>
            <a:off x="5846869" y="4103688"/>
            <a:ext cx="296206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820305" y="4812042"/>
            <a:ext cx="3264320" cy="1384995"/>
          </a:xfrm>
          <a:prstGeom prst="rect">
            <a:avLst/>
          </a:prstGeom>
          <a:noFill/>
        </p:spPr>
        <p:txBody>
          <a:bodyPr wrap="square" rtlCol="0">
            <a:spAutoFit/>
          </a:bodyPr>
          <a:lstStyle/>
          <a:p>
            <a:r>
              <a:rPr lang="en-CA" sz="1400" i="1" dirty="0" smtClean="0">
                <a:solidFill>
                  <a:schemeClr val="tx1">
                    <a:lumMod val="75000"/>
                    <a:lumOff val="25000"/>
                  </a:schemeClr>
                </a:solidFill>
              </a:rPr>
              <a:t>General Manager or Office Manager, </a:t>
            </a:r>
          </a:p>
          <a:p>
            <a:r>
              <a:rPr lang="en-CA" sz="1400" i="1" dirty="0" smtClean="0">
                <a:solidFill>
                  <a:schemeClr val="tx1">
                    <a:lumMod val="75000"/>
                    <a:lumOff val="25000"/>
                  </a:schemeClr>
                </a:solidFill>
              </a:rPr>
              <a:t>Automotive, </a:t>
            </a:r>
          </a:p>
          <a:p>
            <a:r>
              <a:rPr lang="en-CA" sz="1400" i="1" dirty="0" smtClean="0">
                <a:solidFill>
                  <a:schemeClr val="tx1">
                    <a:lumMod val="75000"/>
                    <a:lumOff val="25000"/>
                  </a:schemeClr>
                </a:solidFill>
              </a:rPr>
              <a:t>12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$3 million to less than $5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3699300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3" y="6557968"/>
            <a:ext cx="8874579"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 10 SME’s likely to consider alternative lenders  (multiple mention)</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Why Likely to Consider Alternative Lender</a:t>
            </a:r>
            <a:endParaRPr lang="en-CA" sz="2800" dirty="0"/>
          </a:p>
        </p:txBody>
      </p:sp>
      <p:sp>
        <p:nvSpPr>
          <p:cNvPr id="16" name="Rectangle 15"/>
          <p:cNvSpPr/>
          <p:nvPr/>
        </p:nvSpPr>
        <p:spPr>
          <a:xfrm>
            <a:off x="211527" y="716522"/>
            <a:ext cx="5975517" cy="584775"/>
          </a:xfrm>
          <a:prstGeom prst="rect">
            <a:avLst/>
          </a:prstGeom>
          <a:ln w="12700">
            <a:solidFill>
              <a:schemeClr val="tx1"/>
            </a:solidFill>
          </a:ln>
        </p:spPr>
        <p:txBody>
          <a:bodyPr wrap="square">
            <a:spAutoFit/>
          </a:bodyPr>
          <a:lstStyle/>
          <a:p>
            <a:r>
              <a:rPr lang="en-CA" sz="1600" dirty="0" smtClean="0">
                <a:latin typeface="+mn-lt"/>
              </a:rPr>
              <a:t>“Why are you to likely to consider an alternative lender for your business’ next credit application?”</a:t>
            </a:r>
            <a:endParaRPr lang="en-CA" sz="1600" dirty="0">
              <a:latin typeface="+mn-lt"/>
            </a:endParaRPr>
          </a:p>
        </p:txBody>
      </p:sp>
      <p:sp>
        <p:nvSpPr>
          <p:cNvPr id="7" name="Rectangle 6"/>
          <p:cNvSpPr/>
          <p:nvPr/>
        </p:nvSpPr>
        <p:spPr>
          <a:xfrm>
            <a:off x="217712" y="1708802"/>
            <a:ext cx="4627419" cy="954107"/>
          </a:xfrm>
          <a:prstGeom prst="rect">
            <a:avLst/>
          </a:prstGeom>
        </p:spPr>
        <p:txBody>
          <a:bodyPr wrap="square">
            <a:spAutoFit/>
          </a:bodyPr>
          <a:lstStyle/>
          <a:p>
            <a:pPr fontAlgn="auto">
              <a:spcBef>
                <a:spcPts val="0"/>
              </a:spcBef>
              <a:spcAft>
                <a:spcPts val="0"/>
              </a:spcAft>
              <a:defRPr/>
            </a:pPr>
            <a:r>
              <a:rPr lang="en-CA" sz="1400" dirty="0">
                <a:latin typeface="+mj-lt"/>
              </a:rPr>
              <a:t>“BECAUSE WE WOULD LIKE TO WEIGH ALL OF OUR OPTIONS. LIKE I SAID, WE HAVE NEVER BORROWED ANY MONEY BEFORE SO WE WOULD LIKE TO EXPLORE OTHER OPTIONS</a:t>
            </a:r>
            <a:r>
              <a:rPr lang="en-CA" sz="1400" dirty="0" smtClean="0">
                <a:latin typeface="+mj-lt"/>
              </a:rPr>
              <a:t>.”</a:t>
            </a:r>
          </a:p>
        </p:txBody>
      </p:sp>
      <p:cxnSp>
        <p:nvCxnSpPr>
          <p:cNvPr id="9" name="Straight Connector 8"/>
          <p:cNvCxnSpPr/>
          <p:nvPr/>
        </p:nvCxnSpPr>
        <p:spPr>
          <a:xfrm>
            <a:off x="295564" y="1708802"/>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17712" y="2581669"/>
            <a:ext cx="4627419" cy="954107"/>
          </a:xfrm>
          <a:prstGeom prst="rect">
            <a:avLst/>
          </a:prstGeom>
          <a:noFill/>
        </p:spPr>
        <p:txBody>
          <a:bodyPr wrap="square" rtlCol="0">
            <a:spAutoFit/>
          </a:bodyPr>
          <a:lstStyle/>
          <a:p>
            <a:r>
              <a:rPr lang="en-CA" sz="1400" i="1" dirty="0" smtClean="0">
                <a:solidFill>
                  <a:schemeClr val="tx1">
                    <a:lumMod val="75000"/>
                    <a:lumOff val="25000"/>
                  </a:schemeClr>
                </a:solidFill>
              </a:rPr>
              <a:t>Chief Financial Officer, </a:t>
            </a:r>
          </a:p>
          <a:p>
            <a:r>
              <a:rPr lang="en-CA" sz="1400" i="1" dirty="0" smtClean="0">
                <a:solidFill>
                  <a:schemeClr val="tx1">
                    <a:lumMod val="75000"/>
                    <a:lumOff val="25000"/>
                  </a:schemeClr>
                </a:solidFill>
              </a:rPr>
              <a:t>Food Processing or Distribution, </a:t>
            </a:r>
          </a:p>
          <a:p>
            <a:r>
              <a:rPr lang="en-CA" sz="1400" i="1" dirty="0" smtClean="0">
                <a:solidFill>
                  <a:schemeClr val="tx1">
                    <a:lumMod val="75000"/>
                    <a:lumOff val="25000"/>
                  </a:schemeClr>
                </a:solidFill>
              </a:rPr>
              <a:t>Less than one year in business,</a:t>
            </a:r>
          </a:p>
          <a:p>
            <a:r>
              <a:rPr lang="en-CA" sz="1400" i="1" dirty="0" smtClean="0">
                <a:solidFill>
                  <a:schemeClr val="tx1">
                    <a:lumMod val="75000"/>
                    <a:lumOff val="25000"/>
                  </a:schemeClr>
                </a:solidFill>
              </a:rPr>
              <a:t>5-19 employees.</a:t>
            </a:r>
            <a:endParaRPr lang="en-CA" sz="1400" i="1" dirty="0">
              <a:solidFill>
                <a:schemeClr val="tx1">
                  <a:lumMod val="75000"/>
                  <a:lumOff val="25000"/>
                </a:schemeClr>
              </a:solidFill>
            </a:endParaRPr>
          </a:p>
        </p:txBody>
      </p:sp>
      <p:sp>
        <p:nvSpPr>
          <p:cNvPr id="11" name="Rectangle 10"/>
          <p:cNvSpPr/>
          <p:nvPr/>
        </p:nvSpPr>
        <p:spPr>
          <a:xfrm>
            <a:off x="5272936" y="1726882"/>
            <a:ext cx="3786542" cy="1169551"/>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IT IS AN ALTERNATIVE WAY OF DOING IT. I LIKE TO SHOP TO GET THE BEST DEAL. IF CROWDFUNDING PROVIDED THE BEST OPPORTUNITY THEN THAT IS WHAT I WOULD DO.”</a:t>
            </a:r>
          </a:p>
        </p:txBody>
      </p:sp>
      <p:cxnSp>
        <p:nvCxnSpPr>
          <p:cNvPr id="13" name="Straight Connector 12"/>
          <p:cNvCxnSpPr/>
          <p:nvPr/>
        </p:nvCxnSpPr>
        <p:spPr>
          <a:xfrm>
            <a:off x="5347855" y="1726882"/>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272936" y="2830196"/>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Information and Communications, </a:t>
            </a:r>
          </a:p>
          <a:p>
            <a:r>
              <a:rPr lang="en-CA" sz="1400" i="1" dirty="0" smtClean="0">
                <a:solidFill>
                  <a:schemeClr val="tx1">
                    <a:lumMod val="75000"/>
                    <a:lumOff val="25000"/>
                  </a:schemeClr>
                </a:solidFill>
              </a:rPr>
              <a:t>2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
        <p:nvSpPr>
          <p:cNvPr id="15" name="Rectangle 14"/>
          <p:cNvSpPr/>
          <p:nvPr/>
        </p:nvSpPr>
        <p:spPr>
          <a:xfrm>
            <a:off x="1272492" y="3783065"/>
            <a:ext cx="3786542" cy="954107"/>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THE BANK DOESN'T SEE OUR BUSINESS MODEL AS VERY SECURE. WE BROKER INVENTORY AND BANKS DO NOT LIKE TO FINANCE INVENTORY AS A GENERAL RULE.”</a:t>
            </a:r>
          </a:p>
        </p:txBody>
      </p:sp>
      <p:cxnSp>
        <p:nvCxnSpPr>
          <p:cNvPr id="17" name="Straight Connector 16"/>
          <p:cNvCxnSpPr/>
          <p:nvPr/>
        </p:nvCxnSpPr>
        <p:spPr>
          <a:xfrm>
            <a:off x="1347411" y="3783065"/>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272492" y="4636354"/>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a:t>
            </a:r>
          </a:p>
          <a:p>
            <a:r>
              <a:rPr lang="en-CA" sz="1400" i="1" dirty="0" smtClean="0">
                <a:solidFill>
                  <a:schemeClr val="tx1">
                    <a:lumMod val="75000"/>
                    <a:lumOff val="25000"/>
                  </a:schemeClr>
                </a:solidFill>
              </a:rPr>
              <a:t>Wholesale Trade, </a:t>
            </a:r>
          </a:p>
          <a:p>
            <a:r>
              <a:rPr lang="en-CA" sz="1400" i="1" dirty="0" smtClean="0">
                <a:solidFill>
                  <a:schemeClr val="tx1">
                    <a:lumMod val="75000"/>
                    <a:lumOff val="25000"/>
                  </a:schemeClr>
                </a:solidFill>
              </a:rPr>
              <a:t>27 years in business,</a:t>
            </a:r>
          </a:p>
          <a:p>
            <a:r>
              <a:rPr lang="en-CA" sz="1400" i="1" dirty="0" smtClean="0">
                <a:solidFill>
                  <a:schemeClr val="tx1">
                    <a:lumMod val="75000"/>
                    <a:lumOff val="25000"/>
                  </a:schemeClr>
                </a:solidFill>
              </a:rPr>
              <a:t>100-199 employees,</a:t>
            </a:r>
          </a:p>
          <a:p>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2779211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1246495"/>
          </a:xfrm>
          <a:prstGeom prst="rect">
            <a:avLst/>
          </a:prstGeom>
          <a:noFill/>
        </p:spPr>
        <p:txBody>
          <a:bodyPr wrap="square" rtlCol="0">
            <a:spAutoFit/>
          </a:bodyPr>
          <a:lstStyle/>
          <a:p>
            <a:r>
              <a:rPr lang="en-CA" sz="3200" dirty="0" smtClean="0">
                <a:solidFill>
                  <a:schemeClr val="bg1"/>
                </a:solidFill>
                <a:latin typeface="Myriad Pro"/>
                <a:cs typeface="Myriad Pro"/>
              </a:rPr>
              <a:t>APPENDIX: </a:t>
            </a:r>
            <a:r>
              <a:rPr lang="en-CA" sz="3200" dirty="0" err="1" smtClean="0">
                <a:solidFill>
                  <a:schemeClr val="bg1"/>
                </a:solidFill>
                <a:latin typeface="Myriad Pro"/>
                <a:cs typeface="Myriad Pro"/>
              </a:rPr>
              <a:t>Firmographics</a:t>
            </a:r>
            <a:r>
              <a:rPr lang="en-CA" sz="3200" dirty="0" smtClean="0">
                <a:solidFill>
                  <a:schemeClr val="bg1"/>
                </a:solidFill>
                <a:latin typeface="Myriad Pro"/>
                <a:cs typeface="Myriad Pro"/>
              </a:rPr>
              <a:t> &amp; Respondent Demographics</a:t>
            </a:r>
          </a:p>
          <a:p>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3912261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8" y="592187"/>
            <a:ext cx="8112100" cy="523220"/>
          </a:xfrm>
          <a:prstGeom prst="rect">
            <a:avLst/>
          </a:prstGeom>
          <a:noFill/>
        </p:spPr>
        <p:txBody>
          <a:bodyPr wrap="square" rtlCol="0">
            <a:spAutoFit/>
          </a:bodyPr>
          <a:lstStyle/>
          <a:p>
            <a:r>
              <a:rPr lang="en-US" sz="2800" dirty="0" smtClean="0">
                <a:solidFill>
                  <a:srgbClr val="505150"/>
                </a:solidFill>
                <a:latin typeface="Myriad Pro"/>
                <a:cs typeface="Myriad Pro"/>
              </a:rPr>
              <a:t>Business </a:t>
            </a:r>
            <a:r>
              <a:rPr lang="en-US" sz="2800" dirty="0" err="1" smtClean="0">
                <a:solidFill>
                  <a:srgbClr val="505150"/>
                </a:solidFill>
                <a:latin typeface="Myriad Pro"/>
                <a:cs typeface="Myriad Pro"/>
              </a:rPr>
              <a:t>Firmographics</a:t>
            </a:r>
            <a:endParaRPr lang="en-US" sz="2800" dirty="0">
              <a:solidFill>
                <a:srgbClr val="505150"/>
              </a:solidFill>
              <a:latin typeface="Myriad Pro"/>
              <a:cs typeface="Myriad Pro"/>
            </a:endParaRPr>
          </a:p>
        </p:txBody>
      </p:sp>
      <p:sp>
        <p:nvSpPr>
          <p:cNvPr id="8" name="TextBox 7"/>
          <p:cNvSpPr txBox="1"/>
          <p:nvPr/>
        </p:nvSpPr>
        <p:spPr>
          <a:xfrm>
            <a:off x="8162" y="6538833"/>
            <a:ext cx="64815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endParaRPr lang="en-CA" sz="1200" dirty="0">
              <a:solidFill>
                <a:srgbClr val="505150"/>
              </a:solidFill>
              <a:latin typeface="+mn-lt"/>
            </a:endParaRPr>
          </a:p>
        </p:txBody>
      </p:sp>
      <p:graphicFrame>
        <p:nvGraphicFramePr>
          <p:cNvPr id="11" name="Chart 10"/>
          <p:cNvGraphicFramePr/>
          <p:nvPr>
            <p:extLst>
              <p:ext uri="{D42A27DB-BD31-4B8C-83A1-F6EECF244321}">
                <p14:modId xmlns:p14="http://schemas.microsoft.com/office/powerpoint/2010/main" val="434439360"/>
              </p:ext>
            </p:extLst>
          </p:nvPr>
        </p:nvGraphicFramePr>
        <p:xfrm>
          <a:off x="-109728" y="1640444"/>
          <a:ext cx="4367428" cy="38039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614628284"/>
              </p:ext>
            </p:extLst>
          </p:nvPr>
        </p:nvGraphicFramePr>
        <p:xfrm>
          <a:off x="4565260" y="1640444"/>
          <a:ext cx="4578740" cy="416945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338635" y="153613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Number of Employees</a:t>
            </a:r>
            <a:endParaRPr lang="en-CA" sz="1600" b="1" dirty="0">
              <a:solidFill>
                <a:schemeClr val="tx2">
                  <a:lumMod val="60000"/>
                  <a:lumOff val="40000"/>
                </a:schemeClr>
              </a:solidFill>
              <a:latin typeface="+mn-lt"/>
            </a:endParaRPr>
          </a:p>
        </p:txBody>
      </p:sp>
      <p:sp>
        <p:nvSpPr>
          <p:cNvPr id="14" name="TextBox 13"/>
          <p:cNvSpPr txBox="1"/>
          <p:nvPr/>
        </p:nvSpPr>
        <p:spPr>
          <a:xfrm>
            <a:off x="4763743" y="1536136"/>
            <a:ext cx="2499206" cy="338554"/>
          </a:xfrm>
          <a:prstGeom prst="rect">
            <a:avLst/>
          </a:prstGeom>
          <a:noFill/>
          <a:scene3d>
            <a:camera prst="orthographicFront"/>
            <a:lightRig rig="threePt" dir="t"/>
          </a:scene3d>
          <a:sp3d>
            <a:bevelT prst="slope"/>
          </a:sp3d>
        </p:spPr>
        <p:txBody>
          <a:bodyPr wrap="square" rtlCol="0">
            <a:spAutoFit/>
          </a:bodyPr>
          <a:lstStyle/>
          <a:p>
            <a:pPr algn="ctr"/>
            <a:r>
              <a:rPr lang="en-CA" sz="1600" b="1" dirty="0" smtClean="0">
                <a:solidFill>
                  <a:schemeClr val="tx2">
                    <a:lumMod val="60000"/>
                    <a:lumOff val="40000"/>
                  </a:schemeClr>
                </a:solidFill>
                <a:latin typeface="+mn-lt"/>
              </a:rPr>
              <a:t>Annual Revenues 2014</a:t>
            </a:r>
            <a:endParaRPr lang="en-CA" sz="1600" b="1" dirty="0">
              <a:solidFill>
                <a:schemeClr val="tx2">
                  <a:lumMod val="60000"/>
                  <a:lumOff val="40000"/>
                </a:schemeClr>
              </a:solidFill>
              <a:latin typeface="+mn-lt"/>
            </a:endParaRPr>
          </a:p>
        </p:txBody>
      </p:sp>
    </p:spTree>
    <p:extLst>
      <p:ext uri="{BB962C8B-B14F-4D97-AF65-F5344CB8AC3E}">
        <p14:creationId xmlns:p14="http://schemas.microsoft.com/office/powerpoint/2010/main" val="2760378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034956384"/>
              </p:ext>
            </p:extLst>
          </p:nvPr>
        </p:nvGraphicFramePr>
        <p:xfrm>
          <a:off x="4286992" y="2119537"/>
          <a:ext cx="4841382" cy="420974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307777"/>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r>
              <a:rPr lang="en-CA" sz="1400" dirty="0" smtClean="0">
                <a:solidFill>
                  <a:srgbClr val="505150"/>
                </a:solidFill>
                <a:latin typeface="+mn-lt"/>
              </a:rPr>
              <a:t>.</a:t>
            </a:r>
            <a:endParaRPr lang="en-CA" sz="1400" dirty="0">
              <a:solidFill>
                <a:srgbClr val="505150"/>
              </a:solidFill>
              <a:latin typeface="+mn-lt"/>
            </a:endParaRPr>
          </a:p>
        </p:txBody>
      </p:sp>
      <p:sp>
        <p:nvSpPr>
          <p:cNvPr id="14" name="TextBox 13"/>
          <p:cNvSpPr txBox="1"/>
          <p:nvPr/>
        </p:nvSpPr>
        <p:spPr>
          <a:xfrm>
            <a:off x="1446762" y="1142123"/>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sp>
        <p:nvSpPr>
          <p:cNvPr id="15" name="TextBox 14"/>
          <p:cNvSpPr txBox="1"/>
          <p:nvPr/>
        </p:nvSpPr>
        <p:spPr>
          <a:xfrm>
            <a:off x="5105400" y="1179577"/>
            <a:ext cx="328171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 of Years in Operation</a:t>
            </a:r>
            <a:endParaRPr lang="en-CA" sz="2000" b="1" dirty="0">
              <a:solidFill>
                <a:schemeClr val="accent1">
                  <a:lumMod val="75000"/>
                </a:schemeClr>
              </a:solidFill>
              <a:latin typeface="+mn-lt"/>
            </a:endParaRPr>
          </a:p>
        </p:txBody>
      </p:sp>
      <p:sp>
        <p:nvSpPr>
          <p:cNvPr id="13" name="Content Placeholder 4"/>
          <p:cNvSpPr txBox="1">
            <a:spLocks/>
          </p:cNvSpPr>
          <p:nvPr/>
        </p:nvSpPr>
        <p:spPr bwMode="auto">
          <a:xfrm>
            <a:off x="7900425" y="3576410"/>
            <a:ext cx="1080000" cy="648000"/>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2000" b="0" i="0" u="none" strike="noStrike" kern="1200" cap="none" spc="0" normalizeH="0" baseline="0" noProof="0" dirty="0" smtClean="0">
                <a:ln>
                  <a:noFill/>
                </a:ln>
                <a:solidFill>
                  <a:schemeClr val="bg1"/>
                </a:solidFill>
                <a:effectLst/>
                <a:uLnTx/>
                <a:uFillTx/>
                <a:latin typeface="+mn-lt"/>
                <a:ea typeface="+mn-ea"/>
                <a:cs typeface="+mn-cs"/>
              </a:rPr>
              <a:t>MEAN</a:t>
            </a:r>
          </a:p>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lang="en-CA" sz="1600" dirty="0" smtClean="0">
                <a:solidFill>
                  <a:schemeClr val="bg1"/>
                </a:solidFill>
              </a:rPr>
              <a:t>20 years</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graphicFrame>
        <p:nvGraphicFramePr>
          <p:cNvPr id="16" name="Chart 15"/>
          <p:cNvGraphicFramePr/>
          <p:nvPr>
            <p:extLst>
              <p:ext uri="{D42A27DB-BD31-4B8C-83A1-F6EECF244321}">
                <p14:modId xmlns:p14="http://schemas.microsoft.com/office/powerpoint/2010/main" val="1108986198"/>
              </p:ext>
            </p:extLst>
          </p:nvPr>
        </p:nvGraphicFramePr>
        <p:xfrm>
          <a:off x="116019" y="1772132"/>
          <a:ext cx="4693433" cy="44429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1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Research Objectives</a:t>
            </a:r>
            <a:endParaRPr lang="en-CA" dirty="0"/>
          </a:p>
        </p:txBody>
      </p:sp>
      <p:sp>
        <p:nvSpPr>
          <p:cNvPr id="12" name="Content Placeholder 11"/>
          <p:cNvSpPr>
            <a:spLocks noGrp="1"/>
          </p:cNvSpPr>
          <p:nvPr>
            <p:ph idx="1"/>
          </p:nvPr>
        </p:nvSpPr>
        <p:spPr>
          <a:xfrm>
            <a:off x="360362" y="1447800"/>
            <a:ext cx="8428037" cy="4525963"/>
          </a:xfrm>
        </p:spPr>
        <p:txBody>
          <a:bodyPr/>
          <a:lstStyle/>
          <a:p>
            <a:pPr>
              <a:buNone/>
            </a:pPr>
            <a:endParaRPr lang="en-US" dirty="0" smtClean="0"/>
          </a:p>
          <a:p>
            <a:r>
              <a:rPr lang="en-US" dirty="0" smtClean="0"/>
              <a:t>Measure business owners and managers’ perceptions of what the business climate will be like six months from now;</a:t>
            </a:r>
          </a:p>
          <a:p>
            <a:r>
              <a:rPr lang="en-US" dirty="0" smtClean="0"/>
              <a:t>Understand SMEs’ borrowing needs and attitudes toward borrowing, including whether they are comfortable carrying debt, their reasons for borrowing/not borrowing, who they borrow from, and their perception of the credit application process; </a:t>
            </a:r>
          </a:p>
          <a:p>
            <a:r>
              <a:rPr lang="en-US" dirty="0" smtClean="0"/>
              <a:t>Determine how the current economic conditions have impacted SMEs’ borrowing needs and behavior; </a:t>
            </a:r>
          </a:p>
          <a:p>
            <a:r>
              <a:rPr lang="en-US" dirty="0" smtClean="0"/>
              <a:t>Assess SMEs’ awareness and willingness to engage non-traditional lenders; and,</a:t>
            </a:r>
          </a:p>
          <a:p>
            <a:r>
              <a:rPr lang="en-US" dirty="0" smtClean="0"/>
              <a:t>Profile the firmographics as well as respondent demographics for small to medium-sized businesses in Alberta. </a:t>
            </a:r>
          </a:p>
        </p:txBody>
      </p:sp>
    </p:spTree>
    <p:extLst>
      <p:ext uri="{BB962C8B-B14F-4D97-AF65-F5344CB8AC3E}">
        <p14:creationId xmlns:p14="http://schemas.microsoft.com/office/powerpoint/2010/main" val="589403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8" name="TextBox 7"/>
          <p:cNvSpPr txBox="1"/>
          <p:nvPr/>
        </p:nvSpPr>
        <p:spPr>
          <a:xfrm>
            <a:off x="1713" y="6548874"/>
            <a:ext cx="64815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endParaRPr lang="en-CA" sz="1200" dirty="0">
              <a:solidFill>
                <a:srgbClr val="505150"/>
              </a:solidFill>
              <a:latin typeface="+mn-lt"/>
            </a:endParaRPr>
          </a:p>
        </p:txBody>
      </p:sp>
      <p:sp>
        <p:nvSpPr>
          <p:cNvPr id="14" name="TextBox 13"/>
          <p:cNvSpPr txBox="1"/>
          <p:nvPr/>
        </p:nvSpPr>
        <p:spPr>
          <a:xfrm>
            <a:off x="3299429" y="584415"/>
            <a:ext cx="2986268"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Borrowing Needs</a:t>
            </a:r>
            <a:endParaRPr lang="en-CA" sz="2000" b="1" dirty="0">
              <a:solidFill>
                <a:schemeClr val="accent1">
                  <a:lumMod val="75000"/>
                </a:schemeClr>
              </a:solidFill>
              <a:latin typeface="+mn-lt"/>
            </a:endParaRPr>
          </a:p>
        </p:txBody>
      </p:sp>
      <p:graphicFrame>
        <p:nvGraphicFramePr>
          <p:cNvPr id="18" name="Chart 17"/>
          <p:cNvGraphicFramePr/>
          <p:nvPr>
            <p:extLst>
              <p:ext uri="{D42A27DB-BD31-4B8C-83A1-F6EECF244321}">
                <p14:modId xmlns:p14="http://schemas.microsoft.com/office/powerpoint/2010/main" val="1080786976"/>
              </p:ext>
            </p:extLst>
          </p:nvPr>
        </p:nvGraphicFramePr>
        <p:xfrm>
          <a:off x="200888" y="1600340"/>
          <a:ext cx="5144831" cy="4568250"/>
        </p:xfrm>
        <a:graphic>
          <a:graphicData uri="http://schemas.openxmlformats.org/drawingml/2006/chart">
            <c:chart xmlns:c="http://schemas.openxmlformats.org/drawingml/2006/chart" xmlns:r="http://schemas.openxmlformats.org/officeDocument/2006/relationships" r:id="rId3"/>
          </a:graphicData>
        </a:graphic>
      </p:graphicFrame>
      <p:sp>
        <p:nvSpPr>
          <p:cNvPr id="12" name="Down Arrow 11"/>
          <p:cNvSpPr/>
          <p:nvPr/>
        </p:nvSpPr>
        <p:spPr>
          <a:xfrm>
            <a:off x="3786037" y="233011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5" name="Down Arrow 14"/>
          <p:cNvSpPr/>
          <p:nvPr/>
        </p:nvSpPr>
        <p:spPr>
          <a:xfrm rot="10800000">
            <a:off x="4380047" y="1789575"/>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6" name="TextBox 15"/>
          <p:cNvSpPr txBox="1"/>
          <p:nvPr/>
        </p:nvSpPr>
        <p:spPr>
          <a:xfrm>
            <a:off x="4526431" y="1732270"/>
            <a:ext cx="739768" cy="338554"/>
          </a:xfrm>
          <a:prstGeom prst="rect">
            <a:avLst/>
          </a:prstGeom>
          <a:noFill/>
        </p:spPr>
        <p:txBody>
          <a:bodyPr wrap="square" rtlCol="0" anchor="ctr">
            <a:spAutoFit/>
          </a:bodyPr>
          <a:lstStyle/>
          <a:p>
            <a:r>
              <a:rPr lang="en-CA" sz="1600" b="1" dirty="0" smtClean="0">
                <a:solidFill>
                  <a:srgbClr val="92D050"/>
                </a:solidFill>
              </a:rPr>
              <a:t>+15%</a:t>
            </a:r>
          </a:p>
        </p:txBody>
      </p:sp>
      <p:sp>
        <p:nvSpPr>
          <p:cNvPr id="29" name="Down Arrow 28"/>
          <p:cNvSpPr/>
          <p:nvPr/>
        </p:nvSpPr>
        <p:spPr>
          <a:xfrm rot="10800000">
            <a:off x="3583539" y="6300713"/>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30" name="Down Arrow 29"/>
          <p:cNvSpPr/>
          <p:nvPr/>
        </p:nvSpPr>
        <p:spPr>
          <a:xfrm>
            <a:off x="3826849" y="630071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1" name="TextBox 30"/>
          <p:cNvSpPr txBox="1"/>
          <p:nvPr/>
        </p:nvSpPr>
        <p:spPr>
          <a:xfrm>
            <a:off x="4007290" y="6258313"/>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32" name="Content Placeholder 4"/>
          <p:cNvSpPr txBox="1">
            <a:spLocks/>
          </p:cNvSpPr>
          <p:nvPr/>
        </p:nvSpPr>
        <p:spPr bwMode="auto">
          <a:xfrm>
            <a:off x="5924177" y="5117603"/>
            <a:ext cx="2595089" cy="1014773"/>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buFont typeface="Arial"/>
              <a:buNone/>
              <a:tabLst/>
              <a:defRPr/>
            </a:pPr>
            <a:r>
              <a:rPr kumimoji="0" lang="en-CA" sz="1600" b="0" i="0" u="none" strike="noStrike" kern="1200" cap="none" spc="0" normalizeH="0" baseline="0" noProof="0" dirty="0" smtClean="0">
                <a:ln>
                  <a:noFill/>
                </a:ln>
                <a:solidFill>
                  <a:schemeClr val="bg1"/>
                </a:solidFill>
                <a:effectLst/>
                <a:uLnTx/>
                <a:uFillTx/>
                <a:latin typeface="+mn-lt"/>
                <a:ea typeface="+mn-ea"/>
                <a:cs typeface="+mn-cs"/>
              </a:rPr>
              <a:t>Borrowing needs have decreased 15% from</a:t>
            </a:r>
            <a:r>
              <a:rPr kumimoji="0" lang="en-CA" sz="1600" b="0" i="0" u="none" strike="noStrike" kern="1200" cap="none" spc="0" normalizeH="0" noProof="0" dirty="0" smtClean="0">
                <a:ln>
                  <a:noFill/>
                </a:ln>
                <a:solidFill>
                  <a:schemeClr val="bg1"/>
                </a:solidFill>
                <a:effectLst/>
                <a:uLnTx/>
                <a:uFillTx/>
                <a:latin typeface="+mn-lt"/>
                <a:ea typeface="+mn-ea"/>
                <a:cs typeface="+mn-cs"/>
              </a:rPr>
              <a:t> last quarter, but increased 2% from 1 year ago</a:t>
            </a:r>
            <a:endParaRPr kumimoji="0" lang="en-CA" sz="16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3" name="TextBox 22"/>
          <p:cNvSpPr txBox="1"/>
          <p:nvPr/>
        </p:nvSpPr>
        <p:spPr>
          <a:xfrm>
            <a:off x="3147914" y="2808143"/>
            <a:ext cx="515627" cy="338554"/>
          </a:xfrm>
          <a:prstGeom prst="rect">
            <a:avLst/>
          </a:prstGeom>
          <a:noFill/>
        </p:spPr>
        <p:txBody>
          <a:bodyPr wrap="square" rtlCol="0" anchor="ctr">
            <a:spAutoFit/>
          </a:bodyPr>
          <a:lstStyle/>
          <a:p>
            <a:r>
              <a:rPr lang="en-CA" sz="1600" b="1" dirty="0" smtClean="0">
                <a:solidFill>
                  <a:srgbClr val="C00000"/>
                </a:solidFill>
              </a:rPr>
              <a:t>-1%</a:t>
            </a:r>
          </a:p>
        </p:txBody>
      </p:sp>
      <p:sp>
        <p:nvSpPr>
          <p:cNvPr id="34" name="Down Arrow 33"/>
          <p:cNvSpPr/>
          <p:nvPr/>
        </p:nvSpPr>
        <p:spPr>
          <a:xfrm>
            <a:off x="2980645" y="2900749"/>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5" name="Down Arrow 34"/>
          <p:cNvSpPr/>
          <p:nvPr/>
        </p:nvSpPr>
        <p:spPr>
          <a:xfrm>
            <a:off x="3075895" y="348081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6" name="Down Arrow 35"/>
          <p:cNvSpPr/>
          <p:nvPr/>
        </p:nvSpPr>
        <p:spPr>
          <a:xfrm>
            <a:off x="3075895" y="399693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7" name="Down Arrow 36"/>
          <p:cNvSpPr/>
          <p:nvPr/>
        </p:nvSpPr>
        <p:spPr>
          <a:xfrm>
            <a:off x="3075895" y="4475431"/>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8" name="Down Arrow 37"/>
          <p:cNvSpPr/>
          <p:nvPr/>
        </p:nvSpPr>
        <p:spPr>
          <a:xfrm>
            <a:off x="2885395" y="5108394"/>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39" name="Down Arrow 38"/>
          <p:cNvSpPr/>
          <p:nvPr/>
        </p:nvSpPr>
        <p:spPr>
          <a:xfrm>
            <a:off x="3052664" y="562623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40" name="TextBox 39"/>
          <p:cNvSpPr txBox="1"/>
          <p:nvPr/>
        </p:nvSpPr>
        <p:spPr>
          <a:xfrm>
            <a:off x="3976537" y="2262439"/>
            <a:ext cx="515627" cy="338554"/>
          </a:xfrm>
          <a:prstGeom prst="rect">
            <a:avLst/>
          </a:prstGeom>
          <a:noFill/>
        </p:spPr>
        <p:txBody>
          <a:bodyPr wrap="square" rtlCol="0" anchor="ctr">
            <a:spAutoFit/>
          </a:bodyPr>
          <a:lstStyle/>
          <a:p>
            <a:r>
              <a:rPr lang="en-CA" sz="1600" b="1" dirty="0" smtClean="0">
                <a:solidFill>
                  <a:srgbClr val="C00000"/>
                </a:solidFill>
              </a:rPr>
              <a:t>-1%</a:t>
            </a:r>
          </a:p>
        </p:txBody>
      </p:sp>
      <p:sp>
        <p:nvSpPr>
          <p:cNvPr id="41" name="TextBox 40"/>
          <p:cNvSpPr txBox="1"/>
          <p:nvPr/>
        </p:nvSpPr>
        <p:spPr>
          <a:xfrm>
            <a:off x="3243164" y="3922739"/>
            <a:ext cx="515627" cy="338554"/>
          </a:xfrm>
          <a:prstGeom prst="rect">
            <a:avLst/>
          </a:prstGeom>
          <a:noFill/>
        </p:spPr>
        <p:txBody>
          <a:bodyPr wrap="square" rtlCol="0" anchor="ctr">
            <a:spAutoFit/>
          </a:bodyPr>
          <a:lstStyle/>
          <a:p>
            <a:r>
              <a:rPr lang="en-CA" sz="1600" b="1" dirty="0" smtClean="0">
                <a:solidFill>
                  <a:srgbClr val="C00000"/>
                </a:solidFill>
              </a:rPr>
              <a:t>-3%</a:t>
            </a:r>
          </a:p>
        </p:txBody>
      </p:sp>
      <p:sp>
        <p:nvSpPr>
          <p:cNvPr id="42" name="TextBox 41"/>
          <p:cNvSpPr txBox="1"/>
          <p:nvPr/>
        </p:nvSpPr>
        <p:spPr>
          <a:xfrm>
            <a:off x="3243164" y="3408918"/>
            <a:ext cx="515627" cy="338554"/>
          </a:xfrm>
          <a:prstGeom prst="rect">
            <a:avLst/>
          </a:prstGeom>
          <a:noFill/>
        </p:spPr>
        <p:txBody>
          <a:bodyPr wrap="square" rtlCol="0" anchor="ctr">
            <a:spAutoFit/>
          </a:bodyPr>
          <a:lstStyle/>
          <a:p>
            <a:r>
              <a:rPr lang="en-CA" sz="1600" b="1" dirty="0" smtClean="0">
                <a:solidFill>
                  <a:srgbClr val="C00000"/>
                </a:solidFill>
              </a:rPr>
              <a:t>-4%</a:t>
            </a:r>
          </a:p>
        </p:txBody>
      </p:sp>
      <p:sp>
        <p:nvSpPr>
          <p:cNvPr id="43" name="TextBox 42"/>
          <p:cNvSpPr txBox="1"/>
          <p:nvPr/>
        </p:nvSpPr>
        <p:spPr>
          <a:xfrm>
            <a:off x="3266395" y="4426133"/>
            <a:ext cx="515627" cy="338554"/>
          </a:xfrm>
          <a:prstGeom prst="rect">
            <a:avLst/>
          </a:prstGeom>
          <a:noFill/>
        </p:spPr>
        <p:txBody>
          <a:bodyPr wrap="square" rtlCol="0" anchor="ctr">
            <a:spAutoFit/>
          </a:bodyPr>
          <a:lstStyle/>
          <a:p>
            <a:r>
              <a:rPr lang="en-CA" sz="1600" b="1" dirty="0" smtClean="0">
                <a:solidFill>
                  <a:srgbClr val="C00000"/>
                </a:solidFill>
              </a:rPr>
              <a:t>-1%</a:t>
            </a:r>
          </a:p>
        </p:txBody>
      </p:sp>
      <p:sp>
        <p:nvSpPr>
          <p:cNvPr id="44" name="TextBox 43"/>
          <p:cNvSpPr txBox="1"/>
          <p:nvPr/>
        </p:nvSpPr>
        <p:spPr>
          <a:xfrm>
            <a:off x="3061877" y="5023506"/>
            <a:ext cx="515627" cy="338554"/>
          </a:xfrm>
          <a:prstGeom prst="rect">
            <a:avLst/>
          </a:prstGeom>
          <a:noFill/>
        </p:spPr>
        <p:txBody>
          <a:bodyPr wrap="square" rtlCol="0" anchor="ctr">
            <a:spAutoFit/>
          </a:bodyPr>
          <a:lstStyle/>
          <a:p>
            <a:r>
              <a:rPr lang="en-CA" sz="1600" b="1" dirty="0" smtClean="0">
                <a:solidFill>
                  <a:srgbClr val="C00000"/>
                </a:solidFill>
              </a:rPr>
              <a:t>-1%</a:t>
            </a:r>
          </a:p>
        </p:txBody>
      </p:sp>
      <p:sp>
        <p:nvSpPr>
          <p:cNvPr id="45" name="TextBox 44"/>
          <p:cNvSpPr txBox="1"/>
          <p:nvPr/>
        </p:nvSpPr>
        <p:spPr>
          <a:xfrm>
            <a:off x="3243164" y="5555209"/>
            <a:ext cx="515627" cy="338554"/>
          </a:xfrm>
          <a:prstGeom prst="rect">
            <a:avLst/>
          </a:prstGeom>
          <a:noFill/>
        </p:spPr>
        <p:txBody>
          <a:bodyPr wrap="square" rtlCol="0" anchor="ctr">
            <a:spAutoFit/>
          </a:bodyPr>
          <a:lstStyle/>
          <a:p>
            <a:r>
              <a:rPr lang="en-CA" sz="1600" b="1" dirty="0" smtClean="0">
                <a:solidFill>
                  <a:srgbClr val="C00000"/>
                </a:solidFill>
              </a:rPr>
              <a:t>-5%</a:t>
            </a:r>
          </a:p>
        </p:txBody>
      </p:sp>
      <p:graphicFrame>
        <p:nvGraphicFramePr>
          <p:cNvPr id="46" name="Chart 45"/>
          <p:cNvGraphicFramePr/>
          <p:nvPr>
            <p:extLst>
              <p:ext uri="{D42A27DB-BD31-4B8C-83A1-F6EECF244321}">
                <p14:modId xmlns:p14="http://schemas.microsoft.com/office/powerpoint/2010/main" val="1738035300"/>
              </p:ext>
            </p:extLst>
          </p:nvPr>
        </p:nvGraphicFramePr>
        <p:xfrm>
          <a:off x="5153891" y="1626635"/>
          <a:ext cx="3974819" cy="3322709"/>
        </p:xfrm>
        <a:graphic>
          <a:graphicData uri="http://schemas.openxmlformats.org/drawingml/2006/chart">
            <c:chart xmlns:c="http://schemas.openxmlformats.org/drawingml/2006/chart" xmlns:r="http://schemas.openxmlformats.org/officeDocument/2006/relationships" r:id="rId4"/>
          </a:graphicData>
        </a:graphic>
      </p:graphicFrame>
      <p:sp>
        <p:nvSpPr>
          <p:cNvPr id="47" name="TextBox 46"/>
          <p:cNvSpPr txBox="1"/>
          <p:nvPr/>
        </p:nvSpPr>
        <p:spPr>
          <a:xfrm>
            <a:off x="5393245" y="1155768"/>
            <a:ext cx="3541852" cy="338554"/>
          </a:xfrm>
          <a:prstGeom prst="rect">
            <a:avLst/>
          </a:prstGeom>
          <a:noFill/>
        </p:spPr>
        <p:txBody>
          <a:bodyPr wrap="square" rtlCol="0">
            <a:spAutoFit/>
          </a:bodyPr>
          <a:lstStyle/>
          <a:p>
            <a:pPr algn="ctr"/>
            <a:r>
              <a:rPr lang="en-CA" sz="1600" b="1" dirty="0" smtClean="0">
                <a:latin typeface="+mn-lt"/>
              </a:rPr>
              <a:t>Q4 FY2015 Borrowing Needs</a:t>
            </a:r>
            <a:endParaRPr lang="en-CA" sz="1600" b="1" dirty="0">
              <a:latin typeface="+mn-lt"/>
            </a:endParaRPr>
          </a:p>
        </p:txBody>
      </p:sp>
      <p:sp>
        <p:nvSpPr>
          <p:cNvPr id="48" name="TextBox 47"/>
          <p:cNvSpPr txBox="1"/>
          <p:nvPr/>
        </p:nvSpPr>
        <p:spPr>
          <a:xfrm>
            <a:off x="743261" y="1155768"/>
            <a:ext cx="3541852" cy="338554"/>
          </a:xfrm>
          <a:prstGeom prst="rect">
            <a:avLst/>
          </a:prstGeom>
          <a:noFill/>
        </p:spPr>
        <p:txBody>
          <a:bodyPr wrap="square" rtlCol="0">
            <a:spAutoFit/>
          </a:bodyPr>
          <a:lstStyle/>
          <a:p>
            <a:pPr algn="ctr"/>
            <a:r>
              <a:rPr lang="en-CA" sz="1600" b="1" dirty="0" smtClean="0">
                <a:latin typeface="+mn-lt"/>
              </a:rPr>
              <a:t>Q4 FY2016 Borrowing Needs</a:t>
            </a:r>
            <a:endParaRPr lang="en-CA" sz="1600" b="1" dirty="0">
              <a:latin typeface="+mn-lt"/>
            </a:endParaRPr>
          </a:p>
        </p:txBody>
      </p:sp>
    </p:spTree>
    <p:extLst>
      <p:ext uri="{BB962C8B-B14F-4D97-AF65-F5344CB8AC3E}">
        <p14:creationId xmlns:p14="http://schemas.microsoft.com/office/powerpoint/2010/main" val="18156442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60363" y="1140032"/>
          <a:ext cx="8700510" cy="49876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4068" y="6534834"/>
            <a:ext cx="7344888" cy="276999"/>
          </a:xfrm>
          <a:prstGeom prst="rect">
            <a:avLst/>
          </a:prstGeom>
        </p:spPr>
        <p:txBody>
          <a:bodyPr wrap="square">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2013-15, n = 300</a:t>
            </a:r>
            <a:endParaRPr lang="en-CA" sz="1200" dirty="0">
              <a:solidFill>
                <a:srgbClr val="505150"/>
              </a:solidFill>
              <a:latin typeface="+mn-lt"/>
            </a:endParaRPr>
          </a:p>
        </p:txBody>
      </p:sp>
      <p:sp>
        <p:nvSpPr>
          <p:cNvPr id="11" name="TextBox 10"/>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Borrowing Needs Trend </a:t>
            </a:r>
            <a:r>
              <a:rPr lang="en-CA" sz="1400" dirty="0" smtClean="0">
                <a:solidFill>
                  <a:srgbClr val="505150"/>
                </a:solidFill>
                <a:latin typeface="Myriad Pro"/>
                <a:cs typeface="Myriad Pro"/>
              </a:rPr>
              <a:t>(year over year)</a:t>
            </a:r>
            <a:endParaRPr lang="en-US" sz="2800" dirty="0">
              <a:solidFill>
                <a:srgbClr val="505150"/>
              </a:solidFill>
              <a:latin typeface="Myriad Pro"/>
              <a:cs typeface="Myriad Pro"/>
            </a:endParaRPr>
          </a:p>
        </p:txBody>
      </p:sp>
    </p:spTree>
    <p:extLst>
      <p:ext uri="{BB962C8B-B14F-4D97-AF65-F5344CB8AC3E}">
        <p14:creationId xmlns:p14="http://schemas.microsoft.com/office/powerpoint/2010/main" val="506648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78929854"/>
              </p:ext>
            </p:extLst>
          </p:nvPr>
        </p:nvGraphicFramePr>
        <p:xfrm>
          <a:off x="360363" y="1140032"/>
          <a:ext cx="8700510" cy="49876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4068" y="6534834"/>
            <a:ext cx="7344888" cy="276999"/>
          </a:xfrm>
          <a:prstGeom prst="rect">
            <a:avLst/>
          </a:prstGeom>
        </p:spPr>
        <p:txBody>
          <a:bodyPr wrap="square">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2013-15, n = 300</a:t>
            </a:r>
            <a:endParaRPr lang="en-CA" sz="1200" dirty="0">
              <a:solidFill>
                <a:srgbClr val="505150"/>
              </a:solidFill>
              <a:latin typeface="+mn-lt"/>
            </a:endParaRPr>
          </a:p>
        </p:txBody>
      </p:sp>
      <p:sp>
        <p:nvSpPr>
          <p:cNvPr id="5" name="TextBox 4"/>
          <p:cNvSpPr txBox="1"/>
          <p:nvPr/>
        </p:nvSpPr>
        <p:spPr>
          <a:xfrm>
            <a:off x="1712" y="573726"/>
            <a:ext cx="9142287" cy="523220"/>
          </a:xfrm>
          <a:prstGeom prst="rect">
            <a:avLst/>
          </a:prstGeom>
          <a:noFill/>
        </p:spPr>
        <p:txBody>
          <a:bodyPr wrap="square" rtlCol="0">
            <a:spAutoFit/>
          </a:bodyPr>
          <a:lstStyle/>
          <a:p>
            <a:r>
              <a:rPr lang="en-CA" sz="2800" dirty="0" smtClean="0">
                <a:solidFill>
                  <a:srgbClr val="505150"/>
                </a:solidFill>
                <a:latin typeface="Myriad Pro"/>
                <a:cs typeface="Myriad Pro"/>
              </a:rPr>
              <a:t>Borrowing Needs Trend </a:t>
            </a:r>
            <a:r>
              <a:rPr lang="en-CA" sz="1400" dirty="0" smtClean="0">
                <a:solidFill>
                  <a:srgbClr val="505150"/>
                </a:solidFill>
                <a:latin typeface="Myriad Pro"/>
                <a:cs typeface="Myriad Pro"/>
              </a:rPr>
              <a:t>(Micro vs. Small and Medium by Year)</a:t>
            </a:r>
            <a:endParaRPr lang="en-US" sz="2800" dirty="0">
              <a:solidFill>
                <a:srgbClr val="505150"/>
              </a:solidFill>
              <a:latin typeface="Myriad Pro"/>
              <a:cs typeface="Myriad Pro"/>
            </a:endParaRPr>
          </a:p>
        </p:txBody>
      </p:sp>
    </p:spTree>
    <p:extLst>
      <p:ext uri="{BB962C8B-B14F-4D97-AF65-F5344CB8AC3E}">
        <p14:creationId xmlns:p14="http://schemas.microsoft.com/office/powerpoint/2010/main" val="351908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360363" y="1140032"/>
          <a:ext cx="8428037" cy="49876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4068" y="6534834"/>
            <a:ext cx="7344888" cy="276999"/>
          </a:xfrm>
          <a:prstGeom prst="rect">
            <a:avLst/>
          </a:prstGeom>
        </p:spPr>
        <p:txBody>
          <a:bodyPr wrap="square">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2013-15, n = 300</a:t>
            </a:r>
            <a:endParaRPr lang="en-CA" sz="1200" dirty="0">
              <a:solidFill>
                <a:srgbClr val="505150"/>
              </a:solidFill>
              <a:latin typeface="+mn-lt"/>
            </a:endParaRPr>
          </a:p>
        </p:txBody>
      </p:sp>
      <p:sp>
        <p:nvSpPr>
          <p:cNvPr id="11" name="TextBox 10"/>
          <p:cNvSpPr txBox="1"/>
          <p:nvPr/>
        </p:nvSpPr>
        <p:spPr>
          <a:xfrm>
            <a:off x="1713" y="573726"/>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Borrowing Needs Trend </a:t>
            </a:r>
            <a:r>
              <a:rPr lang="en-CA" sz="1400" dirty="0" smtClean="0">
                <a:solidFill>
                  <a:srgbClr val="505150"/>
                </a:solidFill>
                <a:latin typeface="Myriad Pro"/>
                <a:cs typeface="Myriad Pro"/>
              </a:rPr>
              <a:t>(Quarterly)</a:t>
            </a:r>
            <a:endParaRPr lang="en-US" sz="2800" dirty="0">
              <a:solidFill>
                <a:srgbClr val="505150"/>
              </a:solidFill>
              <a:latin typeface="Myriad Pro"/>
              <a:cs typeface="Myriad Pro"/>
            </a:endParaRPr>
          </a:p>
        </p:txBody>
      </p:sp>
    </p:spTree>
    <p:extLst>
      <p:ext uri="{BB962C8B-B14F-4D97-AF65-F5344CB8AC3E}">
        <p14:creationId xmlns:p14="http://schemas.microsoft.com/office/powerpoint/2010/main" val="2497249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791660801"/>
              </p:ext>
            </p:extLst>
          </p:nvPr>
        </p:nvGraphicFramePr>
        <p:xfrm>
          <a:off x="360363" y="1140032"/>
          <a:ext cx="8428037" cy="49876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84068" y="6534834"/>
            <a:ext cx="7344888" cy="276999"/>
          </a:xfrm>
          <a:prstGeom prst="rect">
            <a:avLst/>
          </a:prstGeom>
        </p:spPr>
        <p:txBody>
          <a:bodyPr wrap="square">
            <a:spAutoFit/>
          </a:bodyPr>
          <a:lstStyle/>
          <a:p>
            <a:r>
              <a:rPr lang="en-CA" sz="1200" dirty="0">
                <a:solidFill>
                  <a:srgbClr val="505150"/>
                </a:solidFill>
                <a:latin typeface="+mn-lt"/>
              </a:rPr>
              <a:t>Source:  ATB Financial, Survey on Alberta SMEs </a:t>
            </a:r>
            <a:r>
              <a:rPr lang="en-CA" sz="1200" dirty="0" smtClean="0">
                <a:solidFill>
                  <a:srgbClr val="505150"/>
                </a:solidFill>
                <a:latin typeface="+mn-lt"/>
              </a:rPr>
              <a:t>2013-15, n = 300</a:t>
            </a:r>
            <a:endParaRPr lang="en-CA" sz="1200" dirty="0">
              <a:solidFill>
                <a:srgbClr val="505150"/>
              </a:solidFill>
              <a:latin typeface="+mn-lt"/>
            </a:endParaRPr>
          </a:p>
        </p:txBody>
      </p:sp>
      <p:sp>
        <p:nvSpPr>
          <p:cNvPr id="11" name="TextBox 10"/>
          <p:cNvSpPr txBox="1"/>
          <p:nvPr/>
        </p:nvSpPr>
        <p:spPr>
          <a:xfrm>
            <a:off x="1712" y="573726"/>
            <a:ext cx="9142287" cy="523220"/>
          </a:xfrm>
          <a:prstGeom prst="rect">
            <a:avLst/>
          </a:prstGeom>
          <a:noFill/>
        </p:spPr>
        <p:txBody>
          <a:bodyPr wrap="square" rtlCol="0">
            <a:spAutoFit/>
          </a:bodyPr>
          <a:lstStyle/>
          <a:p>
            <a:r>
              <a:rPr lang="en-CA" sz="2800" dirty="0" smtClean="0">
                <a:solidFill>
                  <a:srgbClr val="505150"/>
                </a:solidFill>
                <a:latin typeface="Myriad Pro"/>
                <a:cs typeface="Myriad Pro"/>
              </a:rPr>
              <a:t>Borrowing Needs Trend </a:t>
            </a:r>
            <a:r>
              <a:rPr lang="en-CA" sz="1400" dirty="0" smtClean="0">
                <a:solidFill>
                  <a:srgbClr val="505150"/>
                </a:solidFill>
                <a:latin typeface="Myriad Pro"/>
                <a:cs typeface="Myriad Pro"/>
              </a:rPr>
              <a:t>(Micro vs. Small and Medium by Quarter)</a:t>
            </a:r>
            <a:endParaRPr lang="en-US" sz="2800" dirty="0">
              <a:solidFill>
                <a:srgbClr val="505150"/>
              </a:solidFill>
              <a:latin typeface="Myriad Pro"/>
              <a:cs typeface="Myriad Pro"/>
            </a:endParaRPr>
          </a:p>
        </p:txBody>
      </p:sp>
    </p:spTree>
    <p:extLst>
      <p:ext uri="{BB962C8B-B14F-4D97-AF65-F5344CB8AC3E}">
        <p14:creationId xmlns:p14="http://schemas.microsoft.com/office/powerpoint/2010/main" val="102667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6" y="638830"/>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1408662" y="1079051"/>
            <a:ext cx="2344187"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Industry</a:t>
            </a:r>
            <a:endParaRPr lang="en-CA" sz="2000" b="1" dirty="0">
              <a:solidFill>
                <a:schemeClr val="accent1">
                  <a:lumMod val="75000"/>
                </a:schemeClr>
              </a:solidFill>
              <a:latin typeface="+mn-lt"/>
            </a:endParaRPr>
          </a:p>
        </p:txBody>
      </p:sp>
      <p:graphicFrame>
        <p:nvGraphicFramePr>
          <p:cNvPr id="17" name="Chart 16"/>
          <p:cNvGraphicFramePr/>
          <p:nvPr>
            <p:extLst>
              <p:ext uri="{D42A27DB-BD31-4B8C-83A1-F6EECF244321}">
                <p14:modId xmlns:p14="http://schemas.microsoft.com/office/powerpoint/2010/main" val="466018017"/>
              </p:ext>
            </p:extLst>
          </p:nvPr>
        </p:nvGraphicFramePr>
        <p:xfrm>
          <a:off x="1712" y="1479161"/>
          <a:ext cx="5084638" cy="46587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260544995"/>
              </p:ext>
            </p:extLst>
          </p:nvPr>
        </p:nvGraphicFramePr>
        <p:xfrm>
          <a:off x="5334000" y="2198914"/>
          <a:ext cx="3639439" cy="3362960"/>
        </p:xfrm>
        <a:graphic>
          <a:graphicData uri="http://schemas.openxmlformats.org/drawingml/2006/table">
            <a:tbl>
              <a:tblPr firstRow="1" bandRow="1">
                <a:tableStyleId>{93296810-A885-4BE3-A3E7-6D5BEEA58F35}</a:tableStyleId>
              </a:tblPr>
              <a:tblGrid>
                <a:gridCol w="3029839"/>
                <a:gridCol w="609600"/>
              </a:tblGrid>
              <a:tr h="370840">
                <a:tc gridSpan="2">
                  <a:txBody>
                    <a:bodyPr/>
                    <a:lstStyle/>
                    <a:p>
                      <a:pPr algn="ctr"/>
                      <a:r>
                        <a:rPr lang="en-CA" sz="2000" dirty="0" smtClean="0"/>
                        <a:t>Franchise Industry (n = 16)</a:t>
                      </a:r>
                      <a:endParaRPr lang="en-US" sz="2000" dirty="0"/>
                    </a:p>
                  </a:txBody>
                  <a:tcPr/>
                </a:tc>
                <a:tc hMerge="1">
                  <a:txBody>
                    <a:bodyPr/>
                    <a:lstStyle/>
                    <a:p>
                      <a:endParaRPr lang="en-US" dirty="0"/>
                    </a:p>
                  </a:txBody>
                  <a:tcPr/>
                </a:tc>
              </a:tr>
              <a:tr h="370840">
                <a:tc>
                  <a:txBody>
                    <a:bodyPr/>
                    <a:lstStyle/>
                    <a:p>
                      <a:r>
                        <a:rPr lang="en-CA" sz="1600" dirty="0" smtClean="0"/>
                        <a:t>Retail</a:t>
                      </a:r>
                      <a:endParaRPr lang="en-US" sz="1600" dirty="0"/>
                    </a:p>
                  </a:txBody>
                  <a:tcPr/>
                </a:tc>
                <a:tc>
                  <a:txBody>
                    <a:bodyPr/>
                    <a:lstStyle/>
                    <a:p>
                      <a:pPr algn="ctr"/>
                      <a:r>
                        <a:rPr lang="en-US" dirty="0" smtClean="0"/>
                        <a:t>5</a:t>
                      </a:r>
                      <a:endParaRPr lang="en-US" dirty="0"/>
                    </a:p>
                  </a:txBody>
                  <a:tcPr/>
                </a:tc>
              </a:tr>
              <a:tr h="370840">
                <a:tc>
                  <a:txBody>
                    <a:bodyPr/>
                    <a:lstStyle/>
                    <a:p>
                      <a:r>
                        <a:rPr lang="en-CA" sz="1600" dirty="0" smtClean="0"/>
                        <a:t>Automotive</a:t>
                      </a:r>
                    </a:p>
                  </a:txBody>
                  <a:tcPr/>
                </a:tc>
                <a:tc>
                  <a:txBody>
                    <a:bodyPr/>
                    <a:lstStyle/>
                    <a:p>
                      <a:pPr algn="ctr"/>
                      <a:r>
                        <a:rPr lang="en-US" dirty="0" smtClean="0"/>
                        <a:t>3</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Energy/ Oil &amp; Gas Services</a:t>
                      </a:r>
                    </a:p>
                  </a:txBody>
                  <a:tcPr/>
                </a:tc>
                <a:tc>
                  <a:txBody>
                    <a:bodyPr/>
                    <a:lstStyle/>
                    <a:p>
                      <a:pPr algn="ctr"/>
                      <a:r>
                        <a:rPr lang="en-US" dirty="0" smtClean="0"/>
                        <a:t>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Health</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Food Services</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Travel, Leisure &amp; Accommodation</a:t>
                      </a:r>
                    </a:p>
                  </a:txBody>
                  <a:tcPr/>
                </a:tc>
                <a:tc>
                  <a:txBody>
                    <a:bodyPr/>
                    <a:lstStyle/>
                    <a:p>
                      <a:pPr algn="ctr"/>
                      <a:r>
                        <a:rPr lang="en-US" dirty="0" smtClean="0"/>
                        <a:t>1</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dirty="0" smtClean="0"/>
                        <a:t>Other</a:t>
                      </a:r>
                    </a:p>
                  </a:txBody>
                  <a:tcPr/>
                </a:tc>
                <a:tc>
                  <a:txBody>
                    <a:bodyPr/>
                    <a:lstStyle/>
                    <a:p>
                      <a:pPr algn="ctr"/>
                      <a:r>
                        <a:rPr lang="en-US" dirty="0" smtClean="0"/>
                        <a:t>3</a:t>
                      </a:r>
                      <a:endParaRPr lang="en-US" dirty="0"/>
                    </a:p>
                  </a:txBody>
                  <a:tcPr/>
                </a:tc>
              </a:tr>
            </a:tbl>
          </a:graphicData>
        </a:graphic>
      </p:graphicFrame>
      <p:sp>
        <p:nvSpPr>
          <p:cNvPr id="21" name="Rounded Rectangular Callout 20"/>
          <p:cNvSpPr/>
          <p:nvPr/>
        </p:nvSpPr>
        <p:spPr>
          <a:xfrm>
            <a:off x="6103917" y="1162050"/>
            <a:ext cx="2144733" cy="609600"/>
          </a:xfrm>
          <a:prstGeom prst="wedgeRoundRect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5% of interviewed SMEs are franchises</a:t>
            </a:r>
            <a:endParaRPr lang="en-US" sz="1600" dirty="0"/>
          </a:p>
        </p:txBody>
      </p:sp>
      <p:sp>
        <p:nvSpPr>
          <p:cNvPr id="9" name="TextBox 8"/>
          <p:cNvSpPr txBox="1"/>
          <p:nvPr/>
        </p:nvSpPr>
        <p:spPr>
          <a:xfrm>
            <a:off x="1712" y="6548874"/>
            <a:ext cx="9391669" cy="461665"/>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 </a:t>
            </a:r>
            <a:r>
              <a:rPr lang="en-CA" sz="1200" dirty="0" smtClean="0">
                <a:solidFill>
                  <a:srgbClr val="505150"/>
                </a:solidFill>
              </a:rPr>
              <a:t>responses mentioned by 4% or more are shown.</a:t>
            </a:r>
          </a:p>
          <a:p>
            <a:r>
              <a:rPr lang="en-CA" sz="1200" dirty="0" smtClean="0">
                <a:solidFill>
                  <a:srgbClr val="505150"/>
                </a:solidFill>
                <a:latin typeface="+mn-lt"/>
              </a:rPr>
              <a:t>.</a:t>
            </a:r>
            <a:endParaRPr lang="en-CA" sz="1200" dirty="0">
              <a:solidFill>
                <a:srgbClr val="505150"/>
              </a:solidFill>
              <a:latin typeface="+mn-lt"/>
            </a:endParaRPr>
          </a:p>
        </p:txBody>
      </p:sp>
    </p:spTree>
    <p:extLst>
      <p:ext uri="{BB962C8B-B14F-4D97-AF65-F5344CB8AC3E}">
        <p14:creationId xmlns:p14="http://schemas.microsoft.com/office/powerpoint/2010/main" val="40382380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2" y="6545183"/>
            <a:ext cx="7180914"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endParaRPr lang="en-CA" sz="1200" dirty="0">
              <a:solidFill>
                <a:srgbClr val="505150"/>
              </a:solidFill>
              <a:latin typeface="+mn-lt"/>
            </a:endParaRPr>
          </a:p>
        </p:txBody>
      </p:sp>
      <p:graphicFrame>
        <p:nvGraphicFramePr>
          <p:cNvPr id="9" name="Chart 8"/>
          <p:cNvGraphicFramePr/>
          <p:nvPr>
            <p:extLst>
              <p:ext uri="{D42A27DB-BD31-4B8C-83A1-F6EECF244321}">
                <p14:modId xmlns:p14="http://schemas.microsoft.com/office/powerpoint/2010/main" val="3971473297"/>
              </p:ext>
            </p:extLst>
          </p:nvPr>
        </p:nvGraphicFramePr>
        <p:xfrm>
          <a:off x="3142396" y="2081288"/>
          <a:ext cx="6001604" cy="280322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030520" y="1452176"/>
            <a:ext cx="5580993"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Does your business have a store front?</a:t>
            </a:r>
            <a:endParaRPr lang="en-CA" sz="2000" b="1" dirty="0">
              <a:solidFill>
                <a:schemeClr val="accent1">
                  <a:lumMod val="75000"/>
                </a:schemeClr>
              </a:solidFill>
              <a:latin typeface="+mn-lt"/>
            </a:endParaRPr>
          </a:p>
        </p:txBody>
      </p:sp>
      <p:sp>
        <p:nvSpPr>
          <p:cNvPr id="13" name="TextBox 12"/>
          <p:cNvSpPr txBox="1"/>
          <p:nvPr/>
        </p:nvSpPr>
        <p:spPr>
          <a:xfrm>
            <a:off x="0" y="571668"/>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Business Firmographics</a:t>
            </a:r>
            <a:endParaRPr lang="en-US" sz="2800" dirty="0">
              <a:solidFill>
                <a:srgbClr val="505150"/>
              </a:solidFill>
              <a:latin typeface="Myriad Pro"/>
              <a:cs typeface="Myriad Pro"/>
            </a:endParaRPr>
          </a:p>
        </p:txBody>
      </p:sp>
      <p:sp>
        <p:nvSpPr>
          <p:cNvPr id="14" name="TextBox 13"/>
          <p:cNvSpPr txBox="1"/>
          <p:nvPr/>
        </p:nvSpPr>
        <p:spPr>
          <a:xfrm>
            <a:off x="684761" y="1449750"/>
            <a:ext cx="3204000" cy="39600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Business Life Stage Phase</a:t>
            </a:r>
            <a:endParaRPr lang="en-CA" sz="2000" b="1" dirty="0">
              <a:solidFill>
                <a:schemeClr val="accent1">
                  <a:lumMod val="75000"/>
                </a:schemeClr>
              </a:solidFill>
              <a:latin typeface="+mn-lt"/>
            </a:endParaRPr>
          </a:p>
        </p:txBody>
      </p:sp>
      <p:graphicFrame>
        <p:nvGraphicFramePr>
          <p:cNvPr id="15" name="Chart 14"/>
          <p:cNvGraphicFramePr/>
          <p:nvPr>
            <p:extLst>
              <p:ext uri="{D42A27DB-BD31-4B8C-83A1-F6EECF244321}">
                <p14:modId xmlns:p14="http://schemas.microsoft.com/office/powerpoint/2010/main" val="1810380833"/>
              </p:ext>
            </p:extLst>
          </p:nvPr>
        </p:nvGraphicFramePr>
        <p:xfrm>
          <a:off x="-658588" y="1914542"/>
          <a:ext cx="5309444" cy="426690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2696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57883"/>
            <a:ext cx="9135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 responses mentioned by 3% or more are shown.</a:t>
            </a:r>
            <a:endParaRPr lang="en-CA" sz="1200" dirty="0">
              <a:solidFill>
                <a:srgbClr val="505150"/>
              </a:solidFill>
              <a:latin typeface="+mn-lt"/>
            </a:endParaRPr>
          </a:p>
        </p:txBody>
      </p:sp>
      <p:graphicFrame>
        <p:nvGraphicFramePr>
          <p:cNvPr id="7" name="Chart 6"/>
          <p:cNvGraphicFramePr/>
          <p:nvPr>
            <p:extLst>
              <p:ext uri="{D42A27DB-BD31-4B8C-83A1-F6EECF244321}">
                <p14:modId xmlns:p14="http://schemas.microsoft.com/office/powerpoint/2010/main" val="3902852284"/>
              </p:ext>
            </p:extLst>
          </p:nvPr>
        </p:nvGraphicFramePr>
        <p:xfrm>
          <a:off x="253961" y="1507860"/>
          <a:ext cx="4489489" cy="47860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4096070166"/>
              </p:ext>
            </p:extLst>
          </p:nvPr>
        </p:nvGraphicFramePr>
        <p:xfrm>
          <a:off x="4012298" y="2015510"/>
          <a:ext cx="3949118" cy="4122988"/>
        </p:xfrm>
        <a:graphic>
          <a:graphicData uri="http://schemas.openxmlformats.org/drawingml/2006/chart">
            <c:chart xmlns:c="http://schemas.openxmlformats.org/drawingml/2006/chart" xmlns:r="http://schemas.openxmlformats.org/officeDocument/2006/relationships" r:id="rId4"/>
          </a:graphicData>
        </a:graphic>
      </p:graphicFrame>
      <p:sp>
        <p:nvSpPr>
          <p:cNvPr id="12" name="Content Placeholder 4"/>
          <p:cNvSpPr>
            <a:spLocks noGrp="1"/>
          </p:cNvSpPr>
          <p:nvPr>
            <p:ph idx="1"/>
          </p:nvPr>
        </p:nvSpPr>
        <p:spPr>
          <a:xfrm>
            <a:off x="7415728" y="2303738"/>
            <a:ext cx="1609382" cy="7122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r>
              <a:rPr lang="en-CA" dirty="0" smtClean="0">
                <a:solidFill>
                  <a:srgbClr val="FFFF00"/>
                </a:solidFill>
              </a:rPr>
              <a:t>62%</a:t>
            </a:r>
            <a:r>
              <a:rPr lang="en-CA" sz="2000" dirty="0" smtClean="0">
                <a:solidFill>
                  <a:schemeClr val="bg1"/>
                </a:solidFill>
              </a:rPr>
              <a:t> </a:t>
            </a:r>
            <a:r>
              <a:rPr lang="en-CA" sz="1400" dirty="0" smtClean="0">
                <a:solidFill>
                  <a:schemeClr val="bg1"/>
                </a:solidFill>
              </a:rPr>
              <a:t>= Under 55</a:t>
            </a:r>
          </a:p>
          <a:p>
            <a:pPr algn="ctr">
              <a:buNone/>
            </a:pPr>
            <a:r>
              <a:rPr lang="en-CA" dirty="0" smtClean="0">
                <a:solidFill>
                  <a:srgbClr val="FFFF00"/>
                </a:solidFill>
              </a:rPr>
              <a:t>37%</a:t>
            </a:r>
            <a:r>
              <a:rPr lang="en-CA" sz="2000" dirty="0" smtClean="0">
                <a:solidFill>
                  <a:schemeClr val="bg1"/>
                </a:solidFill>
              </a:rPr>
              <a:t> </a:t>
            </a:r>
            <a:r>
              <a:rPr lang="en-CA" sz="1400" dirty="0" smtClean="0">
                <a:solidFill>
                  <a:schemeClr val="bg1"/>
                </a:solidFill>
              </a:rPr>
              <a:t>= 55+</a:t>
            </a:r>
          </a:p>
        </p:txBody>
      </p:sp>
      <p:sp>
        <p:nvSpPr>
          <p:cNvPr id="14" name="TextBox 13"/>
          <p:cNvSpPr txBox="1"/>
          <p:nvPr/>
        </p:nvSpPr>
        <p:spPr>
          <a:xfrm>
            <a:off x="1472705" y="1107750"/>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Title/ Role</a:t>
            </a:r>
            <a:endParaRPr lang="en-CA" sz="2000" b="1" dirty="0">
              <a:solidFill>
                <a:schemeClr val="accent1">
                  <a:lumMod val="75000"/>
                </a:schemeClr>
              </a:solidFill>
              <a:latin typeface="+mn-lt"/>
            </a:endParaRPr>
          </a:p>
        </p:txBody>
      </p:sp>
      <p:sp>
        <p:nvSpPr>
          <p:cNvPr id="15" name="TextBox 14"/>
          <p:cNvSpPr txBox="1"/>
          <p:nvPr/>
        </p:nvSpPr>
        <p:spPr>
          <a:xfrm>
            <a:off x="5190155" y="1437216"/>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Age</a:t>
            </a:r>
            <a:endParaRPr lang="en-CA" sz="2000" b="1" dirty="0">
              <a:solidFill>
                <a:schemeClr val="accent1">
                  <a:lumMod val="75000"/>
                </a:schemeClr>
              </a:solidFill>
              <a:latin typeface="+mn-lt"/>
            </a:endParaRPr>
          </a:p>
        </p:txBody>
      </p:sp>
    </p:spTree>
    <p:extLst>
      <p:ext uri="{BB962C8B-B14F-4D97-AF65-F5344CB8AC3E}">
        <p14:creationId xmlns:p14="http://schemas.microsoft.com/office/powerpoint/2010/main" val="391417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233900100"/>
              </p:ext>
            </p:extLst>
          </p:nvPr>
        </p:nvGraphicFramePr>
        <p:xfrm>
          <a:off x="103412" y="1634659"/>
          <a:ext cx="4468588" cy="46401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62" y="605983"/>
            <a:ext cx="5344006" cy="523220"/>
          </a:xfrm>
          <a:prstGeom prst="rect">
            <a:avLst/>
          </a:prstGeom>
          <a:noFill/>
        </p:spPr>
        <p:txBody>
          <a:bodyPr wrap="square" rtlCol="0">
            <a:spAutoFit/>
          </a:bodyPr>
          <a:lstStyle/>
          <a:p>
            <a:r>
              <a:rPr lang="en-CA" sz="2800" dirty="0" smtClean="0">
                <a:solidFill>
                  <a:srgbClr val="505150"/>
                </a:solidFill>
                <a:latin typeface="Myriad Pro"/>
                <a:cs typeface="Myriad Pro"/>
              </a:rPr>
              <a:t>Respondent Demographics</a:t>
            </a:r>
            <a:endParaRPr lang="en-US" sz="2800" dirty="0">
              <a:solidFill>
                <a:srgbClr val="505150"/>
              </a:solidFill>
              <a:latin typeface="Myriad Pro"/>
              <a:cs typeface="Myriad Pro"/>
            </a:endParaRPr>
          </a:p>
        </p:txBody>
      </p:sp>
      <p:sp>
        <p:nvSpPr>
          <p:cNvPr id="8" name="TextBox 7"/>
          <p:cNvSpPr txBox="1"/>
          <p:nvPr/>
        </p:nvSpPr>
        <p:spPr>
          <a:xfrm>
            <a:off x="8162" y="6545183"/>
            <a:ext cx="7230838"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endParaRPr lang="en-CA" sz="1200" dirty="0">
              <a:solidFill>
                <a:srgbClr val="505150"/>
              </a:solidFill>
              <a:latin typeface="+mn-lt"/>
            </a:endParaRPr>
          </a:p>
        </p:txBody>
      </p:sp>
      <p:sp>
        <p:nvSpPr>
          <p:cNvPr id="14" name="TextBox 13"/>
          <p:cNvSpPr txBox="1"/>
          <p:nvPr/>
        </p:nvSpPr>
        <p:spPr>
          <a:xfrm>
            <a:off x="666750" y="1199489"/>
            <a:ext cx="34671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Role in Financial Decisions</a:t>
            </a:r>
            <a:endParaRPr lang="en-CA" sz="2000" b="1" dirty="0">
              <a:solidFill>
                <a:schemeClr val="accent1">
                  <a:lumMod val="75000"/>
                </a:schemeClr>
              </a:solidFill>
              <a:latin typeface="+mn-lt"/>
            </a:endParaRPr>
          </a:p>
        </p:txBody>
      </p:sp>
      <p:sp>
        <p:nvSpPr>
          <p:cNvPr id="15" name="TextBox 14"/>
          <p:cNvSpPr txBox="1"/>
          <p:nvPr/>
        </p:nvSpPr>
        <p:spPr>
          <a:xfrm>
            <a:off x="5715000" y="1234549"/>
            <a:ext cx="2052000" cy="400110"/>
          </a:xfrm>
          <a:prstGeom prst="rect">
            <a:avLst/>
          </a:prstGeom>
          <a:noFill/>
        </p:spPr>
        <p:txBody>
          <a:bodyPr wrap="square" rtlCol="0">
            <a:spAutoFit/>
          </a:bodyPr>
          <a:lstStyle/>
          <a:p>
            <a:pPr algn="ctr"/>
            <a:r>
              <a:rPr lang="en-CA" sz="2000" b="1" dirty="0" smtClean="0">
                <a:solidFill>
                  <a:schemeClr val="accent1">
                    <a:lumMod val="75000"/>
                  </a:schemeClr>
                </a:solidFill>
                <a:latin typeface="+mn-lt"/>
              </a:rPr>
              <a:t>Gender</a:t>
            </a:r>
            <a:endParaRPr lang="en-CA" sz="2000" b="1" dirty="0">
              <a:solidFill>
                <a:schemeClr val="accent1">
                  <a:lumMod val="75000"/>
                </a:schemeClr>
              </a:solidFill>
              <a:latin typeface="+mn-lt"/>
            </a:endParaRPr>
          </a:p>
        </p:txBody>
      </p:sp>
      <p:graphicFrame>
        <p:nvGraphicFramePr>
          <p:cNvPr id="9" name="Chart 8"/>
          <p:cNvGraphicFramePr/>
          <p:nvPr>
            <p:extLst>
              <p:ext uri="{D42A27DB-BD31-4B8C-83A1-F6EECF244321}">
                <p14:modId xmlns:p14="http://schemas.microsoft.com/office/powerpoint/2010/main" val="3383600844"/>
              </p:ext>
            </p:extLst>
          </p:nvPr>
        </p:nvGraphicFramePr>
        <p:xfrm>
          <a:off x="4675412" y="1669885"/>
          <a:ext cx="4468588" cy="436984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5367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584775"/>
          </a:xfrm>
          <a:prstGeom prst="rect">
            <a:avLst/>
          </a:prstGeom>
          <a:noFill/>
        </p:spPr>
        <p:txBody>
          <a:bodyPr wrap="square" rtlCol="0">
            <a:spAutoFit/>
          </a:bodyPr>
          <a:lstStyle/>
          <a:p>
            <a:r>
              <a:rPr lang="en-CA" sz="3200" dirty="0" smtClean="0">
                <a:solidFill>
                  <a:schemeClr val="bg1"/>
                </a:solidFill>
                <a:latin typeface="Myriad Pro"/>
                <a:cs typeface="Myriad Pro"/>
              </a:rPr>
              <a:t>APPENDIX: Detailed Findings</a:t>
            </a:r>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301427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1" descr="C:\Users\E29356\AppData\Local\Microsoft\Windows\Temporary Internet Files\Content.IE5\IATG478T\MP900405416[1].jpg"/>
          <p:cNvPicPr>
            <a:picLocks noChangeAspect="1" noChangeArrowheads="1"/>
          </p:cNvPicPr>
          <p:nvPr/>
        </p:nvPicPr>
        <p:blipFill>
          <a:blip r:embed="rId3"/>
          <a:srcRect/>
          <a:stretch>
            <a:fillRect/>
          </a:stretch>
        </p:blipFill>
        <p:spPr bwMode="auto">
          <a:xfrm>
            <a:off x="3708868" y="2612535"/>
            <a:ext cx="1905164" cy="1787183"/>
          </a:xfrm>
          <a:prstGeom prst="rect">
            <a:avLst/>
          </a:prstGeom>
          <a:noFill/>
        </p:spPr>
      </p:pic>
      <p:sp>
        <p:nvSpPr>
          <p:cNvPr id="10" name="Title 9"/>
          <p:cNvSpPr>
            <a:spLocks noGrp="1"/>
          </p:cNvSpPr>
          <p:nvPr>
            <p:ph type="title"/>
          </p:nvPr>
        </p:nvSpPr>
        <p:spPr/>
        <p:txBody>
          <a:bodyPr/>
          <a:lstStyle/>
          <a:p>
            <a:r>
              <a:rPr lang="en-CA" dirty="0" smtClean="0"/>
              <a:t>Methodology</a:t>
            </a:r>
            <a:endParaRPr lang="en-CA" dirty="0"/>
          </a:p>
        </p:txBody>
      </p:sp>
      <p:sp>
        <p:nvSpPr>
          <p:cNvPr id="7" name="Content Placeholder 4"/>
          <p:cNvSpPr txBox="1">
            <a:spLocks/>
          </p:cNvSpPr>
          <p:nvPr/>
        </p:nvSpPr>
        <p:spPr bwMode="auto">
          <a:xfrm>
            <a:off x="455500" y="1689100"/>
            <a:ext cx="2757600"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CA" b="1" u="sng" dirty="0" smtClean="0">
                <a:solidFill>
                  <a:schemeClr val="bg1"/>
                </a:solidFill>
                <a:effectLst>
                  <a:outerShdw blurRad="38100" dist="38100" dir="2700000" algn="tl">
                    <a:srgbClr val="000000">
                      <a:alpha val="43137"/>
                    </a:srgbClr>
                  </a:outerShdw>
                </a:effectLst>
                <a:latin typeface="Calibri" pitchFamily="34" charset="0"/>
              </a:rPr>
              <a:t>Qualifying Businesses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&lt;500 employees,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&lt;$20 million annual revenues,</a:t>
            </a:r>
          </a:p>
          <a:p>
            <a:pPr algn="ctr"/>
            <a:r>
              <a:rPr lang="en-CA" b="1" dirty="0" smtClean="0">
                <a:solidFill>
                  <a:schemeClr val="bg1"/>
                </a:solidFill>
                <a:effectLst>
                  <a:outerShdw blurRad="38100" dist="38100" dir="2700000" algn="tl">
                    <a:srgbClr val="000000">
                      <a:alpha val="43137"/>
                    </a:srgbClr>
                  </a:outerShdw>
                </a:effectLst>
                <a:latin typeface="Calibri" pitchFamily="34" charset="0"/>
              </a:rPr>
              <a:t>must be financial decision makers or influencers</a:t>
            </a:r>
          </a:p>
          <a:p>
            <a:pPr algn="ctr">
              <a:buFont typeface="Arial" pitchFamily="34" charset="0"/>
              <a:buChar char="•"/>
            </a:pPr>
            <a:r>
              <a:rPr lang="en-CA" sz="1600" b="1" dirty="0" smtClean="0">
                <a:solidFill>
                  <a:schemeClr val="bg1"/>
                </a:solidFill>
                <a:effectLst>
                  <a:outerShdw blurRad="38100" dist="38100" dir="2700000" algn="tl">
                    <a:srgbClr val="000000">
                      <a:alpha val="43137"/>
                    </a:srgbClr>
                  </a:outerShdw>
                </a:effectLst>
                <a:latin typeface="Calibri" pitchFamily="34" charset="0"/>
              </a:rPr>
              <a:t>Excluded agriculture, government, financial institutions, media, market research, PR, advertising  and communications sectors</a:t>
            </a:r>
          </a:p>
        </p:txBody>
      </p:sp>
      <p:sp>
        <p:nvSpPr>
          <p:cNvPr id="8" name="Content Placeholder 4"/>
          <p:cNvSpPr txBox="1">
            <a:spLocks/>
          </p:cNvSpPr>
          <p:nvPr/>
        </p:nvSpPr>
        <p:spPr bwMode="auto">
          <a:xfrm>
            <a:off x="6108700" y="1689100"/>
            <a:ext cx="2780119" cy="4060784"/>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indent="-144000" algn="ctr">
              <a:spcBef>
                <a:spcPct val="20000"/>
              </a:spcBef>
            </a:pPr>
            <a:r>
              <a:rPr lang="en-CA" b="1" u="sng" dirty="0" smtClean="0">
                <a:solidFill>
                  <a:schemeClr val="bg1"/>
                </a:solidFill>
                <a:effectLst>
                  <a:outerShdw blurRad="38100" dist="38100" dir="2700000" algn="tl">
                    <a:srgbClr val="000000">
                      <a:alpha val="43137"/>
                    </a:srgbClr>
                  </a:outerShdw>
                </a:effectLst>
                <a:latin typeface="Calibri" pitchFamily="34" charset="0"/>
              </a:rPr>
              <a:t>Field dates:</a:t>
            </a:r>
          </a:p>
          <a:p>
            <a:pPr marL="144000" indent="-144000" algn="ctr">
              <a:spcBef>
                <a:spcPct val="20000"/>
              </a:spcBef>
            </a:pPr>
            <a:r>
              <a:rPr lang="en-CA" b="1" dirty="0" smtClean="0">
                <a:solidFill>
                  <a:schemeClr val="bg1"/>
                </a:solidFill>
                <a:effectLst>
                  <a:outerShdw blurRad="38100" dist="38100" dir="2700000" algn="tl">
                    <a:srgbClr val="000000">
                      <a:alpha val="43137"/>
                    </a:srgbClr>
                  </a:outerShdw>
                </a:effectLst>
                <a:latin typeface="Calibri" pitchFamily="34" charset="0"/>
              </a:rPr>
              <a:t>November 2 - 13, 2015</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endPar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ndParaRP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Telephone</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lang="en-CA" sz="1600" b="1" dirty="0" smtClean="0">
                <a:solidFill>
                  <a:schemeClr val="bg1"/>
                </a:solidFill>
                <a:effectLst>
                  <a:outerShdw blurRad="38100" dist="38100" dir="2700000" algn="tl">
                    <a:srgbClr val="000000">
                      <a:alpha val="43137"/>
                    </a:srgbClr>
                  </a:outerShdw>
                </a:effectLst>
                <a:latin typeface="Calibri" pitchFamily="34" charset="0"/>
              </a:rPr>
              <a:t>Approximately 3,000 businesses contacts made and 300 completed the survey</a:t>
            </a:r>
          </a:p>
          <a:p>
            <a:pPr marL="144000" marR="0" lvl="0" indent="-144000" algn="ctr" defTabSz="457200" rtl="0" eaLnBrk="1" fontAlgn="base" latinLnBrk="0" hangingPunct="1">
              <a:lnSpc>
                <a:spcPct val="100000"/>
              </a:lnSpc>
              <a:spcBef>
                <a:spcPct val="20000"/>
              </a:spcBef>
              <a:spcAft>
                <a:spcPct val="0"/>
              </a:spcAft>
              <a:buClrTx/>
              <a:buSzTx/>
              <a:buFont typeface="Arial" pitchFamily="34" charset="0"/>
              <a:buChar char="•"/>
              <a:tabLst/>
              <a:defRPr/>
            </a:pPr>
            <a:r>
              <a:rPr kumimoji="0" lang="en-CA" sz="16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rPr>
              <a:t>Margin of error is +/- 5.8%</a:t>
            </a:r>
          </a:p>
        </p:txBody>
      </p:sp>
      <p:sp>
        <p:nvSpPr>
          <p:cNvPr id="9" name="Content Placeholder 4"/>
          <p:cNvSpPr txBox="1">
            <a:spLocks/>
          </p:cNvSpPr>
          <p:nvPr/>
        </p:nvSpPr>
        <p:spPr bwMode="auto">
          <a:xfrm>
            <a:off x="3528686" y="1604527"/>
            <a:ext cx="2265528" cy="1008008"/>
          </a:xfrm>
          <a:prstGeom prst="round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144000" marR="0" lvl="0" indent="-144000" algn="ctr" defTabSz="457200" rtl="0" eaLnBrk="1" fontAlgn="base" latinLnBrk="0" hangingPunct="1">
              <a:lnSpc>
                <a:spcPct val="100000"/>
              </a:lnSpc>
              <a:spcBef>
                <a:spcPct val="20000"/>
              </a:spcBef>
              <a:spcAft>
                <a:spcPct val="0"/>
              </a:spcAft>
              <a:buClrTx/>
              <a:buSzTx/>
              <a:tabLst/>
              <a:defRPr/>
            </a:pPr>
            <a:r>
              <a:rPr kumimoji="0" lang="en-CA" sz="18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mn-cs"/>
              </a:rPr>
              <a:t>Alberta SMEs</a:t>
            </a:r>
          </a:p>
        </p:txBody>
      </p:sp>
    </p:spTree>
    <p:extLst>
      <p:ext uri="{BB962C8B-B14F-4D97-AF65-F5344CB8AC3E}">
        <p14:creationId xmlns:p14="http://schemas.microsoft.com/office/powerpoint/2010/main" val="33739879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costs</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Any costs incurred to gather information needed for the application were reasonable”</a:t>
            </a:r>
            <a:endParaRPr lang="en-CA" sz="1600" dirty="0">
              <a:latin typeface="+mn-lt"/>
            </a:endParaRPr>
          </a:p>
        </p:txBody>
      </p:sp>
    </p:spTree>
    <p:extLst>
      <p:ext uri="{BB962C8B-B14F-4D97-AF65-F5344CB8AC3E}">
        <p14:creationId xmlns:p14="http://schemas.microsoft.com/office/powerpoint/2010/main" val="42161280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gathering documents</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It was easy to gather the required information or documents”</a:t>
            </a:r>
            <a:endParaRPr lang="en-CA" sz="1600" dirty="0">
              <a:latin typeface="+mn-lt"/>
            </a:endParaRPr>
          </a:p>
        </p:txBody>
      </p:sp>
    </p:spTree>
    <p:extLst>
      <p:ext uri="{BB962C8B-B14F-4D97-AF65-F5344CB8AC3E}">
        <p14:creationId xmlns:p14="http://schemas.microsoft.com/office/powerpoint/2010/main" val="2195340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lender transparency</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The lender was transparent on how they assessed the business’ creditworthiness”</a:t>
            </a:r>
            <a:endParaRPr lang="en-CA" sz="1600" dirty="0">
              <a:latin typeface="+mn-lt"/>
            </a:endParaRPr>
          </a:p>
        </p:txBody>
      </p:sp>
    </p:spTree>
    <p:extLst>
      <p:ext uri="{BB962C8B-B14F-4D97-AF65-F5344CB8AC3E}">
        <p14:creationId xmlns:p14="http://schemas.microsoft.com/office/powerpoint/2010/main" val="24498000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straightforward</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The application process was straightforward”</a:t>
            </a:r>
            <a:endParaRPr lang="en-CA" sz="1600" dirty="0">
              <a:latin typeface="+mn-lt"/>
            </a:endParaRPr>
          </a:p>
        </p:txBody>
      </p:sp>
    </p:spTree>
    <p:extLst>
      <p:ext uri="{BB962C8B-B14F-4D97-AF65-F5344CB8AC3E}">
        <p14:creationId xmlns:p14="http://schemas.microsoft.com/office/powerpoint/2010/main" val="9937435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length</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The length of the application process was reasonable”</a:t>
            </a:r>
            <a:endParaRPr lang="en-CA" sz="1600" dirty="0">
              <a:latin typeface="+mn-lt"/>
            </a:endParaRPr>
          </a:p>
        </p:txBody>
      </p:sp>
    </p:spTree>
    <p:extLst>
      <p:ext uri="{BB962C8B-B14F-4D97-AF65-F5344CB8AC3E}">
        <p14:creationId xmlns:p14="http://schemas.microsoft.com/office/powerpoint/2010/main" val="3404261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lending terms</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Lending terms (such as interest and collateral) were fair”</a:t>
            </a:r>
            <a:endParaRPr lang="en-CA" sz="1600" dirty="0">
              <a:latin typeface="+mn-lt"/>
            </a:endParaRPr>
          </a:p>
        </p:txBody>
      </p:sp>
    </p:spTree>
    <p:extLst>
      <p:ext uri="{BB962C8B-B14F-4D97-AF65-F5344CB8AC3E}">
        <p14:creationId xmlns:p14="http://schemas.microsoft.com/office/powerpoint/2010/main" val="497336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a:t>
            </a:r>
            <a:r>
              <a:rPr lang="en-CA" sz="1200" dirty="0">
                <a:solidFill>
                  <a:srgbClr val="505150"/>
                </a:solidFill>
              </a:rPr>
              <a:t>n </a:t>
            </a:r>
            <a:r>
              <a:rPr lang="en-CA" sz="1200" dirty="0" smtClean="0">
                <a:solidFill>
                  <a:srgbClr val="505150"/>
                </a:solidFill>
              </a:rPr>
              <a:t>=135</a:t>
            </a:r>
            <a:endParaRPr lang="en-CA" sz="1200" dirty="0">
              <a:solidFill>
                <a:srgbClr val="505150"/>
              </a:solidFill>
            </a:endParaRPr>
          </a:p>
        </p:txBody>
      </p:sp>
      <p:sp>
        <p:nvSpPr>
          <p:cNvPr id="12" name="Title 11"/>
          <p:cNvSpPr>
            <a:spLocks noGrp="1"/>
          </p:cNvSpPr>
          <p:nvPr>
            <p:ph type="title"/>
          </p:nvPr>
        </p:nvSpPr>
        <p:spPr>
          <a:xfrm>
            <a:off x="0" y="-10732"/>
            <a:ext cx="9144000" cy="718080"/>
          </a:xfrm>
        </p:spPr>
        <p:txBody>
          <a:bodyPr/>
          <a:lstStyle/>
          <a:p>
            <a:r>
              <a:rPr lang="en-CA" sz="2800" dirty="0" smtClean="0"/>
              <a:t>Application Process; submission to response length</a:t>
            </a:r>
            <a:endParaRPr lang="en-CA" sz="2800" dirty="0"/>
          </a:p>
        </p:txBody>
      </p:sp>
      <p:graphicFrame>
        <p:nvGraphicFramePr>
          <p:cNvPr id="10" name="Chart 9"/>
          <p:cNvGraphicFramePr/>
          <p:nvPr>
            <p:extLst/>
          </p:nvPr>
        </p:nvGraphicFramePr>
        <p:xfrm>
          <a:off x="-95003" y="1460665"/>
          <a:ext cx="8728364" cy="446436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p:cNvSpPr/>
          <p:nvPr/>
        </p:nvSpPr>
        <p:spPr>
          <a:xfrm>
            <a:off x="211527" y="716522"/>
            <a:ext cx="6533657" cy="830997"/>
          </a:xfrm>
          <a:prstGeom prst="rect">
            <a:avLst/>
          </a:prstGeom>
          <a:ln w="12700">
            <a:solidFill>
              <a:schemeClr val="tx1"/>
            </a:solidFill>
          </a:ln>
        </p:spPr>
        <p:txBody>
          <a:bodyPr wrap="square">
            <a:spAutoFit/>
          </a:bodyPr>
          <a:lstStyle/>
          <a:p>
            <a:r>
              <a:rPr lang="en-CA" sz="1600" dirty="0" smtClean="0">
                <a:latin typeface="+mn-lt"/>
              </a:rPr>
              <a:t>“Please let me know whether you agree or disagree with the following statements about the application process; The time between the application submission to approval or rejection was reasonable”</a:t>
            </a:r>
            <a:endParaRPr lang="en-CA" sz="1600" dirty="0">
              <a:latin typeface="+mn-lt"/>
            </a:endParaRPr>
          </a:p>
        </p:txBody>
      </p:sp>
    </p:spTree>
    <p:extLst>
      <p:ext uri="{BB962C8B-B14F-4D97-AF65-F5344CB8AC3E}">
        <p14:creationId xmlns:p14="http://schemas.microsoft.com/office/powerpoint/2010/main" val="12776210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uestions1.jpg"/>
          <p:cNvPicPr>
            <a:picLocks noChangeAspect="1"/>
          </p:cNvPicPr>
          <p:nvPr/>
        </p:nvPicPr>
        <p:blipFill>
          <a:blip r:embed="rId2"/>
          <a:stretch>
            <a:fillRect/>
          </a:stretch>
        </p:blipFill>
        <p:spPr>
          <a:xfrm>
            <a:off x="723331" y="276365"/>
            <a:ext cx="2129051" cy="2330357"/>
          </a:xfrm>
          <a:prstGeom prst="rect">
            <a:avLst/>
          </a:prstGeom>
        </p:spPr>
      </p:pic>
      <p:sp>
        <p:nvSpPr>
          <p:cNvPr id="4" name="TextBox 6"/>
          <p:cNvSpPr txBox="1">
            <a:spLocks noChangeArrowheads="1"/>
          </p:cNvSpPr>
          <p:nvPr/>
        </p:nvSpPr>
        <p:spPr bwMode="auto">
          <a:xfrm>
            <a:off x="352159" y="3395016"/>
            <a:ext cx="2871393"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Judy Duncan</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Managing Director Marketing,</a:t>
            </a:r>
          </a:p>
          <a:p>
            <a:r>
              <a:rPr lang="en-CA" sz="1600" dirty="0" smtClean="0">
                <a:solidFill>
                  <a:schemeClr val="bg1"/>
                </a:solidFill>
                <a:latin typeface="Myriad Pro" pitchFamily="34" charset="0"/>
              </a:rPr>
              <a:t>B&amp;Ag</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(403) 974-6884</a:t>
            </a:r>
          </a:p>
          <a:p>
            <a:r>
              <a:rPr lang="en-CA" sz="1600" dirty="0" smtClean="0">
                <a:solidFill>
                  <a:schemeClr val="bg1"/>
                </a:solidFill>
                <a:latin typeface="Myriad Pro" pitchFamily="34" charset="0"/>
              </a:rPr>
              <a:t>JDuncan@atb.com</a:t>
            </a:r>
            <a:endParaRPr lang="en-US" sz="1600" dirty="0">
              <a:solidFill>
                <a:schemeClr val="bg1"/>
              </a:solidFill>
              <a:latin typeface="Myriad Pro" pitchFamily="34" charset="0"/>
            </a:endParaRPr>
          </a:p>
        </p:txBody>
      </p:sp>
      <p:sp>
        <p:nvSpPr>
          <p:cNvPr id="6" name="TextBox 6"/>
          <p:cNvSpPr txBox="1">
            <a:spLocks noChangeArrowheads="1"/>
          </p:cNvSpPr>
          <p:nvPr/>
        </p:nvSpPr>
        <p:spPr bwMode="auto">
          <a:xfrm>
            <a:off x="3453981"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Cody Tousignant</a:t>
            </a:r>
            <a:endParaRPr lang="en-CA" sz="1600" dirty="0">
              <a:solidFill>
                <a:schemeClr val="bg1"/>
              </a:solidFill>
              <a:latin typeface="Myriad Pro" pitchFamily="34" charset="0"/>
            </a:endParaRPr>
          </a:p>
          <a:p>
            <a:r>
              <a:rPr lang="en-CA" sz="1600" dirty="0">
                <a:solidFill>
                  <a:schemeClr val="bg1"/>
                </a:solidFill>
                <a:latin typeface="Myriad Pro" pitchFamily="34" charset="0"/>
              </a:rPr>
              <a:t>Senior Research Manager</a:t>
            </a:r>
          </a:p>
          <a:p>
            <a:r>
              <a:rPr lang="en-CA" sz="1600" dirty="0">
                <a:solidFill>
                  <a:schemeClr val="bg1"/>
                </a:solidFill>
                <a:latin typeface="Myriad Pro" pitchFamily="34" charset="0"/>
              </a:rPr>
              <a:t>Client &amp; Marketing Research</a:t>
            </a:r>
          </a:p>
          <a:p>
            <a:r>
              <a:rPr lang="en-CA" sz="1600" dirty="0" smtClean="0">
                <a:solidFill>
                  <a:schemeClr val="bg1"/>
                </a:solidFill>
                <a:latin typeface="Myriad Pro" pitchFamily="34" charset="0"/>
              </a:rPr>
              <a:t>(403) 731-3507</a:t>
            </a:r>
          </a:p>
          <a:p>
            <a:r>
              <a:rPr lang="en-CA" sz="1600" dirty="0" smtClean="0">
                <a:solidFill>
                  <a:schemeClr val="bg1"/>
                </a:solidFill>
                <a:latin typeface="Myriad Pro" pitchFamily="34" charset="0"/>
              </a:rPr>
              <a:t>CTousignant@atb.com</a:t>
            </a:r>
            <a:endParaRPr lang="en-US" sz="1600" dirty="0">
              <a:solidFill>
                <a:schemeClr val="bg1"/>
              </a:solidFill>
              <a:latin typeface="Myriad Pro" pitchFamily="34" charset="0"/>
            </a:endParaRPr>
          </a:p>
        </p:txBody>
      </p:sp>
      <p:sp>
        <p:nvSpPr>
          <p:cNvPr id="5" name="TextBox 6"/>
          <p:cNvSpPr txBox="1">
            <a:spLocks noChangeArrowheads="1"/>
          </p:cNvSpPr>
          <p:nvPr/>
        </p:nvSpPr>
        <p:spPr bwMode="auto">
          <a:xfrm>
            <a:off x="6453213" y="3398292"/>
            <a:ext cx="2556675" cy="1323439"/>
          </a:xfrm>
          <a:prstGeom prst="rect">
            <a:avLst/>
          </a:prstGeom>
          <a:noFill/>
          <a:ln w="9525">
            <a:noFill/>
            <a:miter lim="800000"/>
            <a:headEnd/>
            <a:tailEnd/>
          </a:ln>
        </p:spPr>
        <p:txBody>
          <a:bodyPr wrap="square">
            <a:spAutoFit/>
          </a:bodyPr>
          <a:lstStyle/>
          <a:p>
            <a:r>
              <a:rPr lang="en-CA" sz="1600" dirty="0" smtClean="0">
                <a:solidFill>
                  <a:schemeClr val="bg1"/>
                </a:solidFill>
                <a:latin typeface="Myriad Pro" pitchFamily="34" charset="0"/>
              </a:rPr>
              <a:t>Cindy Smith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Research </a:t>
            </a:r>
            <a:r>
              <a:rPr lang="en-CA" sz="1600" dirty="0">
                <a:solidFill>
                  <a:schemeClr val="bg1"/>
                </a:solidFill>
                <a:latin typeface="Myriad Pro" pitchFamily="34" charset="0"/>
              </a:rPr>
              <a:t>Manager</a:t>
            </a:r>
          </a:p>
          <a:p>
            <a:r>
              <a:rPr lang="en-CA" sz="1600" dirty="0" smtClean="0">
                <a:solidFill>
                  <a:schemeClr val="bg1"/>
                </a:solidFill>
                <a:latin typeface="Myriad Pro" pitchFamily="34" charset="0"/>
              </a:rPr>
              <a:t>Client &amp; Marketing Research</a:t>
            </a:r>
            <a:endParaRPr lang="en-CA" sz="1600" dirty="0">
              <a:solidFill>
                <a:schemeClr val="bg1"/>
              </a:solidFill>
              <a:latin typeface="Myriad Pro" pitchFamily="34" charset="0"/>
            </a:endParaRPr>
          </a:p>
          <a:p>
            <a:r>
              <a:rPr lang="en-CA" sz="1600" dirty="0" smtClean="0">
                <a:solidFill>
                  <a:schemeClr val="bg1"/>
                </a:solidFill>
                <a:latin typeface="Myriad Pro" pitchFamily="34" charset="0"/>
              </a:rPr>
              <a:t>(780) 293-0476</a:t>
            </a:r>
          </a:p>
          <a:p>
            <a:r>
              <a:rPr lang="en-CA" sz="1600" dirty="0" smtClean="0">
                <a:solidFill>
                  <a:schemeClr val="bg1"/>
                </a:solidFill>
                <a:latin typeface="Myriad Pro" pitchFamily="34" charset="0"/>
              </a:rPr>
              <a:t>CSmith4@atb.com</a:t>
            </a:r>
            <a:endParaRPr lang="en-US" sz="1600" dirty="0">
              <a:solidFill>
                <a:schemeClr val="bg1"/>
              </a:solidFill>
              <a:latin typeface="Myriad Pro" pitchFamily="34" charset="0"/>
            </a:endParaRPr>
          </a:p>
        </p:txBody>
      </p:sp>
    </p:spTree>
    <p:extLst>
      <p:ext uri="{BB962C8B-B14F-4D97-AF65-F5344CB8AC3E}">
        <p14:creationId xmlns:p14="http://schemas.microsoft.com/office/powerpoint/2010/main" val="33257191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92" y="3197484"/>
            <a:ext cx="8866207" cy="584775"/>
          </a:xfrm>
          <a:prstGeom prst="rect">
            <a:avLst/>
          </a:prstGeom>
          <a:noFill/>
        </p:spPr>
        <p:txBody>
          <a:bodyPr wrap="square" rtlCol="0">
            <a:spAutoFit/>
          </a:bodyPr>
          <a:lstStyle/>
          <a:p>
            <a:r>
              <a:rPr lang="en-CA" sz="3200" dirty="0" smtClean="0">
                <a:solidFill>
                  <a:schemeClr val="bg1"/>
                </a:solidFill>
                <a:latin typeface="Myriad Pro"/>
                <a:cs typeface="Myriad Pro"/>
              </a:rPr>
              <a:t>APPENDIX: Additional Verbatims</a:t>
            </a:r>
            <a:endParaRPr lang="en-CA" sz="1100" dirty="0" smtClean="0">
              <a:solidFill>
                <a:schemeClr val="bg1"/>
              </a:solidFill>
              <a:latin typeface="Myriad Pro"/>
              <a:cs typeface="Myriad Pro"/>
            </a:endParaRPr>
          </a:p>
        </p:txBody>
      </p:sp>
    </p:spTree>
    <p:extLst>
      <p:ext uri="{BB962C8B-B14F-4D97-AF65-F5344CB8AC3E}">
        <p14:creationId xmlns:p14="http://schemas.microsoft.com/office/powerpoint/2010/main" val="2732555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2" y="1308189"/>
            <a:ext cx="4627419" cy="1815882"/>
          </a:xfrm>
          <a:prstGeom prst="rect">
            <a:avLst/>
          </a:prstGeom>
        </p:spPr>
        <p:txBody>
          <a:bodyPr wrap="square">
            <a:spAutoFit/>
          </a:bodyPr>
          <a:lstStyle/>
          <a:p>
            <a:pPr fontAlgn="auto">
              <a:spcBef>
                <a:spcPts val="0"/>
              </a:spcBef>
              <a:spcAft>
                <a:spcPts val="0"/>
              </a:spcAft>
              <a:defRPr/>
            </a:pPr>
            <a:r>
              <a:rPr lang="en-CA" sz="1400" dirty="0" smtClean="0">
                <a:latin typeface="+mj-lt"/>
              </a:rPr>
              <a:t>“BECAUSE </a:t>
            </a:r>
            <a:r>
              <a:rPr lang="en-CA" sz="1400" dirty="0">
                <a:latin typeface="+mj-lt"/>
              </a:rPr>
              <a:t>WE HAVE A FEW SUBSCRIBERS THAT HAVE ACCOUNTS SUSPENDED BECAUSE THEY LOST THEIR JOBS, BECAUSE WE ARE RUNNING A BUSINESS AND STILL HAVE TO PAY BILLS, AND WHEN WE DON'T HAVE SUBSCRIBERS WE ARE RUNNING IN DEBT RIGHT NOW. THAT WAS WHY WE DIDN'T ORIGINALLY BORROW MONEY FROM THE BANK. BECAUSE WE THOUGHT ONCE WE HAVE OUR CUSTOMERS THERE WOULD BE NO NEED</a:t>
            </a:r>
            <a:r>
              <a:rPr lang="en-CA" sz="1400" dirty="0" smtClean="0">
                <a:latin typeface="+mj-lt"/>
              </a:rPr>
              <a:t>.”</a:t>
            </a:r>
          </a:p>
        </p:txBody>
      </p:sp>
      <p:cxnSp>
        <p:nvCxnSpPr>
          <p:cNvPr id="8" name="Straight Connector 7"/>
          <p:cNvCxnSpPr/>
          <p:nvPr/>
        </p:nvCxnSpPr>
        <p:spPr>
          <a:xfrm>
            <a:off x="295564" y="1308189"/>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7712" y="3019040"/>
            <a:ext cx="4627419" cy="954107"/>
          </a:xfrm>
          <a:prstGeom prst="rect">
            <a:avLst/>
          </a:prstGeom>
          <a:noFill/>
        </p:spPr>
        <p:txBody>
          <a:bodyPr wrap="square" rtlCol="0">
            <a:spAutoFit/>
          </a:bodyPr>
          <a:lstStyle/>
          <a:p>
            <a:r>
              <a:rPr lang="en-CA" sz="1400" i="1" dirty="0" smtClean="0">
                <a:solidFill>
                  <a:schemeClr val="tx1">
                    <a:lumMod val="75000"/>
                    <a:lumOff val="25000"/>
                  </a:schemeClr>
                </a:solidFill>
              </a:rPr>
              <a:t>Chief Financial Officer, </a:t>
            </a:r>
          </a:p>
          <a:p>
            <a:r>
              <a:rPr lang="en-CA" sz="1400" i="1" dirty="0" smtClean="0">
                <a:solidFill>
                  <a:schemeClr val="tx1">
                    <a:lumMod val="75000"/>
                    <a:lumOff val="25000"/>
                  </a:schemeClr>
                </a:solidFill>
              </a:rPr>
              <a:t>Food Processing or Distribution, </a:t>
            </a:r>
          </a:p>
          <a:p>
            <a:r>
              <a:rPr lang="en-CA" sz="1400" i="1" dirty="0" smtClean="0">
                <a:solidFill>
                  <a:schemeClr val="tx1">
                    <a:lumMod val="75000"/>
                    <a:lumOff val="25000"/>
                  </a:schemeClr>
                </a:solidFill>
              </a:rPr>
              <a:t>Less than 1 year in business,</a:t>
            </a:r>
          </a:p>
          <a:p>
            <a:r>
              <a:rPr lang="en-CA" sz="1400" i="1" dirty="0" smtClean="0">
                <a:solidFill>
                  <a:schemeClr val="tx1">
                    <a:lumMod val="75000"/>
                    <a:lumOff val="25000"/>
                  </a:schemeClr>
                </a:solidFill>
              </a:rPr>
              <a:t>5-19 employees.</a:t>
            </a:r>
            <a:endParaRPr lang="en-CA" sz="1400" i="1" dirty="0">
              <a:solidFill>
                <a:schemeClr val="tx1">
                  <a:lumMod val="75000"/>
                  <a:lumOff val="25000"/>
                </a:schemeClr>
              </a:solidFill>
            </a:endParaRPr>
          </a:p>
        </p:txBody>
      </p:sp>
      <p:sp>
        <p:nvSpPr>
          <p:cNvPr id="14" name="Rectangle 13"/>
          <p:cNvSpPr/>
          <p:nvPr/>
        </p:nvSpPr>
        <p:spPr>
          <a:xfrm>
            <a:off x="5272936" y="1326269"/>
            <a:ext cx="3786542" cy="523220"/>
          </a:xfrm>
          <a:prstGeom prst="rect">
            <a:avLst/>
          </a:prstGeom>
        </p:spPr>
        <p:txBody>
          <a:bodyPr wrap="square">
            <a:spAutoFit/>
          </a:bodyPr>
          <a:lstStyle/>
          <a:p>
            <a:pPr fontAlgn="auto">
              <a:spcBef>
                <a:spcPts val="0"/>
              </a:spcBef>
              <a:spcAft>
                <a:spcPts val="0"/>
              </a:spcAft>
              <a:defRPr/>
            </a:pPr>
            <a:r>
              <a:rPr lang="en-CA" sz="1400" b="1" dirty="0" smtClean="0"/>
              <a:t>“</a:t>
            </a:r>
            <a:r>
              <a:rPr lang="en-CA" sz="1400" dirty="0">
                <a:latin typeface="+mj-lt"/>
              </a:rPr>
              <a:t>CLIENTS HAVE CLAIMED FINANCIAL HARDSHIP WHICH HAS AFFECTED CASH FLOW.”</a:t>
            </a:r>
          </a:p>
        </p:txBody>
      </p:sp>
      <p:cxnSp>
        <p:nvCxnSpPr>
          <p:cNvPr id="15" name="Straight Connector 14"/>
          <p:cNvCxnSpPr/>
          <p:nvPr/>
        </p:nvCxnSpPr>
        <p:spPr>
          <a:xfrm>
            <a:off x="5347855" y="1326269"/>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72936" y="1849489"/>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Managing Director, Senior Director, or Director, </a:t>
            </a:r>
          </a:p>
          <a:p>
            <a:r>
              <a:rPr lang="en-CA" sz="1400" i="1" dirty="0" smtClean="0">
                <a:solidFill>
                  <a:schemeClr val="tx1">
                    <a:lumMod val="75000"/>
                    <a:lumOff val="25000"/>
                  </a:schemeClr>
                </a:solidFill>
              </a:rPr>
              <a:t>Business Services, </a:t>
            </a:r>
          </a:p>
          <a:p>
            <a:r>
              <a:rPr lang="en-CA" sz="1400" i="1" dirty="0" smtClean="0">
                <a:solidFill>
                  <a:schemeClr val="tx1">
                    <a:lumMod val="75000"/>
                    <a:lumOff val="25000"/>
                  </a:schemeClr>
                </a:solidFill>
              </a:rPr>
              <a:t>10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
        <p:nvSpPr>
          <p:cNvPr id="20" name="Rounded Rectangular Callout 19"/>
          <p:cNvSpPr/>
          <p:nvPr/>
        </p:nvSpPr>
        <p:spPr>
          <a:xfrm>
            <a:off x="217713" y="604850"/>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Borrowing due to an economic downturn</a:t>
            </a:r>
            <a:endParaRPr lang="en-CA" sz="1600" b="1" dirty="0">
              <a:solidFill>
                <a:schemeClr val="accent6">
                  <a:lumMod val="75000"/>
                </a:schemeClr>
              </a:solidFill>
              <a:latin typeface="Arial Narrow" pitchFamily="34" charset="0"/>
            </a:endParaRPr>
          </a:p>
        </p:txBody>
      </p:sp>
      <p:sp>
        <p:nvSpPr>
          <p:cNvPr id="17" name="Rectangle 16"/>
          <p:cNvSpPr/>
          <p:nvPr/>
        </p:nvSpPr>
        <p:spPr>
          <a:xfrm>
            <a:off x="217713" y="4166451"/>
            <a:ext cx="3786542" cy="954107"/>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BECAUSE I NEEDED TO UPGRADE AND I'M TOO SLOW, BECAUSE I'M NOT BRINGING MONEY IN TO PAY FOR IT MYSELF SO I WAS CONSIDERING BORROWING MONEY.”</a:t>
            </a:r>
          </a:p>
        </p:txBody>
      </p:sp>
      <p:cxnSp>
        <p:nvCxnSpPr>
          <p:cNvPr id="18" name="Straight Connector 17"/>
          <p:cNvCxnSpPr/>
          <p:nvPr/>
        </p:nvCxnSpPr>
        <p:spPr>
          <a:xfrm>
            <a:off x="292632" y="4166451"/>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7713" y="5018418"/>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Treasurer,</a:t>
            </a:r>
          </a:p>
          <a:p>
            <a:r>
              <a:rPr lang="en-CA" sz="1400" i="1" dirty="0" smtClean="0">
                <a:solidFill>
                  <a:schemeClr val="tx1">
                    <a:lumMod val="75000"/>
                    <a:lumOff val="25000"/>
                  </a:schemeClr>
                </a:solidFill>
              </a:rPr>
              <a:t>Automotive, </a:t>
            </a:r>
          </a:p>
          <a:p>
            <a:r>
              <a:rPr lang="en-CA" sz="1400" i="1" dirty="0" smtClean="0">
                <a:solidFill>
                  <a:schemeClr val="tx1">
                    <a:lumMod val="75000"/>
                    <a:lumOff val="25000"/>
                  </a:schemeClr>
                </a:solidFill>
              </a:rPr>
              <a:t>3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17003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1935" y="1996901"/>
            <a:ext cx="6684447" cy="10438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1847694" y="2121757"/>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Alberta SMEs continue to be concerned, </a:t>
            </a:r>
            <a:r>
              <a:rPr lang="en-CA" sz="2000" dirty="0" smtClean="0">
                <a:solidFill>
                  <a:srgbClr val="505150"/>
                </a:solidFill>
              </a:rPr>
              <a:t>as more are pessimistic than optimistic about the future of both the Alberta economy and their own business.</a:t>
            </a:r>
            <a:endParaRPr lang="en-CA" sz="2000" dirty="0">
              <a:solidFill>
                <a:srgbClr val="505150"/>
              </a:solidFill>
            </a:endParaRPr>
          </a:p>
        </p:txBody>
      </p:sp>
      <p:sp>
        <p:nvSpPr>
          <p:cNvPr id="12" name="Rectangle 11"/>
          <p:cNvSpPr/>
          <p:nvPr/>
        </p:nvSpPr>
        <p:spPr>
          <a:xfrm>
            <a:off x="1847693" y="3585185"/>
            <a:ext cx="7296307"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Slightly more than half of Alberta SMEs </a:t>
            </a:r>
            <a:r>
              <a:rPr lang="en-CA" sz="2000" dirty="0" smtClean="0">
                <a:solidFill>
                  <a:srgbClr val="505150"/>
                </a:solidFill>
              </a:rPr>
              <a:t>borrowed money in 2015, and increase over 2014.</a:t>
            </a:r>
            <a:r>
              <a:rPr lang="en-CA" sz="2000" dirty="0" smtClean="0">
                <a:solidFill>
                  <a:srgbClr val="505150"/>
                </a:solidFill>
              </a:rPr>
              <a:t> The majority borrow less than $1M, and larger businesses are more likely to borrow than those with four or  employees</a:t>
            </a:r>
            <a:endParaRPr lang="en-CA" sz="2000" dirty="0">
              <a:solidFill>
                <a:srgbClr val="505150"/>
              </a:solidFill>
            </a:endParaRPr>
          </a:p>
        </p:txBody>
      </p:sp>
      <p:sp>
        <p:nvSpPr>
          <p:cNvPr id="13" name="Rectangle 12"/>
          <p:cNvSpPr/>
          <p:nvPr/>
        </p:nvSpPr>
        <p:spPr>
          <a:xfrm>
            <a:off x="1847694" y="5148773"/>
            <a:ext cx="7296306" cy="573664"/>
          </a:xfrm>
          <a:prstGeom prst="rect">
            <a:avLst/>
          </a:prstGeom>
          <a:ln>
            <a:no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40" tIns="40640" rIns="40640" bIns="4064" numCol="1" spcCol="1270" anchor="ctr" anchorCtr="0">
            <a:noAutofit/>
          </a:bodyPr>
          <a:lstStyle/>
          <a:p>
            <a:r>
              <a:rPr lang="en-CA" sz="2000" dirty="0" smtClean="0">
                <a:solidFill>
                  <a:srgbClr val="505150"/>
                </a:solidFill>
              </a:rPr>
              <a:t>The vast </a:t>
            </a:r>
            <a:r>
              <a:rPr lang="en-CA" sz="2000" dirty="0" smtClean="0">
                <a:solidFill>
                  <a:srgbClr val="505150"/>
                </a:solidFill>
              </a:rPr>
              <a:t>majority of SMEs applied to a financial institution for their most recent loan. A minority of SMEs would consider an alternative lender for their next loan, citing the flexibility of these new types of lenders.</a:t>
            </a:r>
            <a:endParaRPr lang="en-CA" sz="2000" dirty="0">
              <a:solidFill>
                <a:srgbClr val="505150"/>
              </a:solidFill>
            </a:endParaRPr>
          </a:p>
        </p:txBody>
      </p:sp>
      <p:cxnSp>
        <p:nvCxnSpPr>
          <p:cNvPr id="14" name="Straight Connector 13"/>
          <p:cNvCxnSpPr/>
          <p:nvPr/>
        </p:nvCxnSpPr>
        <p:spPr>
          <a:xfrm>
            <a:off x="47450" y="2425522"/>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705176" y="1964089"/>
            <a:ext cx="914400" cy="914400"/>
          </a:xfrm>
          <a:prstGeom prst="ellipse">
            <a:avLst/>
          </a:prstGeom>
          <a:solidFill>
            <a:srgbClr val="E36F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6" name="TextBox 15"/>
          <p:cNvSpPr txBox="1"/>
          <p:nvPr/>
        </p:nvSpPr>
        <p:spPr>
          <a:xfrm>
            <a:off x="673524" y="2021239"/>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1</a:t>
            </a:r>
            <a:endParaRPr lang="en-US" sz="4800" dirty="0">
              <a:solidFill>
                <a:srgbClr val="FFFFFF"/>
              </a:solidFill>
              <a:latin typeface="Franklin Gothic Medium"/>
              <a:cs typeface="Franklin Gothic Medium"/>
            </a:endParaRPr>
          </a:p>
        </p:txBody>
      </p:sp>
      <p:cxnSp>
        <p:nvCxnSpPr>
          <p:cNvPr id="17" name="Straight Connector 16"/>
          <p:cNvCxnSpPr/>
          <p:nvPr/>
        </p:nvCxnSpPr>
        <p:spPr>
          <a:xfrm>
            <a:off x="52036" y="3900257"/>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39091" y="3443057"/>
            <a:ext cx="914400" cy="914400"/>
          </a:xfrm>
          <a:prstGeom prst="ellipse">
            <a:avLst/>
          </a:prstGeom>
          <a:solidFill>
            <a:srgbClr val="71AA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19" name="TextBox 18"/>
          <p:cNvSpPr txBox="1"/>
          <p:nvPr/>
        </p:nvSpPr>
        <p:spPr>
          <a:xfrm>
            <a:off x="691139" y="3456519"/>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2</a:t>
            </a:r>
            <a:endParaRPr lang="en-US" sz="4800" dirty="0">
              <a:solidFill>
                <a:srgbClr val="FFFFFF"/>
              </a:solidFill>
              <a:latin typeface="Franklin Gothic Medium"/>
              <a:cs typeface="Franklin Gothic Medium"/>
            </a:endParaRPr>
          </a:p>
        </p:txBody>
      </p:sp>
      <p:sp>
        <p:nvSpPr>
          <p:cNvPr id="20" name="Oval 19"/>
          <p:cNvSpPr>
            <a:spLocks noChangeAspect="1"/>
          </p:cNvSpPr>
          <p:nvPr/>
        </p:nvSpPr>
        <p:spPr>
          <a:xfrm>
            <a:off x="720974" y="4971330"/>
            <a:ext cx="914400" cy="914400"/>
          </a:xfrm>
          <a:prstGeom prst="ellipse">
            <a:avLst/>
          </a:prstGeom>
          <a:solidFill>
            <a:srgbClr val="4343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cxnSp>
        <p:nvCxnSpPr>
          <p:cNvPr id="21" name="Straight Connector 20"/>
          <p:cNvCxnSpPr/>
          <p:nvPr/>
        </p:nvCxnSpPr>
        <p:spPr>
          <a:xfrm>
            <a:off x="52036" y="5428530"/>
            <a:ext cx="685800"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80801" y="5013031"/>
            <a:ext cx="990600" cy="830997"/>
          </a:xfrm>
          <a:prstGeom prst="rect">
            <a:avLst/>
          </a:prstGeom>
          <a:noFill/>
        </p:spPr>
        <p:txBody>
          <a:bodyPr wrap="square" rtlCol="0">
            <a:spAutoFit/>
          </a:bodyPr>
          <a:lstStyle/>
          <a:p>
            <a:pPr algn="ctr"/>
            <a:r>
              <a:rPr lang="en-US" sz="4800" dirty="0" smtClean="0">
                <a:solidFill>
                  <a:srgbClr val="FFFFFF"/>
                </a:solidFill>
                <a:latin typeface="Franklin Gothic Medium"/>
                <a:cs typeface="Franklin Gothic Medium"/>
              </a:rPr>
              <a:t>3</a:t>
            </a:r>
            <a:endParaRPr lang="en-US" sz="4800" dirty="0">
              <a:solidFill>
                <a:srgbClr val="FFFFFF"/>
              </a:solidFill>
              <a:latin typeface="Franklin Gothic Medium"/>
              <a:cs typeface="Franklin Gothic Medium"/>
            </a:endParaRPr>
          </a:p>
        </p:txBody>
      </p:sp>
      <p:sp>
        <p:nvSpPr>
          <p:cNvPr id="24" name="Title 23"/>
          <p:cNvSpPr>
            <a:spLocks noGrp="1"/>
          </p:cNvSpPr>
          <p:nvPr>
            <p:ph type="title"/>
          </p:nvPr>
        </p:nvSpPr>
        <p:spPr/>
        <p:txBody>
          <a:bodyPr/>
          <a:lstStyle/>
          <a:p>
            <a:r>
              <a:rPr lang="en-CA" dirty="0" smtClean="0"/>
              <a:t>Key Insights</a:t>
            </a:r>
            <a:endParaRPr lang="en-CA" dirty="0"/>
          </a:p>
        </p:txBody>
      </p:sp>
    </p:spTree>
    <p:extLst>
      <p:ext uri="{BB962C8B-B14F-4D97-AF65-F5344CB8AC3E}">
        <p14:creationId xmlns:p14="http://schemas.microsoft.com/office/powerpoint/2010/main" val="28812562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2" y="1308189"/>
            <a:ext cx="4627419" cy="738664"/>
          </a:xfrm>
          <a:prstGeom prst="rect">
            <a:avLst/>
          </a:prstGeom>
        </p:spPr>
        <p:txBody>
          <a:bodyPr wrap="square">
            <a:spAutoFit/>
          </a:bodyPr>
          <a:lstStyle/>
          <a:p>
            <a:pPr fontAlgn="auto">
              <a:spcBef>
                <a:spcPts val="0"/>
              </a:spcBef>
              <a:spcAft>
                <a:spcPts val="0"/>
              </a:spcAft>
              <a:defRPr/>
            </a:pPr>
            <a:r>
              <a:rPr lang="en-CA" sz="1400" dirty="0">
                <a:latin typeface="+mj-lt"/>
              </a:rPr>
              <a:t>“WE WOULD LIKE TO EXPAND, DEVELOP SOME OF OUR LAND. AND BECAUSE WE HAVE NO DEBT, IT MIGHT BE A GOOD TIME TO TAKE ON SOME </a:t>
            </a:r>
            <a:r>
              <a:rPr lang="en-CA" sz="1400" dirty="0" smtClean="0">
                <a:latin typeface="+mj-lt"/>
              </a:rPr>
              <a:t>DEBT.”</a:t>
            </a:r>
          </a:p>
        </p:txBody>
      </p:sp>
      <p:cxnSp>
        <p:nvCxnSpPr>
          <p:cNvPr id="8" name="Straight Connector 7"/>
          <p:cNvCxnSpPr/>
          <p:nvPr/>
        </p:nvCxnSpPr>
        <p:spPr>
          <a:xfrm>
            <a:off x="295564" y="1308189"/>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7712" y="2013005"/>
            <a:ext cx="4627419" cy="1169551"/>
          </a:xfrm>
          <a:prstGeom prst="rect">
            <a:avLst/>
          </a:prstGeom>
          <a:noFill/>
        </p:spPr>
        <p:txBody>
          <a:bodyPr wrap="square" rtlCol="0">
            <a:spAutoFit/>
          </a:bodyPr>
          <a:lstStyle/>
          <a:p>
            <a:r>
              <a:rPr lang="en-CA" sz="1400" i="1" dirty="0" smtClean="0">
                <a:solidFill>
                  <a:schemeClr val="tx1">
                    <a:lumMod val="75000"/>
                    <a:lumOff val="25000"/>
                  </a:schemeClr>
                </a:solidFill>
              </a:rPr>
              <a:t>CEO or President, </a:t>
            </a:r>
          </a:p>
          <a:p>
            <a:r>
              <a:rPr lang="en-CA" sz="1400" i="1" dirty="0" smtClean="0">
                <a:solidFill>
                  <a:schemeClr val="tx1">
                    <a:lumMod val="75000"/>
                    <a:lumOff val="25000"/>
                  </a:schemeClr>
                </a:solidFill>
              </a:rPr>
              <a:t>Real Estate, </a:t>
            </a:r>
          </a:p>
          <a:p>
            <a:r>
              <a:rPr lang="en-CA" sz="1400" i="1" dirty="0" smtClean="0">
                <a:solidFill>
                  <a:schemeClr val="tx1">
                    <a:lumMod val="75000"/>
                    <a:lumOff val="25000"/>
                  </a:schemeClr>
                </a:solidFill>
              </a:rPr>
              <a:t>9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$500,000 to less than $1 million in revenues.</a:t>
            </a:r>
            <a:endParaRPr lang="en-CA" sz="1400" i="1" dirty="0">
              <a:solidFill>
                <a:schemeClr val="tx1">
                  <a:lumMod val="75000"/>
                  <a:lumOff val="25000"/>
                </a:schemeClr>
              </a:solidFill>
            </a:endParaRPr>
          </a:p>
        </p:txBody>
      </p:sp>
      <p:sp>
        <p:nvSpPr>
          <p:cNvPr id="14" name="Rectangle 13"/>
          <p:cNvSpPr/>
          <p:nvPr/>
        </p:nvSpPr>
        <p:spPr>
          <a:xfrm>
            <a:off x="5272936" y="1326269"/>
            <a:ext cx="3786542" cy="954107"/>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I GUESS BECAUSE WE HAVE IN THE PAST AND WE WERE FINE AND SOMETIMES YOU NEED TO CARRY DEBT TO GET AHEAD TO GROW YOUR BUSINESS.”</a:t>
            </a:r>
          </a:p>
        </p:txBody>
      </p:sp>
      <p:cxnSp>
        <p:nvCxnSpPr>
          <p:cNvPr id="15" name="Straight Connector 14"/>
          <p:cNvCxnSpPr/>
          <p:nvPr/>
        </p:nvCxnSpPr>
        <p:spPr>
          <a:xfrm>
            <a:off x="5347855" y="1326269"/>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72936" y="2191235"/>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Managing Director, Senior Director, or Director,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30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
        <p:nvSpPr>
          <p:cNvPr id="20" name="Rounded Rectangular Callout 19"/>
          <p:cNvSpPr/>
          <p:nvPr/>
        </p:nvSpPr>
        <p:spPr>
          <a:xfrm>
            <a:off x="217713" y="604850"/>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Debt helping expansion or growth</a:t>
            </a:r>
            <a:endParaRPr lang="en-CA" sz="1600" b="1" dirty="0">
              <a:solidFill>
                <a:schemeClr val="accent6">
                  <a:lumMod val="75000"/>
                </a:schemeClr>
              </a:solidFill>
              <a:latin typeface="Arial Narrow" pitchFamily="34" charset="0"/>
            </a:endParaRPr>
          </a:p>
        </p:txBody>
      </p:sp>
      <p:sp>
        <p:nvSpPr>
          <p:cNvPr id="17" name="Rectangle 16"/>
          <p:cNvSpPr/>
          <p:nvPr/>
        </p:nvSpPr>
        <p:spPr>
          <a:xfrm>
            <a:off x="217713" y="4166451"/>
            <a:ext cx="3786542" cy="1169551"/>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THE PARTNERS THAT OWN THIS BUSINESS ARE USING THEIR MONEY TO GENERATE MORE BUSINESS AND MORE PROFITS. WITH INTEREST RATES SO LOW THE CHEAP MONEY IS A USEFUL TOOL.”</a:t>
            </a:r>
          </a:p>
        </p:txBody>
      </p:sp>
      <p:cxnSp>
        <p:nvCxnSpPr>
          <p:cNvPr id="18" name="Straight Connector 17"/>
          <p:cNvCxnSpPr/>
          <p:nvPr/>
        </p:nvCxnSpPr>
        <p:spPr>
          <a:xfrm>
            <a:off x="292632" y="4166451"/>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7713" y="5230854"/>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Accountant,</a:t>
            </a:r>
          </a:p>
          <a:p>
            <a:r>
              <a:rPr lang="en-CA" sz="1400" i="1" dirty="0" smtClean="0">
                <a:solidFill>
                  <a:schemeClr val="tx1">
                    <a:lumMod val="75000"/>
                    <a:lumOff val="25000"/>
                  </a:schemeClr>
                </a:solidFill>
              </a:rPr>
              <a:t>Real Estate, </a:t>
            </a:r>
          </a:p>
          <a:p>
            <a:r>
              <a:rPr lang="en-CA" sz="1400" i="1" dirty="0" smtClean="0">
                <a:solidFill>
                  <a:schemeClr val="tx1">
                    <a:lumMod val="75000"/>
                    <a:lumOff val="25000"/>
                  </a:schemeClr>
                </a:solidFill>
              </a:rPr>
              <a:t>50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$3 million to less than $5 million in revenues.</a:t>
            </a:r>
            <a:endParaRPr lang="en-CA" sz="1400" i="1" dirty="0">
              <a:solidFill>
                <a:schemeClr val="tx1">
                  <a:lumMod val="75000"/>
                  <a:lumOff val="25000"/>
                </a:schemeClr>
              </a:solidFill>
            </a:endParaRPr>
          </a:p>
        </p:txBody>
      </p:sp>
      <p:sp>
        <p:nvSpPr>
          <p:cNvPr id="12" name="Rectangle 11"/>
          <p:cNvSpPr/>
          <p:nvPr/>
        </p:nvSpPr>
        <p:spPr>
          <a:xfrm>
            <a:off x="4323277" y="3887371"/>
            <a:ext cx="4340432" cy="1169551"/>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WELL WE'VE GROWN SO MUCH OVER THE LAST BIG UPSWING THAT WE'VE DEFINITELY MANAGED OUR DEBT VERY WELL. AND IT'S NOT SOMETHING WE'RE SCARED OF, IT'S JUST BEEN VERY WELL PLANNED. IT'S STRATEGIC, SOME DEBT IS GOOD DEBT.”</a:t>
            </a:r>
          </a:p>
        </p:txBody>
      </p:sp>
      <p:cxnSp>
        <p:nvCxnSpPr>
          <p:cNvPr id="13" name="Straight Connector 12"/>
          <p:cNvCxnSpPr/>
          <p:nvPr/>
        </p:nvCxnSpPr>
        <p:spPr>
          <a:xfrm>
            <a:off x="4398196" y="3887371"/>
            <a:ext cx="391453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323277" y="4961010"/>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General Manager or Office Manager,</a:t>
            </a:r>
          </a:p>
          <a:p>
            <a:r>
              <a:rPr lang="en-CA" sz="1400" i="1" dirty="0" smtClean="0">
                <a:solidFill>
                  <a:schemeClr val="tx1">
                    <a:lumMod val="75000"/>
                    <a:lumOff val="25000"/>
                  </a:schemeClr>
                </a:solidFill>
              </a:rPr>
              <a:t>Energy or Oil and Gas, </a:t>
            </a:r>
          </a:p>
          <a:p>
            <a:r>
              <a:rPr lang="en-CA" sz="1400" i="1" dirty="0" smtClean="0">
                <a:solidFill>
                  <a:schemeClr val="tx1">
                    <a:lumMod val="75000"/>
                    <a:lumOff val="25000"/>
                  </a:schemeClr>
                </a:solidFill>
              </a:rPr>
              <a:t>8 years in business,</a:t>
            </a:r>
          </a:p>
          <a:p>
            <a:r>
              <a:rPr lang="en-CA" sz="1400" i="1" dirty="0" smtClean="0">
                <a:solidFill>
                  <a:schemeClr val="tx1">
                    <a:lumMod val="75000"/>
                    <a:lumOff val="25000"/>
                  </a:schemeClr>
                </a:solidFill>
              </a:rPr>
              <a:t>20-49 employees,</a:t>
            </a:r>
          </a:p>
          <a:p>
            <a:r>
              <a:rPr lang="en-CA" sz="1400" i="1" dirty="0" smtClean="0">
                <a:solidFill>
                  <a:schemeClr val="tx1">
                    <a:lumMod val="75000"/>
                    <a:lumOff val="25000"/>
                  </a:schemeClr>
                </a:solidFill>
              </a:rPr>
              <a:t>$10 million to less than $15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2155872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2" y="1308189"/>
            <a:ext cx="4627419" cy="954107"/>
          </a:xfrm>
          <a:prstGeom prst="rect">
            <a:avLst/>
          </a:prstGeom>
        </p:spPr>
        <p:txBody>
          <a:bodyPr wrap="square">
            <a:spAutoFit/>
          </a:bodyPr>
          <a:lstStyle/>
          <a:p>
            <a:pPr fontAlgn="auto">
              <a:spcBef>
                <a:spcPts val="0"/>
              </a:spcBef>
              <a:spcAft>
                <a:spcPts val="0"/>
              </a:spcAft>
              <a:defRPr/>
            </a:pPr>
            <a:r>
              <a:rPr lang="en-CA" sz="1400" dirty="0">
                <a:latin typeface="+mj-lt"/>
              </a:rPr>
              <a:t>“IT WOULD BE THE BANKING INTUITION BECAUSE WE DON'T HAVE A MANAGER TO GO TO. THERE IS ONLY A 1-800 AND I DON'T HAVE A BANK MANAGER THAT I CAN PHONE UP AND TALK TO</a:t>
            </a:r>
            <a:r>
              <a:rPr lang="en-CA" sz="1400" dirty="0" smtClean="0">
                <a:latin typeface="+mj-lt"/>
              </a:rPr>
              <a:t>.”</a:t>
            </a:r>
          </a:p>
        </p:txBody>
      </p:sp>
      <p:cxnSp>
        <p:nvCxnSpPr>
          <p:cNvPr id="8" name="Straight Connector 7"/>
          <p:cNvCxnSpPr/>
          <p:nvPr/>
        </p:nvCxnSpPr>
        <p:spPr>
          <a:xfrm>
            <a:off x="295564" y="1308189"/>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7712" y="2169057"/>
            <a:ext cx="4627419"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Automotive, </a:t>
            </a:r>
          </a:p>
          <a:p>
            <a:r>
              <a:rPr lang="en-CA" sz="1400" i="1" dirty="0" smtClean="0">
                <a:solidFill>
                  <a:schemeClr val="tx1">
                    <a:lumMod val="75000"/>
                    <a:lumOff val="25000"/>
                  </a:schemeClr>
                </a:solidFill>
              </a:rPr>
              <a:t>28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$250,000 to less than $500,000 in revenues.</a:t>
            </a:r>
            <a:endParaRPr lang="en-CA" sz="1400" i="1" dirty="0">
              <a:solidFill>
                <a:schemeClr val="tx1">
                  <a:lumMod val="75000"/>
                  <a:lumOff val="25000"/>
                </a:schemeClr>
              </a:solidFill>
            </a:endParaRPr>
          </a:p>
        </p:txBody>
      </p:sp>
      <p:sp>
        <p:nvSpPr>
          <p:cNvPr id="20" name="Rounded Rectangular Callout 19"/>
          <p:cNvSpPr/>
          <p:nvPr/>
        </p:nvSpPr>
        <p:spPr>
          <a:xfrm>
            <a:off x="217713" y="604850"/>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Importance of relationship with banker</a:t>
            </a:r>
            <a:endParaRPr lang="en-CA" sz="1600" b="1" dirty="0">
              <a:solidFill>
                <a:schemeClr val="accent6">
                  <a:lumMod val="75000"/>
                </a:schemeClr>
              </a:solidFill>
              <a:latin typeface="Arial Narrow" pitchFamily="34" charset="0"/>
            </a:endParaRPr>
          </a:p>
        </p:txBody>
      </p:sp>
    </p:spTree>
    <p:extLst>
      <p:ext uri="{BB962C8B-B14F-4D97-AF65-F5344CB8AC3E}">
        <p14:creationId xmlns:p14="http://schemas.microsoft.com/office/powerpoint/2010/main" val="3985886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2" y="1308189"/>
            <a:ext cx="4627419" cy="523220"/>
          </a:xfrm>
          <a:prstGeom prst="rect">
            <a:avLst/>
          </a:prstGeom>
        </p:spPr>
        <p:txBody>
          <a:bodyPr wrap="square">
            <a:spAutoFit/>
          </a:bodyPr>
          <a:lstStyle/>
          <a:p>
            <a:pPr fontAlgn="auto">
              <a:spcBef>
                <a:spcPts val="0"/>
              </a:spcBef>
              <a:spcAft>
                <a:spcPts val="0"/>
              </a:spcAft>
              <a:defRPr/>
            </a:pPr>
            <a:r>
              <a:rPr lang="en-CA" sz="1400" dirty="0">
                <a:latin typeface="+mj-lt"/>
              </a:rPr>
              <a:t>“WE HAVE A GREAT RELATIONSHIP WITH OUR LENDER SO I WOULD NOT HAVE CHANGED ANYTHING</a:t>
            </a:r>
            <a:r>
              <a:rPr lang="en-CA" sz="1400" dirty="0" smtClean="0">
                <a:latin typeface="+mj-lt"/>
              </a:rPr>
              <a:t>.”</a:t>
            </a:r>
          </a:p>
        </p:txBody>
      </p:sp>
      <p:cxnSp>
        <p:nvCxnSpPr>
          <p:cNvPr id="8" name="Straight Connector 7"/>
          <p:cNvCxnSpPr/>
          <p:nvPr/>
        </p:nvCxnSpPr>
        <p:spPr>
          <a:xfrm>
            <a:off x="295564" y="1308189"/>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7712" y="1773218"/>
            <a:ext cx="4627419" cy="1169551"/>
          </a:xfrm>
          <a:prstGeom prst="rect">
            <a:avLst/>
          </a:prstGeom>
          <a:noFill/>
        </p:spPr>
        <p:txBody>
          <a:bodyPr wrap="square" rtlCol="0">
            <a:spAutoFit/>
          </a:bodyPr>
          <a:lstStyle/>
          <a:p>
            <a:r>
              <a:rPr lang="en-CA" sz="1400" i="1" dirty="0" smtClean="0">
                <a:solidFill>
                  <a:schemeClr val="tx1">
                    <a:lumMod val="75000"/>
                    <a:lumOff val="25000"/>
                  </a:schemeClr>
                </a:solidFill>
              </a:rPr>
              <a:t>Controller, </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5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p:txBody>
      </p:sp>
      <p:sp>
        <p:nvSpPr>
          <p:cNvPr id="14" name="Rectangle 13"/>
          <p:cNvSpPr/>
          <p:nvPr/>
        </p:nvSpPr>
        <p:spPr>
          <a:xfrm>
            <a:off x="5272936" y="1326269"/>
            <a:ext cx="3786542" cy="738664"/>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IF WE COULD EXPEDITE THE PROCESS THAT WOULD BE THE THING I WOULD CHANGE, WE LIKE TO MAKE DECISIONS QUICKLY.”</a:t>
            </a:r>
          </a:p>
        </p:txBody>
      </p:sp>
      <p:cxnSp>
        <p:nvCxnSpPr>
          <p:cNvPr id="15" name="Straight Connector 14"/>
          <p:cNvCxnSpPr/>
          <p:nvPr/>
        </p:nvCxnSpPr>
        <p:spPr>
          <a:xfrm>
            <a:off x="5347855" y="1326269"/>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72936" y="1989667"/>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Vice President, </a:t>
            </a:r>
          </a:p>
          <a:p>
            <a:r>
              <a:rPr lang="en-CA" sz="1400" i="1" dirty="0" smtClean="0">
                <a:solidFill>
                  <a:schemeClr val="tx1">
                    <a:lumMod val="75000"/>
                    <a:lumOff val="25000"/>
                  </a:schemeClr>
                </a:solidFill>
              </a:rPr>
              <a:t>Manufacturing, </a:t>
            </a:r>
          </a:p>
          <a:p>
            <a:r>
              <a:rPr lang="en-CA" sz="1400" i="1" dirty="0" smtClean="0">
                <a:solidFill>
                  <a:schemeClr val="tx1">
                    <a:lumMod val="75000"/>
                    <a:lumOff val="25000"/>
                  </a:schemeClr>
                </a:solidFill>
              </a:rPr>
              <a:t>9 years in business,</a:t>
            </a:r>
          </a:p>
          <a:p>
            <a:r>
              <a:rPr lang="en-CA" sz="1400" i="1" dirty="0" smtClean="0">
                <a:solidFill>
                  <a:schemeClr val="tx1">
                    <a:lumMod val="75000"/>
                    <a:lumOff val="25000"/>
                  </a:schemeClr>
                </a:solidFill>
              </a:rPr>
              <a:t>5-19 employees,</a:t>
            </a:r>
          </a:p>
          <a:p>
            <a:r>
              <a:rPr lang="en-CA" sz="1400" i="1" dirty="0" smtClean="0">
                <a:solidFill>
                  <a:schemeClr val="tx1">
                    <a:lumMod val="75000"/>
                    <a:lumOff val="25000"/>
                  </a:schemeClr>
                </a:solidFill>
              </a:rPr>
              <a:t>$1 million to less than $3 million in revenues.</a:t>
            </a:r>
            <a:endParaRPr lang="en-CA" sz="1400" i="1" dirty="0">
              <a:solidFill>
                <a:schemeClr val="tx1">
                  <a:lumMod val="75000"/>
                  <a:lumOff val="25000"/>
                </a:schemeClr>
              </a:solidFill>
            </a:endParaRPr>
          </a:p>
        </p:txBody>
      </p:sp>
      <p:sp>
        <p:nvSpPr>
          <p:cNvPr id="20" name="Rounded Rectangular Callout 19"/>
          <p:cNvSpPr/>
          <p:nvPr/>
        </p:nvSpPr>
        <p:spPr>
          <a:xfrm>
            <a:off x="217713" y="604850"/>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Good/bad experience with lending process</a:t>
            </a:r>
            <a:endParaRPr lang="en-CA" sz="1600" b="1" dirty="0">
              <a:solidFill>
                <a:schemeClr val="accent6">
                  <a:lumMod val="75000"/>
                </a:schemeClr>
              </a:solidFill>
              <a:latin typeface="Arial Narrow" pitchFamily="34" charset="0"/>
            </a:endParaRPr>
          </a:p>
        </p:txBody>
      </p:sp>
      <p:sp>
        <p:nvSpPr>
          <p:cNvPr id="17" name="Rectangle 16"/>
          <p:cNvSpPr/>
          <p:nvPr/>
        </p:nvSpPr>
        <p:spPr>
          <a:xfrm>
            <a:off x="217713" y="4166451"/>
            <a:ext cx="3786542" cy="1169551"/>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THE AMOUNT OF INFORMATION REQUIRED BY THE BANK. EVERY TIME YOU DO A CREDIT APPLICATION IT LOWERS YOUR CREDIT RATING WHICH INHIBITS YOUR ABILITY TO SHOP AROUND.”</a:t>
            </a:r>
          </a:p>
        </p:txBody>
      </p:sp>
      <p:cxnSp>
        <p:nvCxnSpPr>
          <p:cNvPr id="18" name="Straight Connector 17"/>
          <p:cNvCxnSpPr/>
          <p:nvPr/>
        </p:nvCxnSpPr>
        <p:spPr>
          <a:xfrm>
            <a:off x="295564" y="4162875"/>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7713" y="5230854"/>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a:t>
            </a:r>
          </a:p>
          <a:p>
            <a:r>
              <a:rPr lang="en-CA" sz="1400" i="1" dirty="0" smtClean="0">
                <a:solidFill>
                  <a:schemeClr val="tx1">
                    <a:lumMod val="75000"/>
                    <a:lumOff val="25000"/>
                  </a:schemeClr>
                </a:solidFill>
              </a:rPr>
              <a:t>Construction, </a:t>
            </a:r>
          </a:p>
          <a:p>
            <a:r>
              <a:rPr lang="en-CA" sz="1400" i="1" dirty="0" smtClean="0">
                <a:solidFill>
                  <a:schemeClr val="tx1">
                    <a:lumMod val="75000"/>
                    <a:lumOff val="25000"/>
                  </a:schemeClr>
                </a:solidFill>
              </a:rPr>
              <a:t>31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
        <p:nvSpPr>
          <p:cNvPr id="12" name="Rectangle 11"/>
          <p:cNvSpPr/>
          <p:nvPr/>
        </p:nvSpPr>
        <p:spPr>
          <a:xfrm>
            <a:off x="4323277" y="3887371"/>
            <a:ext cx="4340432" cy="954107"/>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MAKE IT MORE TRANSPARENT SO WE KNOW WHAT WE NEED TO PREPARE FOR TO MAKE IT SUCCESSFUL IN THE FUTURE. IF YOU UNDERSTAND THE PROCESS BETTER YOU CAN MAKE A BETTER APPLICATION.”</a:t>
            </a:r>
          </a:p>
        </p:txBody>
      </p:sp>
      <p:cxnSp>
        <p:nvCxnSpPr>
          <p:cNvPr id="13" name="Straight Connector 12"/>
          <p:cNvCxnSpPr/>
          <p:nvPr/>
        </p:nvCxnSpPr>
        <p:spPr>
          <a:xfrm>
            <a:off x="4398196" y="3887371"/>
            <a:ext cx="3914531"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323277" y="4760384"/>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CEO or President,</a:t>
            </a:r>
          </a:p>
          <a:p>
            <a:r>
              <a:rPr lang="en-CA" sz="1400" i="1" dirty="0" smtClean="0">
                <a:solidFill>
                  <a:schemeClr val="tx1">
                    <a:lumMod val="75000"/>
                    <a:lumOff val="25000"/>
                  </a:schemeClr>
                </a:solidFill>
              </a:rPr>
              <a:t>Professional, Scientific, and Technical Services, </a:t>
            </a:r>
          </a:p>
          <a:p>
            <a:r>
              <a:rPr lang="en-CA" sz="1400" i="1" dirty="0" smtClean="0">
                <a:solidFill>
                  <a:schemeClr val="tx1">
                    <a:lumMod val="75000"/>
                    <a:lumOff val="25000"/>
                  </a:schemeClr>
                </a:solidFill>
              </a:rPr>
              <a:t>4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$500,000 to less than $1 million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284604909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7712" y="1308189"/>
            <a:ext cx="4627419" cy="954107"/>
          </a:xfrm>
          <a:prstGeom prst="rect">
            <a:avLst/>
          </a:prstGeom>
        </p:spPr>
        <p:txBody>
          <a:bodyPr wrap="square">
            <a:spAutoFit/>
          </a:bodyPr>
          <a:lstStyle/>
          <a:p>
            <a:pPr fontAlgn="auto">
              <a:spcBef>
                <a:spcPts val="0"/>
              </a:spcBef>
              <a:spcAft>
                <a:spcPts val="0"/>
              </a:spcAft>
              <a:defRPr/>
            </a:pPr>
            <a:r>
              <a:rPr lang="en-CA" sz="1400" dirty="0">
                <a:latin typeface="+mj-lt"/>
              </a:rPr>
              <a:t>“BECAUSE WE WOULD LIKE TO WEIGH ALL OF OUR OPTIONS. LIKE I SAID, WE HAVE NEVER BORROWED ANY MONEY BEFORE SO WE WOULD LIKE TO EXPLORE OTHER OPTIONS</a:t>
            </a:r>
            <a:r>
              <a:rPr lang="en-CA" sz="1400" dirty="0" smtClean="0">
                <a:latin typeface="+mj-lt"/>
              </a:rPr>
              <a:t>.”</a:t>
            </a:r>
          </a:p>
        </p:txBody>
      </p:sp>
      <p:cxnSp>
        <p:nvCxnSpPr>
          <p:cNvPr id="8" name="Straight Connector 7"/>
          <p:cNvCxnSpPr/>
          <p:nvPr/>
        </p:nvCxnSpPr>
        <p:spPr>
          <a:xfrm>
            <a:off x="295564" y="1308189"/>
            <a:ext cx="4395189"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7712" y="2181056"/>
            <a:ext cx="4627419" cy="954107"/>
          </a:xfrm>
          <a:prstGeom prst="rect">
            <a:avLst/>
          </a:prstGeom>
          <a:noFill/>
        </p:spPr>
        <p:txBody>
          <a:bodyPr wrap="square" rtlCol="0">
            <a:spAutoFit/>
          </a:bodyPr>
          <a:lstStyle/>
          <a:p>
            <a:r>
              <a:rPr lang="en-CA" sz="1400" i="1" dirty="0" smtClean="0">
                <a:solidFill>
                  <a:schemeClr val="tx1">
                    <a:lumMod val="75000"/>
                    <a:lumOff val="25000"/>
                  </a:schemeClr>
                </a:solidFill>
              </a:rPr>
              <a:t>Chief Financial Officer, </a:t>
            </a:r>
          </a:p>
          <a:p>
            <a:r>
              <a:rPr lang="en-CA" sz="1400" i="1" dirty="0" smtClean="0">
                <a:solidFill>
                  <a:schemeClr val="tx1">
                    <a:lumMod val="75000"/>
                    <a:lumOff val="25000"/>
                  </a:schemeClr>
                </a:solidFill>
              </a:rPr>
              <a:t>Food Processing or Distribution, </a:t>
            </a:r>
          </a:p>
          <a:p>
            <a:r>
              <a:rPr lang="en-CA" sz="1400" i="1" dirty="0" smtClean="0">
                <a:solidFill>
                  <a:schemeClr val="tx1">
                    <a:lumMod val="75000"/>
                    <a:lumOff val="25000"/>
                  </a:schemeClr>
                </a:solidFill>
              </a:rPr>
              <a:t>Less than one year in business,</a:t>
            </a:r>
          </a:p>
          <a:p>
            <a:r>
              <a:rPr lang="en-CA" sz="1400" i="1" dirty="0" smtClean="0">
                <a:solidFill>
                  <a:schemeClr val="tx1">
                    <a:lumMod val="75000"/>
                    <a:lumOff val="25000"/>
                  </a:schemeClr>
                </a:solidFill>
              </a:rPr>
              <a:t>5-19 employees.</a:t>
            </a:r>
            <a:endParaRPr lang="en-CA" sz="1400" i="1" dirty="0">
              <a:solidFill>
                <a:schemeClr val="tx1">
                  <a:lumMod val="75000"/>
                  <a:lumOff val="25000"/>
                </a:schemeClr>
              </a:solidFill>
            </a:endParaRPr>
          </a:p>
        </p:txBody>
      </p:sp>
      <p:sp>
        <p:nvSpPr>
          <p:cNvPr id="14" name="Rectangle 13"/>
          <p:cNvSpPr/>
          <p:nvPr/>
        </p:nvSpPr>
        <p:spPr>
          <a:xfrm>
            <a:off x="5272936" y="1326269"/>
            <a:ext cx="3786542" cy="1169551"/>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IT IS AN ALTERNATIVE WAY OF DOING IT. I LIKE TO SHOP TO GET THE BEST DEAL. IF CROWDFUNDING PROVIDED THE BEST OPPORTUNITY THEN THAT IS WHAT I WOULD DO.”</a:t>
            </a:r>
          </a:p>
        </p:txBody>
      </p:sp>
      <p:cxnSp>
        <p:nvCxnSpPr>
          <p:cNvPr id="15" name="Straight Connector 14"/>
          <p:cNvCxnSpPr/>
          <p:nvPr/>
        </p:nvCxnSpPr>
        <p:spPr>
          <a:xfrm>
            <a:off x="5347855" y="1326269"/>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72936" y="2429583"/>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 </a:t>
            </a:r>
          </a:p>
          <a:p>
            <a:r>
              <a:rPr lang="en-CA" sz="1400" i="1" dirty="0" smtClean="0">
                <a:solidFill>
                  <a:schemeClr val="tx1">
                    <a:lumMod val="75000"/>
                    <a:lumOff val="25000"/>
                  </a:schemeClr>
                </a:solidFill>
              </a:rPr>
              <a:t>Information and Communications, </a:t>
            </a:r>
          </a:p>
          <a:p>
            <a:r>
              <a:rPr lang="en-CA" sz="1400" i="1" dirty="0" smtClean="0">
                <a:solidFill>
                  <a:schemeClr val="tx1">
                    <a:lumMod val="75000"/>
                    <a:lumOff val="25000"/>
                  </a:schemeClr>
                </a:solidFill>
              </a:rPr>
              <a:t>2 years in business,</a:t>
            </a:r>
          </a:p>
          <a:p>
            <a:r>
              <a:rPr lang="en-CA" sz="1400" i="1" dirty="0" smtClean="0">
                <a:solidFill>
                  <a:schemeClr val="tx1">
                    <a:lumMod val="75000"/>
                    <a:lumOff val="25000"/>
                  </a:schemeClr>
                </a:solidFill>
              </a:rPr>
              <a:t>1-4 employees,</a:t>
            </a:r>
          </a:p>
          <a:p>
            <a:r>
              <a:rPr lang="en-CA" sz="1400" i="1" dirty="0" smtClean="0">
                <a:solidFill>
                  <a:schemeClr val="tx1">
                    <a:lumMod val="75000"/>
                    <a:lumOff val="25000"/>
                  </a:schemeClr>
                </a:solidFill>
              </a:rPr>
              <a:t>Less than $250,000 in revenues.</a:t>
            </a:r>
            <a:endParaRPr lang="en-CA" sz="1400" i="1" dirty="0">
              <a:solidFill>
                <a:schemeClr val="tx1">
                  <a:lumMod val="75000"/>
                  <a:lumOff val="25000"/>
                </a:schemeClr>
              </a:solidFill>
            </a:endParaRPr>
          </a:p>
        </p:txBody>
      </p:sp>
      <p:sp>
        <p:nvSpPr>
          <p:cNvPr id="20" name="Rounded Rectangular Callout 19"/>
          <p:cNvSpPr/>
          <p:nvPr/>
        </p:nvSpPr>
        <p:spPr>
          <a:xfrm>
            <a:off x="217713" y="604850"/>
            <a:ext cx="8730343" cy="511804"/>
          </a:xfrm>
          <a:prstGeom prst="wedgeRoundRectCallout">
            <a:avLst>
              <a:gd name="adj1" fmla="val -15419"/>
              <a:gd name="adj2" fmla="val 38858"/>
              <a:gd name="adj3" fmla="val 16667"/>
            </a:avLst>
          </a:prstGeom>
          <a:noFill/>
          <a:ln w="28575">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b="1" dirty="0" smtClean="0">
                <a:solidFill>
                  <a:schemeClr val="accent6">
                    <a:lumMod val="75000"/>
                  </a:schemeClr>
                </a:solidFill>
                <a:latin typeface="Arial Narrow" pitchFamily="34" charset="0"/>
              </a:rPr>
              <a:t>Why consider alternative lenders?</a:t>
            </a:r>
            <a:endParaRPr lang="en-CA" sz="1600" b="1" dirty="0">
              <a:solidFill>
                <a:schemeClr val="accent6">
                  <a:lumMod val="75000"/>
                </a:schemeClr>
              </a:solidFill>
              <a:latin typeface="Arial Narrow" pitchFamily="34" charset="0"/>
            </a:endParaRPr>
          </a:p>
        </p:txBody>
      </p:sp>
      <p:sp>
        <p:nvSpPr>
          <p:cNvPr id="17" name="Rectangle 16"/>
          <p:cNvSpPr/>
          <p:nvPr/>
        </p:nvSpPr>
        <p:spPr>
          <a:xfrm>
            <a:off x="217713" y="4166451"/>
            <a:ext cx="3786542" cy="954107"/>
          </a:xfrm>
          <a:prstGeom prst="rect">
            <a:avLst/>
          </a:prstGeom>
        </p:spPr>
        <p:txBody>
          <a:bodyPr wrap="square">
            <a:spAutoFit/>
          </a:bodyPr>
          <a:lstStyle/>
          <a:p>
            <a:pPr fontAlgn="auto">
              <a:spcBef>
                <a:spcPts val="0"/>
              </a:spcBef>
              <a:spcAft>
                <a:spcPts val="0"/>
              </a:spcAft>
              <a:defRPr/>
            </a:pPr>
            <a:r>
              <a:rPr lang="en-CA" sz="1400" b="1" dirty="0"/>
              <a:t>“</a:t>
            </a:r>
            <a:r>
              <a:rPr lang="en-CA" sz="1400" dirty="0">
                <a:latin typeface="+mj-lt"/>
              </a:rPr>
              <a:t>THE BANK DOESN'T SEE OUR BUSINESS MODEL AS VERY SECURE. WE BROKER INVENTORY AND BANKS DO NOT LIKE TO FINANCE INVENTORY AS A GENERAL RULE.”</a:t>
            </a:r>
          </a:p>
        </p:txBody>
      </p:sp>
      <p:cxnSp>
        <p:nvCxnSpPr>
          <p:cNvPr id="18" name="Straight Connector 17"/>
          <p:cNvCxnSpPr/>
          <p:nvPr/>
        </p:nvCxnSpPr>
        <p:spPr>
          <a:xfrm>
            <a:off x="292632" y="4166451"/>
            <a:ext cx="3435927" cy="0"/>
          </a:xfrm>
          <a:prstGeom prst="line">
            <a:avLst/>
          </a:prstGeom>
          <a:ln w="57150" cap="rnd" cmpd="sng">
            <a:solidFill>
              <a:srgbClr val="404040"/>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7713" y="5019740"/>
            <a:ext cx="3786542" cy="1169551"/>
          </a:xfrm>
          <a:prstGeom prst="rect">
            <a:avLst/>
          </a:prstGeom>
          <a:noFill/>
        </p:spPr>
        <p:txBody>
          <a:bodyPr wrap="square" rtlCol="0">
            <a:spAutoFit/>
          </a:bodyPr>
          <a:lstStyle/>
          <a:p>
            <a:r>
              <a:rPr lang="en-CA" sz="1400" i="1" dirty="0" smtClean="0">
                <a:solidFill>
                  <a:schemeClr val="tx1">
                    <a:lumMod val="75000"/>
                    <a:lumOff val="25000"/>
                  </a:schemeClr>
                </a:solidFill>
              </a:rPr>
              <a:t>Owner/Operator,</a:t>
            </a:r>
          </a:p>
          <a:p>
            <a:r>
              <a:rPr lang="en-CA" sz="1400" i="1" dirty="0" smtClean="0">
                <a:solidFill>
                  <a:schemeClr val="tx1">
                    <a:lumMod val="75000"/>
                    <a:lumOff val="25000"/>
                  </a:schemeClr>
                </a:solidFill>
              </a:rPr>
              <a:t>Wholesale Trade, </a:t>
            </a:r>
          </a:p>
          <a:p>
            <a:r>
              <a:rPr lang="en-CA" sz="1400" i="1" dirty="0" smtClean="0">
                <a:solidFill>
                  <a:schemeClr val="tx1">
                    <a:lumMod val="75000"/>
                    <a:lumOff val="25000"/>
                  </a:schemeClr>
                </a:solidFill>
              </a:rPr>
              <a:t>27 years in business,</a:t>
            </a:r>
          </a:p>
          <a:p>
            <a:r>
              <a:rPr lang="en-CA" sz="1400" i="1" dirty="0" smtClean="0">
                <a:solidFill>
                  <a:schemeClr val="tx1">
                    <a:lumMod val="75000"/>
                    <a:lumOff val="25000"/>
                  </a:schemeClr>
                </a:solidFill>
              </a:rPr>
              <a:t>100-199 employees,</a:t>
            </a:r>
          </a:p>
          <a:p>
            <a:r>
              <a:rPr lang="en-CA" sz="1400" i="1" dirty="0" smtClean="0">
                <a:solidFill>
                  <a:schemeClr val="tx1">
                    <a:lumMod val="75000"/>
                    <a:lumOff val="25000"/>
                  </a:schemeClr>
                </a:solidFill>
              </a:rPr>
              <a:t>$20 million or more in revenues.</a:t>
            </a:r>
            <a:endParaRPr lang="en-CA" sz="1400" i="1" dirty="0">
              <a:solidFill>
                <a:schemeClr val="tx1">
                  <a:lumMod val="75000"/>
                  <a:lumOff val="25000"/>
                </a:schemeClr>
              </a:solidFill>
            </a:endParaRPr>
          </a:p>
        </p:txBody>
      </p:sp>
    </p:spTree>
    <p:extLst>
      <p:ext uri="{BB962C8B-B14F-4D97-AF65-F5344CB8AC3E}">
        <p14:creationId xmlns:p14="http://schemas.microsoft.com/office/powerpoint/2010/main" val="129542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289" y="3467309"/>
            <a:ext cx="8504164" cy="584775"/>
          </a:xfrm>
          <a:prstGeom prst="rect">
            <a:avLst/>
          </a:prstGeom>
          <a:noFill/>
        </p:spPr>
        <p:txBody>
          <a:bodyPr wrap="square" rtlCol="0">
            <a:spAutoFit/>
          </a:bodyPr>
          <a:lstStyle/>
          <a:p>
            <a:r>
              <a:rPr lang="en-US" sz="3200" dirty="0" smtClean="0">
                <a:solidFill>
                  <a:schemeClr val="bg1"/>
                </a:solidFill>
                <a:latin typeface="Myriad Pro"/>
                <a:cs typeface="Myriad Pro"/>
              </a:rPr>
              <a:t>The ATB Business Beat Index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194" y="729570"/>
            <a:ext cx="8071966" cy="584775"/>
          </a:xfrm>
          <a:prstGeom prst="rect">
            <a:avLst/>
          </a:prstGeom>
          <a:noFill/>
        </p:spPr>
        <p:txBody>
          <a:bodyPr wrap="square" rtlCol="0">
            <a:spAutoFit/>
          </a:bodyPr>
          <a:lstStyle/>
          <a:p>
            <a:r>
              <a:rPr lang="en-US" sz="3200" dirty="0" smtClean="0">
                <a:solidFill>
                  <a:srgbClr val="505150"/>
                </a:solidFill>
                <a:latin typeface="Myriad Pro"/>
                <a:cs typeface="Myriad Pro"/>
              </a:rPr>
              <a:t>Mixed emotions about the future</a:t>
            </a:r>
            <a:endParaRPr lang="en-US" sz="3200" dirty="0">
              <a:solidFill>
                <a:srgbClr val="505150"/>
              </a:solidFill>
              <a:latin typeface="Myriad Pro"/>
              <a:cs typeface="Myriad Pro"/>
            </a:endParaRPr>
          </a:p>
        </p:txBody>
      </p:sp>
      <p:pic>
        <p:nvPicPr>
          <p:cNvPr id="8" name="Picture 7" descr="orange-stick-figure-md.png"/>
          <p:cNvPicPr>
            <a:picLocks noChangeAspect="1"/>
          </p:cNvPicPr>
          <p:nvPr/>
        </p:nvPicPr>
        <p:blipFill>
          <a:blip r:embed="rId3">
            <a:duotone>
              <a:prstClr val="black"/>
              <a:srgbClr val="00B050">
                <a:tint val="45000"/>
                <a:satMod val="400000"/>
              </a:srgbClr>
            </a:duotone>
          </a:blip>
          <a:stretch>
            <a:fillRect/>
          </a:stretch>
        </p:blipFill>
        <p:spPr>
          <a:xfrm>
            <a:off x="2133115" y="4017891"/>
            <a:ext cx="181470" cy="468000"/>
          </a:xfrm>
          <a:prstGeom prst="rect">
            <a:avLst/>
          </a:prstGeom>
        </p:spPr>
      </p:pic>
      <p:sp>
        <p:nvSpPr>
          <p:cNvPr id="9" name="Rounded Rectangle 8"/>
          <p:cNvSpPr/>
          <p:nvPr/>
        </p:nvSpPr>
        <p:spPr>
          <a:xfrm>
            <a:off x="1830848" y="296439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12" name="TextBox 11"/>
          <p:cNvSpPr txBox="1"/>
          <p:nvPr/>
        </p:nvSpPr>
        <p:spPr>
          <a:xfrm>
            <a:off x="1827771" y="2438033"/>
            <a:ext cx="2052000" cy="360000"/>
          </a:xfrm>
          <a:prstGeom prst="rect">
            <a:avLst/>
          </a:prstGeom>
          <a:noFill/>
        </p:spPr>
        <p:txBody>
          <a:bodyPr wrap="square" rtlCol="0">
            <a:spAutoFit/>
          </a:bodyPr>
          <a:lstStyle/>
          <a:p>
            <a:pPr algn="ctr"/>
            <a:r>
              <a:rPr lang="en-CA" sz="2000" dirty="0" smtClean="0">
                <a:solidFill>
                  <a:srgbClr val="505150"/>
                </a:solidFill>
                <a:latin typeface="+mn-lt"/>
              </a:rPr>
              <a:t>Alberta Economy</a:t>
            </a:r>
            <a:endParaRPr lang="en-CA" sz="2000" dirty="0">
              <a:solidFill>
                <a:srgbClr val="505150"/>
              </a:solidFill>
              <a:latin typeface="+mn-lt"/>
            </a:endParaRPr>
          </a:p>
        </p:txBody>
      </p:sp>
      <p:pic>
        <p:nvPicPr>
          <p:cNvPr id="17" name="Picture 16" descr="orange-stick-figure-md.png"/>
          <p:cNvPicPr>
            <a:picLocks noChangeAspect="1"/>
          </p:cNvPicPr>
          <p:nvPr/>
        </p:nvPicPr>
        <p:blipFill>
          <a:blip r:embed="rId3">
            <a:duotone>
              <a:prstClr val="black"/>
              <a:srgbClr val="FFFF00">
                <a:tint val="45000"/>
                <a:satMod val="400000"/>
              </a:srgbClr>
            </a:duotone>
          </a:blip>
          <a:stretch>
            <a:fillRect/>
          </a:stretch>
        </p:blipFill>
        <p:spPr>
          <a:xfrm>
            <a:off x="2414353" y="4016617"/>
            <a:ext cx="181470" cy="468000"/>
          </a:xfrm>
          <a:prstGeom prst="rect">
            <a:avLst/>
          </a:prstGeom>
        </p:spPr>
      </p:pic>
      <p:sp>
        <p:nvSpPr>
          <p:cNvPr id="22" name="TextBox 21"/>
          <p:cNvSpPr txBox="1"/>
          <p:nvPr/>
        </p:nvSpPr>
        <p:spPr>
          <a:xfrm>
            <a:off x="2336937" y="311822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32%</a:t>
            </a:r>
            <a:endParaRPr lang="en-CA" sz="2400" b="1" dirty="0">
              <a:solidFill>
                <a:schemeClr val="accent1">
                  <a:lumMod val="75000"/>
                </a:schemeClr>
              </a:solidFill>
            </a:endParaRPr>
          </a:p>
        </p:txBody>
      </p:sp>
      <p:sp>
        <p:nvSpPr>
          <p:cNvPr id="23" name="TextBox 22"/>
          <p:cNvSpPr txBox="1"/>
          <p:nvPr/>
        </p:nvSpPr>
        <p:spPr>
          <a:xfrm>
            <a:off x="2028015" y="354272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27" name="Rounded Rectangle 26"/>
          <p:cNvSpPr/>
          <p:nvPr/>
        </p:nvSpPr>
        <p:spPr>
          <a:xfrm>
            <a:off x="5341155" y="2959143"/>
            <a:ext cx="2005834" cy="2478963"/>
          </a:xfrm>
          <a:prstGeom prst="round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CA" dirty="0"/>
          </a:p>
        </p:txBody>
      </p:sp>
      <p:sp>
        <p:nvSpPr>
          <p:cNvPr id="28" name="TextBox 27"/>
          <p:cNvSpPr txBox="1"/>
          <p:nvPr/>
        </p:nvSpPr>
        <p:spPr>
          <a:xfrm>
            <a:off x="5338078" y="2432783"/>
            <a:ext cx="2052000" cy="400110"/>
          </a:xfrm>
          <a:prstGeom prst="rect">
            <a:avLst/>
          </a:prstGeom>
          <a:noFill/>
        </p:spPr>
        <p:txBody>
          <a:bodyPr wrap="square" rtlCol="0">
            <a:spAutoFit/>
          </a:bodyPr>
          <a:lstStyle/>
          <a:p>
            <a:pPr algn="ctr"/>
            <a:r>
              <a:rPr lang="en-CA" sz="2000" dirty="0" smtClean="0">
                <a:solidFill>
                  <a:srgbClr val="505150"/>
                </a:solidFill>
                <a:latin typeface="+mn-lt"/>
              </a:rPr>
              <a:t>Your Company</a:t>
            </a:r>
            <a:endParaRPr lang="en-CA" sz="2000" dirty="0">
              <a:solidFill>
                <a:srgbClr val="505150"/>
              </a:solidFill>
              <a:latin typeface="+mn-lt"/>
            </a:endParaRPr>
          </a:p>
        </p:txBody>
      </p:sp>
      <p:sp>
        <p:nvSpPr>
          <p:cNvPr id="37" name="TextBox 36"/>
          <p:cNvSpPr txBox="1"/>
          <p:nvPr/>
        </p:nvSpPr>
        <p:spPr>
          <a:xfrm>
            <a:off x="5847244" y="3112974"/>
            <a:ext cx="989066" cy="461665"/>
          </a:xfrm>
          <a:prstGeom prst="rect">
            <a:avLst/>
          </a:prstGeom>
          <a:noFill/>
        </p:spPr>
        <p:txBody>
          <a:bodyPr wrap="square" rtlCol="0" anchor="ctr">
            <a:spAutoFit/>
          </a:bodyPr>
          <a:lstStyle/>
          <a:p>
            <a:pPr algn="ctr"/>
            <a:r>
              <a:rPr lang="en-CA" sz="2400" b="1" dirty="0" smtClean="0">
                <a:solidFill>
                  <a:schemeClr val="accent1">
                    <a:lumMod val="75000"/>
                  </a:schemeClr>
                </a:solidFill>
              </a:rPr>
              <a:t>61%</a:t>
            </a:r>
            <a:endParaRPr lang="en-CA" sz="2400" b="1" dirty="0">
              <a:solidFill>
                <a:schemeClr val="accent1">
                  <a:lumMod val="75000"/>
                </a:schemeClr>
              </a:solidFill>
            </a:endParaRPr>
          </a:p>
        </p:txBody>
      </p:sp>
      <p:sp>
        <p:nvSpPr>
          <p:cNvPr id="38" name="TextBox 37"/>
          <p:cNvSpPr txBox="1"/>
          <p:nvPr/>
        </p:nvSpPr>
        <p:spPr>
          <a:xfrm>
            <a:off x="5538322" y="3537478"/>
            <a:ext cx="1548000" cy="415498"/>
          </a:xfrm>
          <a:prstGeom prst="rect">
            <a:avLst/>
          </a:prstGeom>
          <a:noFill/>
        </p:spPr>
        <p:txBody>
          <a:bodyPr wrap="square" rtlCol="0">
            <a:spAutoFit/>
          </a:bodyPr>
          <a:lstStyle/>
          <a:p>
            <a:pPr algn="ctr"/>
            <a:r>
              <a:rPr lang="en-CA" sz="1050" b="1" dirty="0" smtClean="0">
                <a:solidFill>
                  <a:srgbClr val="505150"/>
                </a:solidFill>
              </a:rPr>
              <a:t>will be better off or the same</a:t>
            </a:r>
            <a:endParaRPr lang="en-CA" sz="1050" b="1" dirty="0">
              <a:solidFill>
                <a:srgbClr val="505150"/>
              </a:solidFill>
            </a:endParaRPr>
          </a:p>
        </p:txBody>
      </p:sp>
      <p:sp>
        <p:nvSpPr>
          <p:cNvPr id="42" name="Rounded Rectangular Callout 41"/>
          <p:cNvSpPr/>
          <p:nvPr/>
        </p:nvSpPr>
        <p:spPr>
          <a:xfrm>
            <a:off x="1541070" y="1314345"/>
            <a:ext cx="5849008" cy="365544"/>
          </a:xfrm>
          <a:prstGeom prst="wedgeRoundRectCallout">
            <a:avLst>
              <a:gd name="adj1" fmla="val -54533"/>
              <a:gd name="adj2" fmla="val 26351"/>
              <a:gd name="adj3" fmla="val 16667"/>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1600" i="1" dirty="0" smtClean="0">
                <a:solidFill>
                  <a:srgbClr val="505150"/>
                </a:solidFill>
                <a:ea typeface="ＭＳ Ｐゴシック" charset="0"/>
                <a:cs typeface="ＭＳ Ｐゴシック" charset="0"/>
              </a:rPr>
              <a:t>“How do you think… will be </a:t>
            </a:r>
            <a:r>
              <a:rPr lang="en-CA" sz="1600" i="1" u="sng" dirty="0" smtClean="0">
                <a:solidFill>
                  <a:srgbClr val="505150"/>
                </a:solidFill>
                <a:ea typeface="ＭＳ Ｐゴシック" charset="0"/>
                <a:cs typeface="ＭＳ Ｐゴシック" charset="0"/>
              </a:rPr>
              <a:t>six months </a:t>
            </a:r>
            <a:r>
              <a:rPr lang="en-CA" sz="1600" i="1" dirty="0" smtClean="0">
                <a:solidFill>
                  <a:srgbClr val="505150"/>
                </a:solidFill>
                <a:ea typeface="ＭＳ Ｐゴシック" charset="0"/>
                <a:cs typeface="ＭＳ Ｐゴシック" charset="0"/>
              </a:rPr>
              <a:t>from now?”</a:t>
            </a:r>
            <a:endParaRPr lang="en-US" sz="1600" i="1" dirty="0">
              <a:solidFill>
                <a:srgbClr val="505150"/>
              </a:solidFill>
              <a:ea typeface="ＭＳ Ｐゴシック" charset="0"/>
              <a:cs typeface="ＭＳ Ｐゴシック" charset="0"/>
            </a:endParaRPr>
          </a:p>
        </p:txBody>
      </p:sp>
      <p:sp>
        <p:nvSpPr>
          <p:cNvPr id="51" name="Down Arrow 50"/>
          <p:cNvSpPr/>
          <p:nvPr/>
        </p:nvSpPr>
        <p:spPr>
          <a:xfrm rot="10800000">
            <a:off x="3485121" y="6318429"/>
            <a:ext cx="190500" cy="2032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2" name="Down Arrow 51"/>
          <p:cNvSpPr/>
          <p:nvPr/>
        </p:nvSpPr>
        <p:spPr>
          <a:xfrm>
            <a:off x="3728431" y="631843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53" name="TextBox 52"/>
          <p:cNvSpPr txBox="1"/>
          <p:nvPr/>
        </p:nvSpPr>
        <p:spPr>
          <a:xfrm>
            <a:off x="3995185" y="6288933"/>
            <a:ext cx="2232000" cy="288000"/>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 Change from last quarter</a:t>
            </a:r>
            <a:endParaRPr lang="en-CA" sz="1200" dirty="0">
              <a:solidFill>
                <a:srgbClr val="505150"/>
              </a:solidFill>
              <a:latin typeface="+mn-lt"/>
            </a:endParaRPr>
          </a:p>
        </p:txBody>
      </p:sp>
      <p:sp>
        <p:nvSpPr>
          <p:cNvPr id="45" name="TextBox 44"/>
          <p:cNvSpPr txBox="1"/>
          <p:nvPr/>
        </p:nvSpPr>
        <p:spPr>
          <a:xfrm>
            <a:off x="6883064" y="3147252"/>
            <a:ext cx="504000" cy="338554"/>
          </a:xfrm>
          <a:prstGeom prst="rect">
            <a:avLst/>
          </a:prstGeom>
          <a:noFill/>
        </p:spPr>
        <p:txBody>
          <a:bodyPr wrap="square" rtlCol="0" anchor="ctr">
            <a:spAutoFit/>
          </a:bodyPr>
          <a:lstStyle/>
          <a:p>
            <a:r>
              <a:rPr lang="en-CA" sz="1600" b="1" dirty="0" smtClean="0">
                <a:solidFill>
                  <a:srgbClr val="FF0000"/>
                </a:solidFill>
              </a:rPr>
              <a:t>-6</a:t>
            </a:r>
          </a:p>
        </p:txBody>
      </p:sp>
      <p:sp>
        <p:nvSpPr>
          <p:cNvPr id="54" name="Down Arrow 53"/>
          <p:cNvSpPr/>
          <p:nvPr/>
        </p:nvSpPr>
        <p:spPr>
          <a:xfrm>
            <a:off x="6692564" y="3255740"/>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60" name="TextBox 59"/>
          <p:cNvSpPr txBox="1"/>
          <p:nvPr/>
        </p:nvSpPr>
        <p:spPr>
          <a:xfrm>
            <a:off x="3356432" y="3185352"/>
            <a:ext cx="504000" cy="338554"/>
          </a:xfrm>
          <a:prstGeom prst="rect">
            <a:avLst/>
          </a:prstGeom>
          <a:noFill/>
        </p:spPr>
        <p:txBody>
          <a:bodyPr wrap="square" rtlCol="0" anchor="ctr">
            <a:spAutoFit/>
          </a:bodyPr>
          <a:lstStyle/>
          <a:p>
            <a:r>
              <a:rPr lang="en-CA" sz="1600" b="1" dirty="0" smtClean="0">
                <a:solidFill>
                  <a:srgbClr val="FF0000"/>
                </a:solidFill>
              </a:rPr>
              <a:t>-3</a:t>
            </a:r>
          </a:p>
        </p:txBody>
      </p:sp>
      <p:sp>
        <p:nvSpPr>
          <p:cNvPr id="47" name="TextBox 46"/>
          <p:cNvSpPr txBox="1"/>
          <p:nvPr/>
        </p:nvSpPr>
        <p:spPr>
          <a:xfrm>
            <a:off x="8164" y="6557968"/>
            <a:ext cx="851099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December 2015, n = 300</a:t>
            </a:r>
            <a:r>
              <a:rPr lang="en-CA" sz="1200" dirty="0" smtClean="0">
                <a:solidFill>
                  <a:srgbClr val="505150"/>
                </a:solidFill>
              </a:rPr>
              <a:t>.</a:t>
            </a:r>
            <a:endParaRPr lang="en-CA" sz="1200" dirty="0">
              <a:solidFill>
                <a:srgbClr val="505150"/>
              </a:solidFill>
              <a:latin typeface="+mn-lt"/>
            </a:endParaRPr>
          </a:p>
        </p:txBody>
      </p:sp>
      <p:sp>
        <p:nvSpPr>
          <p:cNvPr id="43" name="Down Arrow 42"/>
          <p:cNvSpPr/>
          <p:nvPr/>
        </p:nvSpPr>
        <p:spPr>
          <a:xfrm>
            <a:off x="3214443" y="3258066"/>
            <a:ext cx="190500" cy="203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pic>
        <p:nvPicPr>
          <p:cNvPr id="61" name="Picture 60" descr="orange-stick-figure-md.png"/>
          <p:cNvPicPr>
            <a:picLocks noChangeAspect="1"/>
          </p:cNvPicPr>
          <p:nvPr/>
        </p:nvPicPr>
        <p:blipFill>
          <a:blip r:embed="rId3">
            <a:duotone>
              <a:prstClr val="black"/>
              <a:srgbClr val="FFFF00">
                <a:tint val="45000"/>
                <a:satMod val="400000"/>
              </a:srgbClr>
            </a:duotone>
          </a:blip>
          <a:stretch>
            <a:fillRect/>
          </a:stretch>
        </p:blipFill>
        <p:spPr>
          <a:xfrm>
            <a:off x="2723663" y="4011367"/>
            <a:ext cx="181470" cy="468000"/>
          </a:xfrm>
          <a:prstGeom prst="rect">
            <a:avLst/>
          </a:prstGeom>
        </p:spPr>
      </p:pic>
      <p:pic>
        <p:nvPicPr>
          <p:cNvPr id="62" name="Picture 61" descr="orange-stick-figure-md.png"/>
          <p:cNvPicPr>
            <a:picLocks noChangeAspect="1"/>
          </p:cNvPicPr>
          <p:nvPr/>
        </p:nvPicPr>
        <p:blipFill>
          <a:blip r:embed="rId3">
            <a:duotone>
              <a:prstClr val="black"/>
              <a:srgbClr val="FFFF00">
                <a:tint val="45000"/>
                <a:satMod val="400000"/>
              </a:srgbClr>
            </a:duotone>
          </a:blip>
          <a:stretch>
            <a:fillRect/>
          </a:stretch>
        </p:blipFill>
        <p:spPr>
          <a:xfrm>
            <a:off x="3032973" y="4021440"/>
            <a:ext cx="181470" cy="468000"/>
          </a:xfrm>
          <a:prstGeom prst="rect">
            <a:avLst/>
          </a:prstGeom>
        </p:spPr>
      </p:pic>
      <p:pic>
        <p:nvPicPr>
          <p:cNvPr id="64" name="Picture 63" descr="orange-stick-figure-md.png"/>
          <p:cNvPicPr>
            <a:picLocks noChangeAspect="1"/>
          </p:cNvPicPr>
          <p:nvPr/>
        </p:nvPicPr>
        <p:blipFill>
          <a:blip r:embed="rId3">
            <a:duotone>
              <a:prstClr val="black"/>
              <a:srgbClr val="FF0000">
                <a:tint val="45000"/>
                <a:satMod val="400000"/>
              </a:srgbClr>
            </a:duotone>
          </a:blip>
          <a:stretch>
            <a:fillRect/>
          </a:stretch>
        </p:blipFill>
        <p:spPr>
          <a:xfrm>
            <a:off x="2435505" y="4653612"/>
            <a:ext cx="181470" cy="468000"/>
          </a:xfrm>
          <a:prstGeom prst="rect">
            <a:avLst/>
          </a:prstGeom>
        </p:spPr>
      </p:pic>
      <p:pic>
        <p:nvPicPr>
          <p:cNvPr id="65" name="Picture 64" descr="orange-stick-figure-md.png"/>
          <p:cNvPicPr>
            <a:picLocks noChangeAspect="1"/>
          </p:cNvPicPr>
          <p:nvPr/>
        </p:nvPicPr>
        <p:blipFill>
          <a:blip r:embed="rId3">
            <a:duotone>
              <a:prstClr val="black"/>
              <a:srgbClr val="FF0000">
                <a:tint val="45000"/>
                <a:satMod val="400000"/>
              </a:srgbClr>
            </a:duotone>
          </a:blip>
          <a:stretch>
            <a:fillRect/>
          </a:stretch>
        </p:blipFill>
        <p:spPr>
          <a:xfrm>
            <a:off x="2711280" y="4659701"/>
            <a:ext cx="181470" cy="468000"/>
          </a:xfrm>
          <a:prstGeom prst="rect">
            <a:avLst/>
          </a:prstGeom>
        </p:spPr>
      </p:pic>
      <p:pic>
        <p:nvPicPr>
          <p:cNvPr id="66" name="Picture 65" descr="orange-stick-figure-md.png"/>
          <p:cNvPicPr>
            <a:picLocks noChangeAspect="1"/>
          </p:cNvPicPr>
          <p:nvPr/>
        </p:nvPicPr>
        <p:blipFill>
          <a:blip r:embed="rId3">
            <a:duotone>
              <a:prstClr val="black"/>
              <a:srgbClr val="FF0000">
                <a:tint val="45000"/>
                <a:satMod val="400000"/>
              </a:srgbClr>
            </a:duotone>
          </a:blip>
          <a:stretch>
            <a:fillRect/>
          </a:stretch>
        </p:blipFill>
        <p:spPr>
          <a:xfrm>
            <a:off x="3032078" y="4682374"/>
            <a:ext cx="181470" cy="468000"/>
          </a:xfrm>
          <a:prstGeom prst="rect">
            <a:avLst/>
          </a:prstGeom>
        </p:spPr>
      </p:pic>
      <p:pic>
        <p:nvPicPr>
          <p:cNvPr id="67" name="Picture 66" descr="orange-stick-figure-md.png"/>
          <p:cNvPicPr>
            <a:picLocks noChangeAspect="1"/>
          </p:cNvPicPr>
          <p:nvPr/>
        </p:nvPicPr>
        <p:blipFill>
          <a:blip r:embed="rId3">
            <a:duotone>
              <a:prstClr val="black"/>
              <a:srgbClr val="FF0000">
                <a:tint val="45000"/>
                <a:satMod val="400000"/>
              </a:srgbClr>
            </a:duotone>
          </a:blip>
          <a:stretch>
            <a:fillRect/>
          </a:stretch>
        </p:blipFill>
        <p:spPr>
          <a:xfrm>
            <a:off x="3347806" y="4684747"/>
            <a:ext cx="181470" cy="468000"/>
          </a:xfrm>
          <a:prstGeom prst="rect">
            <a:avLst/>
          </a:prstGeom>
        </p:spPr>
      </p:pic>
      <p:pic>
        <p:nvPicPr>
          <p:cNvPr id="68" name="Picture 67" descr="orange-stick-figure-md.png"/>
          <p:cNvPicPr>
            <a:picLocks noChangeAspect="1"/>
          </p:cNvPicPr>
          <p:nvPr/>
        </p:nvPicPr>
        <p:blipFill>
          <a:blip r:embed="rId3">
            <a:duotone>
              <a:prstClr val="black"/>
              <a:srgbClr val="FF0000">
                <a:tint val="45000"/>
                <a:satMod val="400000"/>
              </a:srgbClr>
            </a:duotone>
          </a:blip>
          <a:stretch>
            <a:fillRect/>
          </a:stretch>
        </p:blipFill>
        <p:spPr>
          <a:xfrm>
            <a:off x="2133115" y="4659556"/>
            <a:ext cx="181470" cy="468000"/>
          </a:xfrm>
          <a:prstGeom prst="rect">
            <a:avLst/>
          </a:prstGeom>
        </p:spPr>
      </p:pic>
      <p:pic>
        <p:nvPicPr>
          <p:cNvPr id="69" name="Picture 68" descr="orange-stick-figure-md.png"/>
          <p:cNvPicPr>
            <a:picLocks noChangeAspect="1"/>
          </p:cNvPicPr>
          <p:nvPr/>
        </p:nvPicPr>
        <p:blipFill>
          <a:blip r:embed="rId3">
            <a:duotone>
              <a:prstClr val="black"/>
              <a:srgbClr val="FF0000">
                <a:tint val="45000"/>
                <a:satMod val="400000"/>
              </a:srgbClr>
            </a:duotone>
          </a:blip>
          <a:stretch>
            <a:fillRect/>
          </a:stretch>
        </p:blipFill>
        <p:spPr>
          <a:xfrm>
            <a:off x="3346984" y="4018284"/>
            <a:ext cx="181470" cy="468000"/>
          </a:xfrm>
          <a:prstGeom prst="rect">
            <a:avLst/>
          </a:prstGeom>
        </p:spPr>
      </p:pic>
      <p:pic>
        <p:nvPicPr>
          <p:cNvPr id="71" name="Picture 70" descr="orange-stick-figure-md.png"/>
          <p:cNvPicPr>
            <a:picLocks noChangeAspect="1"/>
          </p:cNvPicPr>
          <p:nvPr/>
        </p:nvPicPr>
        <p:blipFill>
          <a:blip r:embed="rId3">
            <a:duotone>
              <a:prstClr val="black"/>
              <a:srgbClr val="00B050">
                <a:tint val="45000"/>
                <a:satMod val="400000"/>
              </a:srgbClr>
            </a:duotone>
          </a:blip>
          <a:stretch>
            <a:fillRect/>
          </a:stretch>
        </p:blipFill>
        <p:spPr>
          <a:xfrm>
            <a:off x="5668373" y="4023842"/>
            <a:ext cx="181470" cy="468000"/>
          </a:xfrm>
          <a:prstGeom prst="rect">
            <a:avLst/>
          </a:prstGeom>
        </p:spPr>
      </p:pic>
      <p:pic>
        <p:nvPicPr>
          <p:cNvPr id="72" name="Picture 71" descr="orange-stick-figure-md.png"/>
          <p:cNvPicPr>
            <a:picLocks noChangeAspect="1"/>
          </p:cNvPicPr>
          <p:nvPr/>
        </p:nvPicPr>
        <p:blipFill>
          <a:blip r:embed="rId3">
            <a:duotone>
              <a:prstClr val="black"/>
              <a:srgbClr val="FFFF00">
                <a:tint val="45000"/>
                <a:satMod val="400000"/>
              </a:srgbClr>
            </a:duotone>
          </a:blip>
          <a:stretch>
            <a:fillRect/>
          </a:stretch>
        </p:blipFill>
        <p:spPr>
          <a:xfrm>
            <a:off x="6227185" y="4022568"/>
            <a:ext cx="181470" cy="468000"/>
          </a:xfrm>
          <a:prstGeom prst="rect">
            <a:avLst/>
          </a:prstGeom>
        </p:spPr>
      </p:pic>
      <p:pic>
        <p:nvPicPr>
          <p:cNvPr id="73" name="Picture 72" descr="orange-stick-figure-md.png"/>
          <p:cNvPicPr>
            <a:picLocks noChangeAspect="1"/>
          </p:cNvPicPr>
          <p:nvPr/>
        </p:nvPicPr>
        <p:blipFill rotWithShape="1">
          <a:blip r:embed="rId3">
            <a:duotone>
              <a:prstClr val="black"/>
              <a:srgbClr val="00B050">
                <a:tint val="45000"/>
                <a:satMod val="400000"/>
              </a:srgbClr>
            </a:duotone>
          </a:blip>
          <a:srcRect l="2359" t="1" r="1" b="81883"/>
          <a:stretch/>
        </p:blipFill>
        <p:spPr>
          <a:xfrm>
            <a:off x="6231467" y="4017319"/>
            <a:ext cx="177188" cy="84782"/>
          </a:xfrm>
          <a:prstGeom prst="rect">
            <a:avLst/>
          </a:prstGeom>
        </p:spPr>
      </p:pic>
      <p:pic>
        <p:nvPicPr>
          <p:cNvPr id="74" name="Picture 73" descr="orange-stick-figure-md.png"/>
          <p:cNvPicPr>
            <a:picLocks noChangeAspect="1"/>
          </p:cNvPicPr>
          <p:nvPr/>
        </p:nvPicPr>
        <p:blipFill>
          <a:blip r:embed="rId3">
            <a:duotone>
              <a:prstClr val="black"/>
              <a:srgbClr val="00B050">
                <a:tint val="45000"/>
                <a:satMod val="400000"/>
              </a:srgbClr>
            </a:duotone>
          </a:blip>
          <a:stretch>
            <a:fillRect/>
          </a:stretch>
        </p:blipFill>
        <p:spPr>
          <a:xfrm>
            <a:off x="5970763" y="4017318"/>
            <a:ext cx="181470" cy="468000"/>
          </a:xfrm>
          <a:prstGeom prst="rect">
            <a:avLst/>
          </a:prstGeom>
        </p:spPr>
      </p:pic>
      <p:pic>
        <p:nvPicPr>
          <p:cNvPr id="75" name="Picture 74" descr="orange-stick-figure-md.png"/>
          <p:cNvPicPr>
            <a:picLocks noChangeAspect="1"/>
          </p:cNvPicPr>
          <p:nvPr/>
        </p:nvPicPr>
        <p:blipFill>
          <a:blip r:embed="rId3">
            <a:duotone>
              <a:prstClr val="black"/>
              <a:srgbClr val="FFFF00">
                <a:tint val="45000"/>
                <a:satMod val="400000"/>
              </a:srgbClr>
            </a:duotone>
          </a:blip>
          <a:stretch>
            <a:fillRect/>
          </a:stretch>
        </p:blipFill>
        <p:spPr>
          <a:xfrm>
            <a:off x="6568231" y="4027391"/>
            <a:ext cx="181470" cy="468000"/>
          </a:xfrm>
          <a:prstGeom prst="rect">
            <a:avLst/>
          </a:prstGeom>
        </p:spPr>
      </p:pic>
      <p:pic>
        <p:nvPicPr>
          <p:cNvPr id="77" name="Picture 76" descr="orange-stick-figure-md.png"/>
          <p:cNvPicPr>
            <a:picLocks noChangeAspect="1"/>
          </p:cNvPicPr>
          <p:nvPr/>
        </p:nvPicPr>
        <p:blipFill>
          <a:blip r:embed="rId3">
            <a:duotone>
              <a:prstClr val="black"/>
              <a:srgbClr val="FF0000">
                <a:tint val="45000"/>
                <a:satMod val="400000"/>
              </a:srgbClr>
            </a:duotone>
          </a:blip>
          <a:stretch>
            <a:fillRect/>
          </a:stretch>
        </p:blipFill>
        <p:spPr>
          <a:xfrm>
            <a:off x="6246538" y="4665652"/>
            <a:ext cx="181470" cy="468000"/>
          </a:xfrm>
          <a:prstGeom prst="rect">
            <a:avLst/>
          </a:prstGeom>
        </p:spPr>
      </p:pic>
      <p:pic>
        <p:nvPicPr>
          <p:cNvPr id="78" name="Picture 77" descr="orange-stick-figure-md.png"/>
          <p:cNvPicPr>
            <a:picLocks noChangeAspect="1"/>
          </p:cNvPicPr>
          <p:nvPr/>
        </p:nvPicPr>
        <p:blipFill>
          <a:blip r:embed="rId3">
            <a:duotone>
              <a:prstClr val="black"/>
              <a:srgbClr val="FF0000">
                <a:tint val="45000"/>
                <a:satMod val="400000"/>
              </a:srgbClr>
            </a:duotone>
          </a:blip>
          <a:stretch>
            <a:fillRect/>
          </a:stretch>
        </p:blipFill>
        <p:spPr>
          <a:xfrm>
            <a:off x="6567336" y="4653612"/>
            <a:ext cx="181470" cy="468000"/>
          </a:xfrm>
          <a:prstGeom prst="rect">
            <a:avLst/>
          </a:prstGeom>
        </p:spPr>
      </p:pic>
      <p:pic>
        <p:nvPicPr>
          <p:cNvPr id="79" name="Picture 78" descr="orange-stick-figure-md.png"/>
          <p:cNvPicPr>
            <a:picLocks noChangeAspect="1"/>
          </p:cNvPicPr>
          <p:nvPr/>
        </p:nvPicPr>
        <p:blipFill>
          <a:blip r:embed="rId3">
            <a:duotone>
              <a:prstClr val="black"/>
              <a:srgbClr val="FF0000">
                <a:tint val="45000"/>
                <a:satMod val="400000"/>
              </a:srgbClr>
            </a:duotone>
          </a:blip>
          <a:stretch>
            <a:fillRect/>
          </a:stretch>
        </p:blipFill>
        <p:spPr>
          <a:xfrm>
            <a:off x="6883064" y="4652513"/>
            <a:ext cx="181470" cy="468000"/>
          </a:xfrm>
          <a:prstGeom prst="rect">
            <a:avLst/>
          </a:prstGeom>
        </p:spPr>
      </p:pic>
      <p:pic>
        <p:nvPicPr>
          <p:cNvPr id="80" name="Picture 79" descr="orange-stick-figure-md.png"/>
          <p:cNvPicPr>
            <a:picLocks noChangeAspect="1"/>
          </p:cNvPicPr>
          <p:nvPr/>
        </p:nvPicPr>
        <p:blipFill>
          <a:blip r:embed="rId3">
            <a:duotone>
              <a:prstClr val="black"/>
              <a:srgbClr val="FFFF00">
                <a:tint val="45000"/>
                <a:satMod val="400000"/>
              </a:srgbClr>
            </a:duotone>
          </a:blip>
          <a:stretch>
            <a:fillRect/>
          </a:stretch>
        </p:blipFill>
        <p:spPr>
          <a:xfrm>
            <a:off x="5668373" y="4665507"/>
            <a:ext cx="181470" cy="468000"/>
          </a:xfrm>
          <a:prstGeom prst="rect">
            <a:avLst/>
          </a:prstGeom>
        </p:spPr>
      </p:pic>
      <p:pic>
        <p:nvPicPr>
          <p:cNvPr id="82" name="Picture 81" descr="orange-stick-figure-md.png"/>
          <p:cNvPicPr>
            <a:picLocks noChangeAspect="1"/>
          </p:cNvPicPr>
          <p:nvPr/>
        </p:nvPicPr>
        <p:blipFill>
          <a:blip r:embed="rId3">
            <a:duotone>
              <a:prstClr val="black"/>
              <a:srgbClr val="FFFF00">
                <a:tint val="45000"/>
                <a:satMod val="400000"/>
              </a:srgbClr>
            </a:duotone>
          </a:blip>
          <a:stretch>
            <a:fillRect/>
          </a:stretch>
        </p:blipFill>
        <p:spPr>
          <a:xfrm>
            <a:off x="6883064" y="4027391"/>
            <a:ext cx="181470" cy="468000"/>
          </a:xfrm>
          <a:prstGeom prst="rect">
            <a:avLst/>
          </a:prstGeom>
        </p:spPr>
      </p:pic>
      <p:pic>
        <p:nvPicPr>
          <p:cNvPr id="83" name="Picture 82" descr="orange-stick-figure-md.png"/>
          <p:cNvPicPr>
            <a:picLocks noChangeAspect="1"/>
          </p:cNvPicPr>
          <p:nvPr/>
        </p:nvPicPr>
        <p:blipFill>
          <a:blip r:embed="rId3">
            <a:duotone>
              <a:prstClr val="black"/>
              <a:srgbClr val="FF0000">
                <a:tint val="45000"/>
                <a:satMod val="400000"/>
              </a:srgbClr>
            </a:duotone>
          </a:blip>
          <a:stretch>
            <a:fillRect/>
          </a:stretch>
        </p:blipFill>
        <p:spPr>
          <a:xfrm>
            <a:off x="5970763" y="4672448"/>
            <a:ext cx="181470" cy="468000"/>
          </a:xfrm>
          <a:prstGeom prst="rect">
            <a:avLst/>
          </a:prstGeom>
        </p:spPr>
      </p:pic>
      <p:pic>
        <p:nvPicPr>
          <p:cNvPr id="84" name="Picture 83" descr="orange-stick-figure-md.png"/>
          <p:cNvPicPr>
            <a:picLocks noChangeAspect="1"/>
          </p:cNvPicPr>
          <p:nvPr/>
        </p:nvPicPr>
        <p:blipFill rotWithShape="1">
          <a:blip r:embed="rId3">
            <a:duotone>
              <a:prstClr val="black"/>
              <a:srgbClr val="FFFF00">
                <a:tint val="45000"/>
                <a:satMod val="400000"/>
              </a:srgbClr>
            </a:duotone>
          </a:blip>
          <a:srcRect t="1" b="80540"/>
          <a:stretch/>
        </p:blipFill>
        <p:spPr>
          <a:xfrm>
            <a:off x="5970763" y="4671431"/>
            <a:ext cx="181470" cy="91069"/>
          </a:xfrm>
          <a:prstGeom prst="rect">
            <a:avLst/>
          </a:prstGeom>
        </p:spPr>
      </p:pic>
      <p:pic>
        <p:nvPicPr>
          <p:cNvPr id="90" name="Picture 89" descr="orange-stick-figure-md.png"/>
          <p:cNvPicPr>
            <a:picLocks noChangeAspect="1"/>
          </p:cNvPicPr>
          <p:nvPr/>
        </p:nvPicPr>
        <p:blipFill>
          <a:blip r:embed="rId3">
            <a:duotone>
              <a:prstClr val="black"/>
              <a:srgbClr val="00B050">
                <a:tint val="45000"/>
                <a:satMod val="400000"/>
              </a:srgbClr>
            </a:duotone>
          </a:blip>
          <a:stretch>
            <a:fillRect/>
          </a:stretch>
        </p:blipFill>
        <p:spPr>
          <a:xfrm>
            <a:off x="2963704" y="1805038"/>
            <a:ext cx="181470" cy="468000"/>
          </a:xfrm>
          <a:prstGeom prst="rect">
            <a:avLst/>
          </a:prstGeom>
        </p:spPr>
      </p:pic>
      <p:sp>
        <p:nvSpPr>
          <p:cNvPr id="91" name="TextBox 90"/>
          <p:cNvSpPr txBox="1"/>
          <p:nvPr/>
        </p:nvSpPr>
        <p:spPr>
          <a:xfrm>
            <a:off x="3228348" y="1932695"/>
            <a:ext cx="837089" cy="253916"/>
          </a:xfrm>
          <a:prstGeom prst="rect">
            <a:avLst/>
          </a:prstGeom>
          <a:noFill/>
        </p:spPr>
        <p:txBody>
          <a:bodyPr wrap="none" rtlCol="0">
            <a:spAutoFit/>
          </a:bodyPr>
          <a:lstStyle/>
          <a:p>
            <a:r>
              <a:rPr lang="en-CA" sz="1050" dirty="0" smtClean="0"/>
              <a:t>% better off</a:t>
            </a:r>
            <a:endParaRPr lang="en-CA" sz="1050" dirty="0"/>
          </a:p>
        </p:txBody>
      </p:sp>
      <p:pic>
        <p:nvPicPr>
          <p:cNvPr id="92" name="Picture 91" descr="orange-stick-figure-md.png"/>
          <p:cNvPicPr>
            <a:picLocks noChangeAspect="1"/>
          </p:cNvPicPr>
          <p:nvPr/>
        </p:nvPicPr>
        <p:blipFill>
          <a:blip r:embed="rId3">
            <a:duotone>
              <a:prstClr val="black"/>
              <a:srgbClr val="FFFF00">
                <a:tint val="45000"/>
                <a:satMod val="400000"/>
              </a:srgbClr>
            </a:duotone>
          </a:blip>
          <a:stretch>
            <a:fillRect/>
          </a:stretch>
        </p:blipFill>
        <p:spPr>
          <a:xfrm>
            <a:off x="4172927" y="1805038"/>
            <a:ext cx="181470" cy="468000"/>
          </a:xfrm>
          <a:prstGeom prst="rect">
            <a:avLst/>
          </a:prstGeom>
        </p:spPr>
      </p:pic>
      <p:sp>
        <p:nvSpPr>
          <p:cNvPr id="93" name="TextBox 92"/>
          <p:cNvSpPr txBox="1"/>
          <p:nvPr/>
        </p:nvSpPr>
        <p:spPr>
          <a:xfrm>
            <a:off x="4413286" y="1912080"/>
            <a:ext cx="816249" cy="253916"/>
          </a:xfrm>
          <a:prstGeom prst="rect">
            <a:avLst/>
          </a:prstGeom>
          <a:noFill/>
        </p:spPr>
        <p:txBody>
          <a:bodyPr wrap="none" rtlCol="0">
            <a:spAutoFit/>
          </a:bodyPr>
          <a:lstStyle/>
          <a:p>
            <a:r>
              <a:rPr lang="en-CA" sz="1050" dirty="0" smtClean="0"/>
              <a:t>% the same</a:t>
            </a:r>
            <a:endParaRPr lang="en-CA" sz="1050" dirty="0"/>
          </a:p>
        </p:txBody>
      </p:sp>
      <p:pic>
        <p:nvPicPr>
          <p:cNvPr id="94" name="Picture 93" descr="orange-stick-figure-md.png"/>
          <p:cNvPicPr>
            <a:picLocks noChangeAspect="1"/>
          </p:cNvPicPr>
          <p:nvPr/>
        </p:nvPicPr>
        <p:blipFill>
          <a:blip r:embed="rId3">
            <a:duotone>
              <a:prstClr val="black"/>
              <a:srgbClr val="FF0000">
                <a:tint val="45000"/>
                <a:satMod val="400000"/>
              </a:srgbClr>
            </a:duotone>
          </a:blip>
          <a:stretch>
            <a:fillRect/>
          </a:stretch>
        </p:blipFill>
        <p:spPr>
          <a:xfrm>
            <a:off x="5310971" y="1825653"/>
            <a:ext cx="181470" cy="468000"/>
          </a:xfrm>
          <a:prstGeom prst="rect">
            <a:avLst/>
          </a:prstGeom>
        </p:spPr>
      </p:pic>
      <p:sp>
        <p:nvSpPr>
          <p:cNvPr id="95" name="TextBox 94"/>
          <p:cNvSpPr txBox="1"/>
          <p:nvPr/>
        </p:nvSpPr>
        <p:spPr>
          <a:xfrm>
            <a:off x="5570949" y="1932695"/>
            <a:ext cx="644728" cy="253916"/>
          </a:xfrm>
          <a:prstGeom prst="rect">
            <a:avLst/>
          </a:prstGeom>
          <a:noFill/>
        </p:spPr>
        <p:txBody>
          <a:bodyPr wrap="none" rtlCol="0">
            <a:spAutoFit/>
          </a:bodyPr>
          <a:lstStyle/>
          <a:p>
            <a:r>
              <a:rPr lang="en-CA" sz="1050" dirty="0" smtClean="0"/>
              <a:t>% worse</a:t>
            </a:r>
            <a:endParaRPr lang="en-CA" sz="1050" dirty="0"/>
          </a:p>
        </p:txBody>
      </p:sp>
      <p:pic>
        <p:nvPicPr>
          <p:cNvPr id="50" name="Picture 49" descr="orange-stick-figure-md.png"/>
          <p:cNvPicPr>
            <a:picLocks noChangeAspect="1"/>
          </p:cNvPicPr>
          <p:nvPr/>
        </p:nvPicPr>
        <p:blipFill rotWithShape="1">
          <a:blip r:embed="rId3">
            <a:duotone>
              <a:prstClr val="black"/>
              <a:srgbClr val="FF0000">
                <a:tint val="45000"/>
                <a:satMod val="400000"/>
              </a:srgbClr>
            </a:duotone>
          </a:blip>
          <a:srcRect t="28541"/>
          <a:stretch/>
        </p:blipFill>
        <p:spPr>
          <a:xfrm>
            <a:off x="3032078" y="4155010"/>
            <a:ext cx="181470" cy="334430"/>
          </a:xfrm>
          <a:prstGeom prst="rect">
            <a:avLst/>
          </a:prstGeom>
        </p:spPr>
      </p:pic>
      <p:pic>
        <p:nvPicPr>
          <p:cNvPr id="55" name="Picture 54" descr="orange-stick-figure-md.png"/>
          <p:cNvPicPr>
            <a:picLocks noChangeAspect="1"/>
          </p:cNvPicPr>
          <p:nvPr/>
        </p:nvPicPr>
        <p:blipFill rotWithShape="1">
          <a:blip r:embed="rId3">
            <a:duotone>
              <a:prstClr val="black"/>
              <a:srgbClr val="00B050">
                <a:tint val="45000"/>
                <a:satMod val="400000"/>
              </a:srgbClr>
            </a:duotone>
          </a:blip>
          <a:srcRect b="51313"/>
          <a:stretch/>
        </p:blipFill>
        <p:spPr>
          <a:xfrm>
            <a:off x="2416145" y="4018284"/>
            <a:ext cx="181470" cy="226081"/>
          </a:xfrm>
          <a:prstGeom prst="rect">
            <a:avLst/>
          </a:prstGeom>
        </p:spPr>
      </p:pic>
    </p:spTree>
    <p:extLst>
      <p:ext uri="{BB962C8B-B14F-4D97-AF65-F5344CB8AC3E}">
        <p14:creationId xmlns:p14="http://schemas.microsoft.com/office/powerpoint/2010/main" val="1706820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8144" y="3391213"/>
            <a:ext cx="6912456" cy="0"/>
          </a:xfrm>
          <a:prstGeom prst="line">
            <a:avLst/>
          </a:prstGeom>
          <a:ln w="44450">
            <a:solidFill>
              <a:schemeClr val="tx1">
                <a:lumMod val="50000"/>
                <a:lumOff val="50000"/>
              </a:schemeClr>
            </a:solidFill>
          </a:ln>
          <a:effectLst/>
        </p:spPr>
        <p:style>
          <a:lnRef idx="2">
            <a:schemeClr val="dk1"/>
          </a:lnRef>
          <a:fillRef idx="0">
            <a:schemeClr val="dk1"/>
          </a:fillRef>
          <a:effectRef idx="1">
            <a:schemeClr val="dk1"/>
          </a:effectRef>
          <a:fontRef idx="minor">
            <a:schemeClr val="tx1"/>
          </a:fontRef>
        </p:style>
      </p:cxnSp>
      <p:graphicFrame>
        <p:nvGraphicFramePr>
          <p:cNvPr id="11" name="Chart 10"/>
          <p:cNvGraphicFramePr>
            <a:graphicFrameLocks/>
          </p:cNvGraphicFramePr>
          <p:nvPr>
            <p:extLst>
              <p:ext uri="{D42A27DB-BD31-4B8C-83A1-F6EECF244321}">
                <p14:modId xmlns:p14="http://schemas.microsoft.com/office/powerpoint/2010/main" val="2412207190"/>
              </p:ext>
            </p:extLst>
          </p:nvPr>
        </p:nvGraphicFramePr>
        <p:xfrm>
          <a:off x="-89648" y="1452368"/>
          <a:ext cx="9323296" cy="4148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47194" y="619028"/>
            <a:ext cx="8505852" cy="584775"/>
          </a:xfrm>
          <a:prstGeom prst="rect">
            <a:avLst/>
          </a:prstGeom>
          <a:noFill/>
        </p:spPr>
        <p:txBody>
          <a:bodyPr wrap="square" rtlCol="0">
            <a:spAutoFit/>
          </a:bodyPr>
          <a:lstStyle/>
          <a:p>
            <a:r>
              <a:rPr lang="en-US" sz="3200" dirty="0" smtClean="0">
                <a:solidFill>
                  <a:srgbClr val="505150"/>
                </a:solidFill>
                <a:latin typeface="Myriad Pro"/>
                <a:cs typeface="Myriad Pro"/>
              </a:rPr>
              <a:t>The ATB Business Beat Index</a:t>
            </a:r>
            <a:endParaRPr lang="en-US" sz="3200" dirty="0">
              <a:solidFill>
                <a:srgbClr val="505150"/>
              </a:solidFill>
              <a:latin typeface="Myriad Pro"/>
              <a:cs typeface="Myriad Pro"/>
            </a:endParaRPr>
          </a:p>
        </p:txBody>
      </p:sp>
      <p:sp>
        <p:nvSpPr>
          <p:cNvPr id="12" name="TextBox 11"/>
          <p:cNvSpPr txBox="1"/>
          <p:nvPr/>
        </p:nvSpPr>
        <p:spPr>
          <a:xfrm>
            <a:off x="8164" y="6576933"/>
            <a:ext cx="7332436" cy="276999"/>
          </a:xfrm>
          <a:prstGeom prst="rect">
            <a:avLst/>
          </a:prstGeom>
          <a:noFill/>
          <a:scene3d>
            <a:camera prst="orthographicFront"/>
            <a:lightRig rig="threePt" dir="t"/>
          </a:scene3d>
          <a:sp3d>
            <a:bevelT prst="slope"/>
          </a:sp3d>
        </p:spPr>
        <p:txBody>
          <a:bodyPr wrap="square" rtlCol="0">
            <a:spAutoFit/>
          </a:bodyPr>
          <a:lstStyle/>
          <a:p>
            <a:r>
              <a:rPr lang="en-CA" sz="1200" dirty="0" smtClean="0">
                <a:solidFill>
                  <a:srgbClr val="505150"/>
                </a:solidFill>
                <a:latin typeface="+mn-lt"/>
              </a:rPr>
              <a:t>Source:  ATB Financial, Survey on Alberta SMEs 2013-15.</a:t>
            </a:r>
            <a:endParaRPr lang="en-CA" sz="1200" dirty="0">
              <a:solidFill>
                <a:srgbClr val="505150"/>
              </a:solidFill>
              <a:latin typeface="+mn-lt"/>
            </a:endParaRPr>
          </a:p>
        </p:txBody>
      </p:sp>
      <p:sp>
        <p:nvSpPr>
          <p:cNvPr id="15" name="Footer Placeholder 2"/>
          <p:cNvSpPr txBox="1">
            <a:spLocks/>
          </p:cNvSpPr>
          <p:nvPr/>
        </p:nvSpPr>
        <p:spPr>
          <a:xfrm>
            <a:off x="723900" y="1359987"/>
            <a:ext cx="1153006"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rPr>
              <a:t>Index (0-100)</a:t>
            </a:r>
          </a:p>
        </p:txBody>
      </p:sp>
      <p:sp>
        <p:nvSpPr>
          <p:cNvPr id="16" name="Footer Placeholder 2"/>
          <p:cNvSpPr txBox="1">
            <a:spLocks/>
          </p:cNvSpPr>
          <p:nvPr/>
        </p:nvSpPr>
        <p:spPr>
          <a:xfrm>
            <a:off x="733949" y="1092895"/>
            <a:ext cx="5760000" cy="252000"/>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lang="en-US" sz="1600" dirty="0" smtClean="0">
                <a:solidFill>
                  <a:schemeClr val="tx1">
                    <a:lumMod val="75000"/>
                    <a:lumOff val="25000"/>
                  </a:schemeClr>
                </a:solidFill>
                <a:latin typeface="Myriad Pro" pitchFamily="34" charset="0"/>
              </a:rPr>
              <a:t>ATB Business Beat Index</a:t>
            </a:r>
            <a:endParaRPr kumimoji="0" lang="en-US" sz="1600" b="0" i="0" u="none" strike="noStrike" kern="1200" cap="none" spc="0" normalizeH="0" baseline="0" noProof="0" dirty="0" smtClean="0">
              <a:ln>
                <a:noFill/>
              </a:ln>
              <a:solidFill>
                <a:schemeClr val="tx1">
                  <a:lumMod val="75000"/>
                  <a:lumOff val="25000"/>
                </a:schemeClr>
              </a:solidFill>
              <a:effectLst/>
              <a:uLnTx/>
              <a:uFillTx/>
              <a:latin typeface="Myriad Pro" pitchFamily="34" charset="0"/>
              <a:ea typeface="ＭＳ Ｐゴシック" charset="0"/>
              <a:cs typeface="ＭＳ Ｐゴシック" charset="0"/>
            </a:endParaRPr>
          </a:p>
        </p:txBody>
      </p:sp>
      <p:sp>
        <p:nvSpPr>
          <p:cNvPr id="14" name="TextBox 13"/>
          <p:cNvSpPr txBox="1"/>
          <p:nvPr/>
        </p:nvSpPr>
        <p:spPr>
          <a:xfrm>
            <a:off x="2171963" y="3340624"/>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Less optimistic about future performance</a:t>
            </a:r>
            <a:endParaRPr lang="en-CA" sz="1600" dirty="0">
              <a:solidFill>
                <a:schemeClr val="tx1">
                  <a:lumMod val="75000"/>
                  <a:lumOff val="25000"/>
                </a:schemeClr>
              </a:solidFill>
            </a:endParaRPr>
          </a:p>
        </p:txBody>
      </p:sp>
      <p:sp>
        <p:nvSpPr>
          <p:cNvPr id="9" name="TextBox 8"/>
          <p:cNvSpPr txBox="1"/>
          <p:nvPr/>
        </p:nvSpPr>
        <p:spPr>
          <a:xfrm>
            <a:off x="2171963" y="2866078"/>
            <a:ext cx="2088000" cy="584775"/>
          </a:xfrm>
          <a:prstGeom prst="rect">
            <a:avLst/>
          </a:prstGeom>
          <a:noFill/>
        </p:spPr>
        <p:txBody>
          <a:bodyPr wrap="square" rtlCol="0">
            <a:spAutoFit/>
          </a:bodyPr>
          <a:lstStyle/>
          <a:p>
            <a:pPr algn="r"/>
            <a:r>
              <a:rPr lang="en-CA" sz="1600" dirty="0" smtClean="0">
                <a:solidFill>
                  <a:schemeClr val="tx1">
                    <a:lumMod val="75000"/>
                    <a:lumOff val="25000"/>
                  </a:schemeClr>
                </a:solidFill>
              </a:rPr>
              <a:t>More optimistic about future performance</a:t>
            </a:r>
            <a:endParaRPr lang="en-CA" sz="1600" dirty="0">
              <a:solidFill>
                <a:schemeClr val="tx1">
                  <a:lumMod val="75000"/>
                  <a:lumOff val="25000"/>
                </a:schemeClr>
              </a:solidFill>
            </a:endParaRPr>
          </a:p>
        </p:txBody>
      </p:sp>
      <p:sp>
        <p:nvSpPr>
          <p:cNvPr id="19" name="Footer Placeholder 2"/>
          <p:cNvSpPr txBox="1">
            <a:spLocks/>
          </p:cNvSpPr>
          <p:nvPr/>
        </p:nvSpPr>
        <p:spPr>
          <a:xfrm>
            <a:off x="8164" y="5600733"/>
            <a:ext cx="7332436" cy="638141"/>
          </a:xfrm>
          <a:prstGeom prst="rect">
            <a:avLst/>
          </a:prstGeom>
        </p:spPr>
        <p:txBody>
          <a:bodyPr anchor="t"/>
          <a:lstStyle/>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Data</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time periods: </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2013= Jan 2013, Q2 2013 = May 2013, Q3 2013 = Aug/Sept 2013,</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Q</a:t>
            </a: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4 2013 = Dec 2013,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Q1 2014= Mar 2014., Q2 2014 = June 2014, Q3 2014</a:t>
            </a: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 = Aug, 2014; Q4 2014 = Dec 2014; Q1 2015 =March 2015; </a:t>
            </a:r>
          </a:p>
          <a:p>
            <a:pPr marL="0" marR="0" lvl="0" indent="0" algn="l" defTabSz="457200" rtl="0" eaLnBrk="1" fontAlgn="base" latinLnBrk="0" hangingPunct="1">
              <a:lnSpc>
                <a:spcPct val="100000"/>
              </a:lnSpc>
              <a:spcBef>
                <a:spcPct val="20000"/>
              </a:spcBef>
              <a:spcAft>
                <a:spcPct val="0"/>
              </a:spcAft>
              <a:buClrTx/>
              <a:buSzTx/>
              <a:buFontTx/>
              <a:buNone/>
              <a:tabLst/>
              <a:defRPr/>
            </a:pPr>
            <a:r>
              <a:rPr kumimoji="0" lang="en-US" sz="1000" b="0" i="0" u="none" strike="noStrike" kern="1200" cap="none" spc="0" normalizeH="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rPr>
              <a:t>Q2 2015 = June 2015; Q3 2015 = August 2015, Q4 2015 = November, 2015</a:t>
            </a:r>
            <a:endParaRPr kumimoji="0" lang="en-US" sz="1000" b="0" i="0" u="none" strike="noStrike" kern="1200" cap="none" spc="0" normalizeH="0" baseline="0" noProof="0" dirty="0" smtClean="0">
              <a:ln>
                <a:noFill/>
              </a:ln>
              <a:solidFill>
                <a:schemeClr val="tx1">
                  <a:lumMod val="50000"/>
                  <a:lumOff val="50000"/>
                </a:schemeClr>
              </a:solidFill>
              <a:effectLst/>
              <a:uLnTx/>
              <a:uFillTx/>
              <a:latin typeface="Myriad Pro" pitchFamily="34" charset="0"/>
              <a:ea typeface="ＭＳ Ｐゴシック" charset="0"/>
              <a:cs typeface="ＭＳ Ｐゴシック" charset="0"/>
            </a:endParaRPr>
          </a:p>
        </p:txBody>
      </p:sp>
    </p:spTree>
    <p:extLst>
      <p:ext uri="{BB962C8B-B14F-4D97-AF65-F5344CB8AC3E}">
        <p14:creationId xmlns:p14="http://schemas.microsoft.com/office/powerpoint/2010/main" val="2836046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TB-Busine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AFA791C627CB478F6579A88139F1B4" ma:contentTypeVersion="4" ma:contentTypeDescription="Create a new document." ma:contentTypeScope="" ma:versionID="fbc2d5a763da10b9ca06c04c0bcd4241">
  <xsd:schema xmlns:xsd="http://www.w3.org/2001/XMLSchema" xmlns:xs="http://www.w3.org/2001/XMLSchema" xmlns:p="http://schemas.microsoft.com/office/2006/metadata/properties" xmlns:ns1="http://schemas.microsoft.com/sharepoint/v3" xmlns:ns2="e6b4c088-588b-4466-a064-d4c88ebbcf98" targetNamespace="http://schemas.microsoft.com/office/2006/metadata/properties" ma:root="true" ma:fieldsID="29df38f48f2d87b3c1cf8b62b1999510" ns1:_="" ns2:_="">
    <xsd:import namespace="http://schemas.microsoft.com/sharepoint/v3"/>
    <xsd:import namespace="e6b4c088-588b-4466-a064-d4c88ebbcf98"/>
    <xsd:element name="properties">
      <xsd:complexType>
        <xsd:sequence>
          <xsd:element name="documentManagement">
            <xsd:complexType>
              <xsd:all>
                <xsd:element ref="ns1:PublishingStartDate" minOccurs="0"/>
                <xsd:element ref="ns1:PublishingExpirationDate" minOccurs="0"/>
                <xsd:element ref="ns2:n2ded5b3984d4a05b132a1e30920a265"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hidden="true" ma:internalName="PublishingStartDate">
      <xsd:simpleType>
        <xsd:restriction base="dms:Unknown"/>
      </xsd:simpleType>
    </xsd:element>
    <xsd:element name="PublishingExpirationDate" ma:index="9" nillable="true" ma:displayName="Scheduling End Da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6b4c088-588b-4466-a064-d4c88ebbcf98" elementFormDefault="qualified">
    <xsd:import namespace="http://schemas.microsoft.com/office/2006/documentManagement/types"/>
    <xsd:import namespace="http://schemas.microsoft.com/office/infopath/2007/PartnerControls"/>
    <xsd:element name="n2ded5b3984d4a05b132a1e30920a265" ma:index="11" nillable="true" ma:taxonomy="true" ma:internalName="n2ded5b3984d4a05b132a1e30920a265" ma:taxonomyFieldName="MetaTag" ma:displayName="MetaTag" ma:default="" ma:fieldId="{72ded5b3-984d-4a05-b132-a1e30920a265}" ma:taxonomyMulti="true" ma:sspId="ba1616d2-34b7-44a2-99d8-239ce57c8c37" ma:termSetId="22400033-a9fb-4d5d-8be5-bfab93ae7ff6"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91a1f561-93c9-4bee-9f78-8236b25e8ad5}" ma:internalName="TaxCatchAll" ma:showField="CatchAllData" ma:web="e6b4c088-588b-4466-a064-d4c88ebbc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TaxCatchAll xmlns="e6b4c088-588b-4466-a064-d4c88ebbcf98"/>
    <n2ded5b3984d4a05b132a1e30920a265 xmlns="e6b4c088-588b-4466-a064-d4c88ebbcf98">
      <Terms xmlns="http://schemas.microsoft.com/office/infopath/2007/PartnerControls"/>
    </n2ded5b3984d4a05b132a1e30920a265>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EF8E7-4EA9-4032-B869-7C50BB1F5691}"/>
</file>

<file path=customXml/itemProps2.xml><?xml version="1.0" encoding="utf-8"?>
<ds:datastoreItem xmlns:ds="http://schemas.openxmlformats.org/officeDocument/2006/customXml" ds:itemID="{C2631BEC-DD61-4D8B-A1A4-F75A677A93BF}"/>
</file>

<file path=customXml/itemProps3.xml><?xml version="1.0" encoding="utf-8"?>
<ds:datastoreItem xmlns:ds="http://schemas.openxmlformats.org/officeDocument/2006/customXml" ds:itemID="{A30E156F-847B-450E-A68A-E5EC6D6ADCA7}"/>
</file>

<file path=docProps/app.xml><?xml version="1.0" encoding="utf-8"?>
<Properties xmlns="http://schemas.openxmlformats.org/officeDocument/2006/extended-properties" xmlns:vt="http://schemas.openxmlformats.org/officeDocument/2006/docPropsVTypes">
  <Template/>
  <TotalTime>44317</TotalTime>
  <Words>5983</Words>
  <Application>Microsoft Office PowerPoint</Application>
  <PresentationFormat>On-screen Show (4:3)</PresentationFormat>
  <Paragraphs>1039</Paragraphs>
  <Slides>63</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ＭＳ Ｐゴシック</vt:lpstr>
      <vt:lpstr>Arial</vt:lpstr>
      <vt:lpstr>Arial Narrow</vt:lpstr>
      <vt:lpstr>Calibri</vt:lpstr>
      <vt:lpstr>Franklin Gothic Medium</vt:lpstr>
      <vt:lpstr>Myriad Pro</vt:lpstr>
      <vt:lpstr>ATB-Business</vt:lpstr>
      <vt:lpstr>Alberta Business Beat</vt:lpstr>
      <vt:lpstr>Background and Methodology</vt:lpstr>
      <vt:lpstr>Background</vt:lpstr>
      <vt:lpstr>Research Objectives</vt:lpstr>
      <vt:lpstr>Methodology</vt:lpstr>
      <vt:lpstr>Key Insights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Borrowing</vt:lpstr>
      <vt:lpstr>Comfortable Carrying Debt</vt:lpstr>
      <vt:lpstr>Uncomfortable Carrying Debt</vt:lpstr>
      <vt:lpstr>Borrowing</vt:lpstr>
      <vt:lpstr>No Borrowing</vt:lpstr>
      <vt:lpstr>PowerPoint Presentation</vt:lpstr>
      <vt:lpstr>Lender options</vt:lpstr>
      <vt:lpstr>PowerPoint Presentation</vt:lpstr>
      <vt:lpstr>Borrowing Motivations – Comparison Shopping</vt:lpstr>
      <vt:lpstr>Application Process</vt:lpstr>
      <vt:lpstr>Application Process</vt:lpstr>
      <vt:lpstr>PowerPoint Presentation</vt:lpstr>
      <vt:lpstr>Full Amount Not Received</vt:lpstr>
      <vt:lpstr>PowerPoint Presentation</vt:lpstr>
      <vt:lpstr>PowerPoint Presentation</vt:lpstr>
      <vt:lpstr>Current Borrowing Needs</vt:lpstr>
      <vt:lpstr>Past Year Borrowing</vt:lpstr>
      <vt:lpstr>Borrowing in Current Economic Conditions</vt:lpstr>
      <vt:lpstr>PowerPoint Presentation</vt:lpstr>
      <vt:lpstr>Alternative Lending Awareness</vt:lpstr>
      <vt:lpstr>Alternative Lending Consideration</vt:lpstr>
      <vt:lpstr>Why Unlikely to Consider Alternative Lender</vt:lpstr>
      <vt:lpstr>Why Likely to Consider Alternative Lender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Process; costs</vt:lpstr>
      <vt:lpstr>Application Process; gathering documents</vt:lpstr>
      <vt:lpstr>Application Process; lender transparency</vt:lpstr>
      <vt:lpstr>Application Process; straightforward</vt:lpstr>
      <vt:lpstr>Application Process; length</vt:lpstr>
      <vt:lpstr>Application Process; lending terms</vt:lpstr>
      <vt:lpstr>Application Process; submission to response length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ATB Financial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E30023</dc:creator>
  <cp:lastModifiedBy>Duncan, Judy</cp:lastModifiedBy>
  <cp:revision>1978</cp:revision>
  <cp:lastPrinted>2012-09-14T15:29:05Z</cp:lastPrinted>
  <dcterms:created xsi:type="dcterms:W3CDTF">2012-06-05T17:08:54Z</dcterms:created>
  <dcterms:modified xsi:type="dcterms:W3CDTF">2015-12-29T13:58:29Z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0x01010020AFA791C627CB478F6579A88139F1B4</vt:lpwstr>
  </property>
</Properties>
</file>