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notesSlides/notesSlide38.xml" ContentType="application/vnd.openxmlformats-officedocument.presentationml.notesSlide+xml"/>
  <Override PartName="/ppt/charts/chart28.xml" ContentType="application/vnd.openxmlformats-officedocument.drawingml.char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charts/chart17.xml" ContentType="application/vnd.openxmlformats-officedocument.drawingml.char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charts/chart35.xml" ContentType="application/vnd.openxmlformats-officedocument.drawingml.char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harts/chart13.xml" ContentType="application/vnd.openxmlformats-officedocument.drawingml.char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charts/chart24.xml" ContentType="application/vnd.openxmlformats-officedocument.drawingml.char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charts/chart31.xml" ContentType="application/vnd.openxmlformats-officedocument.drawingml.chart+xml"/>
  <Override PartName="/docProps/custom.xml" ContentType="application/vnd.openxmlformats-officedocument.custom-properties+xml"/>
  <Override PartName="/ppt/charts/chart7.xml" ContentType="application/vnd.openxmlformats-officedocument.drawingml.chart+xml"/>
  <Override PartName="/ppt/notesSlides/notesSlide12.xml" ContentType="application/vnd.openxmlformats-officedocument.presentationml.notesSlide+xml"/>
  <Override PartName="/ppt/charts/chart20.xml" ContentType="application/vnd.openxmlformats-officedocument.drawingml.chart+xml"/>
  <Override PartName="/ppt/notesSlides/notesSlide30.xml" ContentType="application/vnd.openxmlformats-officedocument.presentationml.notesSlide+xml"/>
  <Override PartName="/ppt/notesSlides/notesSlide7.xml" ContentType="application/vnd.openxmlformats-officedocument.presentationml.notesSlide+xml"/>
  <Default Extension="xlsx" ContentType="application/vnd.openxmlformats-officedocument.spreadsheetml.sheet"/>
  <Override PartName="/ppt/charts/chart3.xml" ContentType="application/vnd.openxmlformats-officedocument.drawingml.chart+xml"/>
  <Override PartName="/ppt/slides/slide9.xml" ContentType="application/vnd.openxmlformats-officedocument.presentationml.slide+xml"/>
  <Override PartName="/ppt/viewProps.xml" ContentType="application/vnd.openxmlformats-officedocument.presentationml.viewProp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notesSlides/notesSlide3.xml" ContentType="application/vnd.openxmlformats-officedocument.presentationml.notesSlide+xml"/>
  <Default Extension="png" ContentType="image/png"/>
  <Override PartName="/ppt/charts/chart29.xml" ContentType="application/vnd.openxmlformats-officedocument.drawingml.chart+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charts/chart18.xml" ContentType="application/vnd.openxmlformats-officedocument.drawingml.chart+xml"/>
  <Override PartName="/ppt/notesSlides/notesSlide39.xml" ContentType="application/vnd.openxmlformats-officedocument.presentationml.notesSlide+xml"/>
  <Override PartName="/ppt/charts/chart36.xml" ContentType="application/vnd.openxmlformats-officedocument.drawingml.chart+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charts/chart25.xml" ContentType="application/vnd.openxmlformats-officedocument.drawingml.chart+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charts/chart14.xml" ContentType="application/vnd.openxmlformats-officedocument.drawingml.char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charts/chart23.xml" ContentType="application/vnd.openxmlformats-officedocument.drawingml.chart+xml"/>
  <Override PartName="/ppt/notesSlides/notesSlide44.xml" ContentType="application/vnd.openxmlformats-officedocument.presentationml.notesSlide+xml"/>
  <Override PartName="/ppt/charts/chart32.xml" ContentType="application/vnd.openxmlformats-officedocument.drawingml.char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charts/chart8.xml" ContentType="application/vnd.openxmlformats-officedocument.drawingml.chart+xml"/>
  <Override PartName="/ppt/notesSlides/notesSlide13.xml" ContentType="application/vnd.openxmlformats-officedocument.presentationml.notesSlide+xml"/>
  <Override PartName="/ppt/charts/chart12.xml" ContentType="application/vnd.openxmlformats-officedocument.drawingml.chart+xml"/>
  <Override PartName="/ppt/notesSlides/notesSlide22.xml" ContentType="application/vnd.openxmlformats-officedocument.presentationml.notesSlide+xml"/>
  <Override PartName="/ppt/charts/chart21.xml" ContentType="application/vnd.openxmlformats-officedocument.drawingml.chart+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charts/chart30.xml" ContentType="application/vnd.openxmlformats-officedocument.drawingml.chart+xml"/>
  <Override PartName="/ppt/notesSlides/notesSlide8.xml" ContentType="application/vnd.openxmlformats-officedocument.presentationml.notesSlide+xml"/>
  <Override PartName="/ppt/charts/chart6.xml" ContentType="application/vnd.openxmlformats-officedocument.drawingml.chart+xml"/>
  <Override PartName="/ppt/notesSlides/notesSlide11.xml" ContentType="application/vnd.openxmlformats-officedocument.presentationml.notesSlide+xml"/>
  <Override PartName="/ppt/charts/chart10.xml" ContentType="application/vnd.openxmlformats-officedocument.drawingml.chart+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charts/chart4.xml" ContentType="application/vnd.openxmlformats-officedocument.drawingml.chart+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s/slide38.xml" ContentType="application/vnd.openxmlformats-officedocument.presentationml.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charts/chart19.xml" ContentType="application/vnd.openxmlformats-officedocument.drawingml.char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charts/chart26.xml" ContentType="application/vnd.openxmlformats-officedocument.drawingml.chart+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charts/chart15.xml" ContentType="application/vnd.openxmlformats-officedocument.drawingml.chart+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charts/chart33.xml" ContentType="application/vnd.openxmlformats-officedocument.drawingml.chart+xml"/>
  <Override PartName="/ppt/slides/slide12.xml" ContentType="application/vnd.openxmlformats-officedocument.presentationml.slide+xml"/>
  <Override PartName="/ppt/slides/slide30.xml" ContentType="application/vnd.openxmlformats-officedocument.presentationml.slide+xml"/>
  <Override PartName="/ppt/charts/chart9.xml" ContentType="application/vnd.openxmlformats-officedocument.drawingml.chart+xml"/>
  <Override PartName="/ppt/charts/chart11.xml" ContentType="application/vnd.openxmlformats-officedocument.drawingml.char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charts/chart22.xml" ContentType="application/vnd.openxmlformats-officedocument.drawingml.chart+xml"/>
  <Override PartName="/ppt/notesSlides/notesSlide9.xml" ContentType="application/vnd.openxmlformats-officedocument.presentationml.notesSlide+xml"/>
  <Override PartName="/ppt/notesSlides/notesSlide21.xml" ContentType="application/vnd.openxmlformats-officedocument.presentationml.notesSlide+xml"/>
  <Override PartName="/ppt/charts/chart5.xml" ContentType="application/vnd.openxmlformats-officedocument.drawingml.chart+xml"/>
  <Override PartName="/ppt/notesSlides/notesSlide10.xml" ContentType="application/vnd.openxmlformats-officedocument.presentationml.notesSlide+xml"/>
  <Override PartName="/ppt/slides/slide7.xml" ContentType="application/vnd.openxmlformats-officedocument.presentationml.slide+xml"/>
  <Override PartName="/ppt/notesSlides/notesSlide5.xml" ContentType="application/vnd.openxmlformats-officedocument.presentationml.notesSlide+xml"/>
  <Override PartName="/ppt/charts/chart1.xml" ContentType="application/vnd.openxmlformats-officedocument.drawingml.chart+xml"/>
  <Override PartName="/ppt/slides/slide28.xml" ContentType="application/vnd.openxmlformats-officedocument.presentationml.slide+xml"/>
  <Override PartName="/ppt/slides/slide39.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charts/chart27.xml" ContentType="application/vnd.openxmlformats-officedocument.drawingml.chart+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Default Extension="jpeg" ContentType="image/jpeg"/>
  <Override PartName="/ppt/charts/chart16.xml" ContentType="application/vnd.openxmlformats-officedocument.drawingml.chart+xml"/>
  <Override PartName="/ppt/notesSlides/notesSlide37.xml" ContentType="application/vnd.openxmlformats-officedocument.presentationml.notesSlide+xml"/>
  <Override PartName="/ppt/charts/chart34.xml" ContentType="application/vnd.openxmlformats-officedocument.drawingml.char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54"/>
  </p:notesMasterIdLst>
  <p:handoutMasterIdLst>
    <p:handoutMasterId r:id="rId55"/>
  </p:handoutMasterIdLst>
  <p:sldIdLst>
    <p:sldId id="410" r:id="rId5"/>
    <p:sldId id="428" r:id="rId6"/>
    <p:sldId id="394" r:id="rId7"/>
    <p:sldId id="395" r:id="rId8"/>
    <p:sldId id="405" r:id="rId9"/>
    <p:sldId id="497" r:id="rId10"/>
    <p:sldId id="498" r:id="rId11"/>
    <p:sldId id="499" r:id="rId12"/>
    <p:sldId id="500" r:id="rId13"/>
    <p:sldId id="501" r:id="rId14"/>
    <p:sldId id="503" r:id="rId15"/>
    <p:sldId id="504" r:id="rId16"/>
    <p:sldId id="505" r:id="rId17"/>
    <p:sldId id="506" r:id="rId18"/>
    <p:sldId id="460" r:id="rId19"/>
    <p:sldId id="485" r:id="rId20"/>
    <p:sldId id="495" r:id="rId21"/>
    <p:sldId id="496" r:id="rId22"/>
    <p:sldId id="461" r:id="rId23"/>
    <p:sldId id="488" r:id="rId24"/>
    <p:sldId id="455" r:id="rId25"/>
    <p:sldId id="456" r:id="rId26"/>
    <p:sldId id="459" r:id="rId27"/>
    <p:sldId id="518" r:id="rId28"/>
    <p:sldId id="470" r:id="rId29"/>
    <p:sldId id="517" r:id="rId30"/>
    <p:sldId id="462" r:id="rId31"/>
    <p:sldId id="463" r:id="rId32"/>
    <p:sldId id="469" r:id="rId33"/>
    <p:sldId id="471" r:id="rId34"/>
    <p:sldId id="472" r:id="rId35"/>
    <p:sldId id="473" r:id="rId36"/>
    <p:sldId id="474" r:id="rId37"/>
    <p:sldId id="432" r:id="rId38"/>
    <p:sldId id="342" r:id="rId39"/>
    <p:sldId id="490" r:id="rId40"/>
    <p:sldId id="489" r:id="rId41"/>
    <p:sldId id="493" r:id="rId42"/>
    <p:sldId id="507" r:id="rId43"/>
    <p:sldId id="508" r:id="rId44"/>
    <p:sldId id="509" r:id="rId45"/>
    <p:sldId id="510" r:id="rId46"/>
    <p:sldId id="511" r:id="rId47"/>
    <p:sldId id="512" r:id="rId48"/>
    <p:sldId id="513" r:id="rId49"/>
    <p:sldId id="514" r:id="rId50"/>
    <p:sldId id="515" r:id="rId51"/>
    <p:sldId id="516" r:id="rId52"/>
    <p:sldId id="409" r:id="rId53"/>
  </p:sldIdLst>
  <p:sldSz cx="9144000" cy="6858000" type="screen4x3"/>
  <p:notesSz cx="6946900" cy="9207500"/>
  <p:defaultTextStyle>
    <a:defPPr>
      <a:defRPr lang="en-US"/>
    </a:defPPr>
    <a:lvl1pPr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FCD5B5"/>
    <a:srgbClr val="FAC090"/>
    <a:srgbClr val="505150"/>
    <a:srgbClr val="353535"/>
    <a:srgbClr val="EC5A20"/>
    <a:srgbClr val="666666"/>
    <a:srgbClr val="F16823"/>
    <a:srgbClr val="F26822"/>
    <a:srgbClr val="5BC9E7"/>
    <a:srgbClr val="0067C5"/>
  </p:clrMru>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892" autoAdjust="0"/>
    <p:restoredTop sz="66846" autoAdjust="0"/>
  </p:normalViewPr>
  <p:slideViewPr>
    <p:cSldViewPr snapToGrid="0" snapToObjects="1">
      <p:cViewPr>
        <p:scale>
          <a:sx n="66" d="100"/>
          <a:sy n="66" d="100"/>
        </p:scale>
        <p:origin x="-1134" y="150"/>
      </p:cViewPr>
      <p:guideLst>
        <p:guide orient="horz" pos="2160"/>
        <p:guide pos="5391"/>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p:scale>
          <a:sx n="110" d="100"/>
          <a:sy n="110" d="100"/>
        </p:scale>
        <p:origin x="-1848" y="-78"/>
      </p:cViewPr>
      <p:guideLst>
        <p:guide orient="horz" pos="2900"/>
        <p:guide pos="2188"/>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Office_Excel_Worksheet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Office_Excel_Worksheet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Office_Excel_Worksheet1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Office_Excel_Worksheet13.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Office_Excel_Worksheet14.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Office_Excel_Worksheet15.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Office_Excel_Worksheet16.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Office_Excel_Worksheet17.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Office_Excel_Worksheet18.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Office_Excel_Worksheet19.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Office_Excel_Worksheet20.xlsx"/></Relationships>
</file>

<file path=ppt/charts/_rels/chart21.xml.rels><?xml version="1.0" encoding="UTF-8" standalone="yes"?>
<Relationships xmlns="http://schemas.openxmlformats.org/package/2006/relationships"><Relationship Id="rId1" Type="http://schemas.openxmlformats.org/officeDocument/2006/relationships/oleObject" Target="file:///\\atb.ab.com\SharedT715\shared\Client%20and%20Market%20Insights\2014\B&amp;Ag\Business%20Beat\Q2F14%20-%20Volume%203\Data\Business%20Optimism%20Index.xlsx" TargetMode="External"/></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Office_Excel_Worksheet21.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Office_Excel_Worksheet22.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Office_Excel_Worksheet23.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Office_Excel_Worksheet24.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Office_Excel_Worksheet25.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Office_Excel_Worksheet26.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Office_Excel_Worksheet27.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Office_Excel_Worksheet28.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Office_Excel_Worksheet3.xlsx"/></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Office_Excel_Worksheet29.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Office_Excel_Worksheet30.xlsx"/></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Office_Excel_Worksheet31.xlsx"/></Relationships>
</file>

<file path=ppt/charts/_rels/chart33.xml.rels><?xml version="1.0" encoding="UTF-8" standalone="yes"?>
<Relationships xmlns="http://schemas.openxmlformats.org/package/2006/relationships"><Relationship Id="rId1" Type="http://schemas.openxmlformats.org/officeDocument/2006/relationships/package" Target="../embeddings/Microsoft_Office_Excel_Worksheet32.xlsx"/></Relationships>
</file>

<file path=ppt/charts/_rels/chart34.xml.rels><?xml version="1.0" encoding="UTF-8" standalone="yes"?>
<Relationships xmlns="http://schemas.openxmlformats.org/package/2006/relationships"><Relationship Id="rId1" Type="http://schemas.openxmlformats.org/officeDocument/2006/relationships/package" Target="../embeddings/Microsoft_Office_Excel_Worksheet33.xlsx"/></Relationships>
</file>

<file path=ppt/charts/_rels/chart35.xml.rels><?xml version="1.0" encoding="UTF-8" standalone="yes"?>
<Relationships xmlns="http://schemas.openxmlformats.org/package/2006/relationships"><Relationship Id="rId1" Type="http://schemas.openxmlformats.org/officeDocument/2006/relationships/package" Target="../embeddings/Microsoft_Office_Excel_Worksheet34.xlsx"/></Relationships>
</file>

<file path=ppt/charts/_rels/chart36.xml.rels><?xml version="1.0" encoding="UTF-8" standalone="yes"?>
<Relationships xmlns="http://schemas.openxmlformats.org/package/2006/relationships"><Relationship Id="rId1" Type="http://schemas.openxmlformats.org/officeDocument/2006/relationships/package" Target="../embeddings/Microsoft_Office_Excel_Worksheet35.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Office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Office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Office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Office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Office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Office_Excel_Worksheet9.xlsx"/></Relationships>
</file>

<file path=ppt/charts/chart1.xml><?xml version="1.0" encoding="utf-8"?>
<c:chartSpace xmlns:c="http://schemas.openxmlformats.org/drawingml/2006/chart" xmlns:a="http://schemas.openxmlformats.org/drawingml/2006/main" xmlns:r="http://schemas.openxmlformats.org/officeDocument/2006/relationships">
  <c:lang val="en-CA"/>
  <c:style val="8"/>
  <c:chart>
    <c:autoTitleDeleted val="1"/>
    <c:plotArea>
      <c:layout>
        <c:manualLayout>
          <c:layoutTarget val="inner"/>
          <c:xMode val="edge"/>
          <c:yMode val="edge"/>
          <c:x val="7.3906107251453579E-2"/>
          <c:y val="0.11823428014147427"/>
          <c:w val="0.53889949216926203"/>
          <c:h val="0.81863931119048483"/>
        </c:manualLayout>
      </c:layout>
      <c:doughnutChart>
        <c:varyColors val="1"/>
        <c:ser>
          <c:idx val="0"/>
          <c:order val="0"/>
          <c:tx>
            <c:strRef>
              <c:f>Sheet1!$B$1</c:f>
              <c:strCache>
                <c:ptCount val="1"/>
                <c:pt idx="0">
                  <c:v>Column1</c:v>
                </c:pt>
              </c:strCache>
            </c:strRef>
          </c:tx>
          <c:dLbls>
            <c:dLbl>
              <c:idx val="1"/>
              <c:layout>
                <c:manualLayout>
                  <c:x val="6.0459328075227704E-3"/>
                  <c:y val="-9.1850671152468068E-3"/>
                </c:manualLayout>
              </c:layout>
              <c:showVal val="1"/>
            </c:dLbl>
            <c:dLbl>
              <c:idx val="4"/>
              <c:layout>
                <c:manualLayout>
                  <c:x val="6.2917382824870124E-2"/>
                  <c:y val="5.4729442630184972E-3"/>
                </c:manualLayout>
              </c:layout>
              <c:showVal val="1"/>
            </c:dLbl>
            <c:txPr>
              <a:bodyPr/>
              <a:lstStyle/>
              <a:p>
                <a:pPr>
                  <a:defRPr>
                    <a:latin typeface="Calibri" pitchFamily="34" charset="0"/>
                    <a:cs typeface="Calibri" pitchFamily="34" charset="0"/>
                  </a:defRPr>
                </a:pPr>
                <a:endParaRPr lang="en-US"/>
              </a:p>
            </c:txPr>
            <c:showVal val="1"/>
            <c:showLeaderLines val="1"/>
          </c:dLbls>
          <c:cat>
            <c:strRef>
              <c:f>Sheet1!$A$2:$A$4</c:f>
              <c:strCache>
                <c:ptCount val="3"/>
                <c:pt idx="0">
                  <c:v>0 to 4 'Micro'</c:v>
                </c:pt>
                <c:pt idx="1">
                  <c:v>5 to 49 'Small'</c:v>
                </c:pt>
                <c:pt idx="2">
                  <c:v>50 to 499 'Med'</c:v>
                </c:pt>
              </c:strCache>
            </c:strRef>
          </c:cat>
          <c:val>
            <c:numRef>
              <c:f>Sheet1!$B$2:$B$4</c:f>
              <c:numCache>
                <c:formatCode>0%</c:formatCode>
                <c:ptCount val="3"/>
                <c:pt idx="0">
                  <c:v>0.49000000000000027</c:v>
                </c:pt>
                <c:pt idx="1">
                  <c:v>0.41000000000000025</c:v>
                </c:pt>
                <c:pt idx="2">
                  <c:v>0.1</c:v>
                </c:pt>
              </c:numCache>
            </c:numRef>
          </c:val>
        </c:ser>
        <c:dLbls>
          <c:showVal val="1"/>
        </c:dLbls>
        <c:firstSliceAng val="0"/>
        <c:holeSize val="50"/>
      </c:doughnutChart>
    </c:plotArea>
    <c:legend>
      <c:legendPos val="r"/>
      <c:layout>
        <c:manualLayout>
          <c:xMode val="edge"/>
          <c:yMode val="edge"/>
          <c:x val="0.66857319413492866"/>
          <c:y val="0.28878666785754969"/>
          <c:w val="0.33142680586507767"/>
          <c:h val="0.31220983653032203"/>
        </c:manualLayout>
      </c:layout>
      <c:txPr>
        <a:bodyPr/>
        <a:lstStyle/>
        <a:p>
          <a:pPr>
            <a:defRPr sz="1400">
              <a:latin typeface="Calibri" pitchFamily="34" charset="0"/>
              <a:cs typeface="Calibri" pitchFamily="34" charset="0"/>
            </a:defRPr>
          </a:pPr>
          <a:endParaRPr lang="en-US"/>
        </a:p>
      </c:txPr>
    </c:legend>
    <c:plotVisOnly val="1"/>
  </c:chart>
  <c:txPr>
    <a:bodyPr/>
    <a:lstStyle/>
    <a:p>
      <a:pPr>
        <a:defRPr sz="1800"/>
      </a:pPr>
      <a:endParaRPr lang="en-US"/>
    </a:p>
  </c:txPr>
  <c:externalData r:id="rId1"/>
</c:chartSpace>
</file>

<file path=ppt/charts/chart10.xml><?xml version="1.0" encoding="utf-8"?>
<c:chartSpace xmlns:c="http://schemas.openxmlformats.org/drawingml/2006/chart" xmlns:a="http://schemas.openxmlformats.org/drawingml/2006/main" xmlns:r="http://schemas.openxmlformats.org/officeDocument/2006/relationships">
  <c:date1904 val="1"/>
  <c:lang val="en-CA"/>
  <c:style val="8"/>
  <c:chart>
    <c:autoTitleDeleted val="1"/>
    <c:plotArea>
      <c:layout>
        <c:manualLayout>
          <c:layoutTarget val="inner"/>
          <c:xMode val="edge"/>
          <c:yMode val="edge"/>
          <c:x val="0.3742190578160321"/>
          <c:y val="3.8565321455619216E-2"/>
          <c:w val="0.49267812404817102"/>
          <c:h val="0.9600904901422207"/>
        </c:manualLayout>
      </c:layout>
      <c:barChart>
        <c:barDir val="bar"/>
        <c:grouping val="clustered"/>
        <c:ser>
          <c:idx val="0"/>
          <c:order val="0"/>
          <c:tx>
            <c:strRef>
              <c:f>Sheet1!$B$1</c:f>
              <c:strCache>
                <c:ptCount val="1"/>
                <c:pt idx="0">
                  <c:v>Total</c:v>
                </c:pt>
              </c:strCache>
            </c:strRef>
          </c:tx>
          <c:dLbls>
            <c:showVal val="1"/>
          </c:dLbls>
          <c:cat>
            <c:strRef>
              <c:f>Sheet1!$A$2:$A$4</c:f>
              <c:strCache>
                <c:ptCount val="3"/>
                <c:pt idx="0">
                  <c:v>Yes</c:v>
                </c:pt>
                <c:pt idx="1">
                  <c:v>No</c:v>
                </c:pt>
                <c:pt idx="2">
                  <c:v>Don't know</c:v>
                </c:pt>
              </c:strCache>
            </c:strRef>
          </c:cat>
          <c:val>
            <c:numRef>
              <c:f>Sheet1!$B$2:$B$4</c:f>
              <c:numCache>
                <c:formatCode>0%</c:formatCode>
                <c:ptCount val="3"/>
                <c:pt idx="0">
                  <c:v>0.54</c:v>
                </c:pt>
                <c:pt idx="1">
                  <c:v>0.43000000000000038</c:v>
                </c:pt>
                <c:pt idx="2">
                  <c:v>3.0000000000000002E-2</c:v>
                </c:pt>
              </c:numCache>
            </c:numRef>
          </c:val>
        </c:ser>
        <c:gapWidth val="100"/>
        <c:axId val="53837824"/>
        <c:axId val="53839360"/>
      </c:barChart>
      <c:catAx>
        <c:axId val="53837824"/>
        <c:scaling>
          <c:orientation val="maxMin"/>
        </c:scaling>
        <c:axPos val="l"/>
        <c:numFmt formatCode="@" sourceLinked="1"/>
        <c:majorTickMark val="none"/>
        <c:tickLblPos val="nextTo"/>
        <c:crossAx val="53839360"/>
        <c:crosses val="autoZero"/>
        <c:auto val="1"/>
        <c:lblAlgn val="ctr"/>
        <c:lblOffset val="100"/>
      </c:catAx>
      <c:valAx>
        <c:axId val="53839360"/>
        <c:scaling>
          <c:orientation val="minMax"/>
          <c:max val="0.60000000000000064"/>
          <c:min val="0"/>
        </c:scaling>
        <c:delete val="1"/>
        <c:axPos val="t"/>
        <c:numFmt formatCode="0%" sourceLinked="1"/>
        <c:tickLblPos val="none"/>
        <c:crossAx val="53837824"/>
        <c:crosses val="autoZero"/>
        <c:crossBetween val="between"/>
      </c:valAx>
    </c:plotArea>
    <c:plotVisOnly val="1"/>
  </c:chart>
  <c:txPr>
    <a:bodyPr/>
    <a:lstStyle/>
    <a:p>
      <a:pPr>
        <a:defRPr sz="1800"/>
      </a:pPr>
      <a:endParaRPr lang="en-US"/>
    </a:p>
  </c:txPr>
  <c:externalData r:id="rId1"/>
</c:chartSpace>
</file>

<file path=ppt/charts/chart11.xml><?xml version="1.0" encoding="utf-8"?>
<c:chartSpace xmlns:c="http://schemas.openxmlformats.org/drawingml/2006/chart" xmlns:a="http://schemas.openxmlformats.org/drawingml/2006/main" xmlns:r="http://schemas.openxmlformats.org/officeDocument/2006/relationships">
  <c:date1904 val="1"/>
  <c:lang val="en-CA"/>
  <c:style val="8"/>
  <c:chart>
    <c:autoTitleDeleted val="1"/>
    <c:plotArea>
      <c:layout>
        <c:manualLayout>
          <c:layoutTarget val="inner"/>
          <c:xMode val="edge"/>
          <c:yMode val="edge"/>
          <c:x val="0.65439930597370133"/>
          <c:y val="0"/>
          <c:w val="0.49691040420562216"/>
          <c:h val="0.9600904901422207"/>
        </c:manualLayout>
      </c:layout>
      <c:barChart>
        <c:barDir val="bar"/>
        <c:grouping val="clustered"/>
        <c:ser>
          <c:idx val="0"/>
          <c:order val="0"/>
          <c:tx>
            <c:strRef>
              <c:f>Sheet1!$B$1</c:f>
              <c:strCache>
                <c:ptCount val="1"/>
                <c:pt idx="0">
                  <c:v>Total</c:v>
                </c:pt>
              </c:strCache>
            </c:strRef>
          </c:tx>
          <c:dLbls>
            <c:dLbl>
              <c:idx val="14"/>
              <c:tx>
                <c:rich>
                  <a:bodyPr/>
                  <a:lstStyle/>
                  <a:p>
                    <a:r>
                      <a:rPr lang="en-US" sz="1800" dirty="0" smtClean="0"/>
                      <a:t>&lt;</a:t>
                    </a:r>
                    <a:r>
                      <a:rPr lang="en-US" dirty="0" smtClean="0"/>
                      <a:t>1%</a:t>
                    </a:r>
                    <a:endParaRPr lang="en-US" dirty="0"/>
                  </a:p>
                </c:rich>
              </c:tx>
              <c:showVal val="1"/>
            </c:dLbl>
            <c:txPr>
              <a:bodyPr/>
              <a:lstStyle/>
              <a:p>
                <a:pPr>
                  <a:defRPr sz="1800"/>
                </a:pPr>
                <a:endParaRPr lang="en-US"/>
              </a:p>
            </c:txPr>
            <c:showVal val="1"/>
          </c:dLbls>
          <c:cat>
            <c:strRef>
              <c:f>Sheet1!$A$2:$A$8</c:f>
              <c:strCache>
                <c:ptCount val="7"/>
                <c:pt idx="0">
                  <c:v>Owner/ Operator</c:v>
                </c:pt>
                <c:pt idx="1">
                  <c:v>General Manager (GM) or Office Manager</c:v>
                </c:pt>
                <c:pt idx="2">
                  <c:v>Chief Executive Officer (CEO) or President</c:v>
                </c:pt>
                <c:pt idx="3">
                  <c:v>Senior Manager or Manager</c:v>
                </c:pt>
                <c:pt idx="4">
                  <c:v>Managing Director, Senior Director or Director</c:v>
                </c:pt>
                <c:pt idx="5">
                  <c:v>Controller</c:v>
                </c:pt>
                <c:pt idx="6">
                  <c:v>Chief Financial Officer (CFO)</c:v>
                </c:pt>
              </c:strCache>
            </c:strRef>
          </c:cat>
          <c:val>
            <c:numRef>
              <c:f>Sheet1!$B$2:$B$8</c:f>
              <c:numCache>
                <c:formatCode>0%</c:formatCode>
                <c:ptCount val="7"/>
                <c:pt idx="0">
                  <c:v>0.45</c:v>
                </c:pt>
                <c:pt idx="1">
                  <c:v>0.2</c:v>
                </c:pt>
                <c:pt idx="2">
                  <c:v>0.14000000000000001</c:v>
                </c:pt>
                <c:pt idx="3">
                  <c:v>6.0000000000000032E-2</c:v>
                </c:pt>
                <c:pt idx="4">
                  <c:v>6.0000000000000032E-2</c:v>
                </c:pt>
                <c:pt idx="5">
                  <c:v>4.0000000000000022E-2</c:v>
                </c:pt>
                <c:pt idx="6">
                  <c:v>3.0000000000000002E-2</c:v>
                </c:pt>
              </c:numCache>
            </c:numRef>
          </c:val>
        </c:ser>
        <c:gapWidth val="50"/>
        <c:axId val="54060160"/>
        <c:axId val="54061696"/>
      </c:barChart>
      <c:catAx>
        <c:axId val="54060160"/>
        <c:scaling>
          <c:orientation val="maxMin"/>
        </c:scaling>
        <c:axPos val="l"/>
        <c:numFmt formatCode="@" sourceLinked="1"/>
        <c:majorTickMark val="none"/>
        <c:tickLblPos val="nextTo"/>
        <c:crossAx val="54061696"/>
        <c:crosses val="autoZero"/>
        <c:auto val="1"/>
        <c:lblAlgn val="ctr"/>
        <c:lblOffset val="100"/>
      </c:catAx>
      <c:valAx>
        <c:axId val="54061696"/>
        <c:scaling>
          <c:orientation val="minMax"/>
          <c:max val="0.65000000000000502"/>
        </c:scaling>
        <c:delete val="1"/>
        <c:axPos val="t"/>
        <c:numFmt formatCode="0%" sourceLinked="1"/>
        <c:tickLblPos val="none"/>
        <c:crossAx val="54060160"/>
        <c:crosses val="autoZero"/>
        <c:crossBetween val="between"/>
      </c:valAx>
    </c:plotArea>
    <c:plotVisOnly val="1"/>
  </c:chart>
  <c:txPr>
    <a:bodyPr/>
    <a:lstStyle/>
    <a:p>
      <a:pPr>
        <a:defRPr sz="1400"/>
      </a:pPr>
      <a:endParaRPr lang="en-US"/>
    </a:p>
  </c:txPr>
  <c:externalData r:id="rId1"/>
</c:chartSpace>
</file>

<file path=ppt/charts/chart12.xml><?xml version="1.0" encoding="utf-8"?>
<c:chartSpace xmlns:c="http://schemas.openxmlformats.org/drawingml/2006/chart" xmlns:a="http://schemas.openxmlformats.org/drawingml/2006/main" xmlns:r="http://schemas.openxmlformats.org/officeDocument/2006/relationships">
  <c:date1904 val="1"/>
  <c:lang val="en-CA"/>
  <c:style val="8"/>
  <c:chart>
    <c:autoTitleDeleted val="1"/>
    <c:plotArea>
      <c:layout>
        <c:manualLayout>
          <c:layoutTarget val="inner"/>
          <c:xMode val="edge"/>
          <c:yMode val="edge"/>
          <c:x val="0.65439930597370266"/>
          <c:y val="0"/>
          <c:w val="0.49691040420562338"/>
          <c:h val="0.9600904901422207"/>
        </c:manualLayout>
      </c:layout>
      <c:barChart>
        <c:barDir val="bar"/>
        <c:grouping val="clustered"/>
        <c:ser>
          <c:idx val="0"/>
          <c:order val="0"/>
          <c:tx>
            <c:strRef>
              <c:f>Sheet1!$B$1</c:f>
              <c:strCache>
                <c:ptCount val="1"/>
                <c:pt idx="0">
                  <c:v>Total</c:v>
                </c:pt>
              </c:strCache>
            </c:strRef>
          </c:tx>
          <c:dLbls>
            <c:showVal val="1"/>
          </c:dLbls>
          <c:cat>
            <c:strRef>
              <c:f>Sheet1!$A$2:$A$6</c:f>
              <c:strCache>
                <c:ptCount val="5"/>
                <c:pt idx="0">
                  <c:v>18-34</c:v>
                </c:pt>
                <c:pt idx="1">
                  <c:v>35 to 44</c:v>
                </c:pt>
                <c:pt idx="2">
                  <c:v>45 to 54</c:v>
                </c:pt>
                <c:pt idx="3">
                  <c:v>55 to 64</c:v>
                </c:pt>
                <c:pt idx="4">
                  <c:v>65+</c:v>
                </c:pt>
              </c:strCache>
            </c:strRef>
          </c:cat>
          <c:val>
            <c:numRef>
              <c:f>Sheet1!$B$2:$B$6</c:f>
              <c:numCache>
                <c:formatCode>0%</c:formatCode>
                <c:ptCount val="5"/>
                <c:pt idx="0">
                  <c:v>0.12000000000000002</c:v>
                </c:pt>
                <c:pt idx="1">
                  <c:v>0.2</c:v>
                </c:pt>
                <c:pt idx="2">
                  <c:v>0.32000000000000034</c:v>
                </c:pt>
                <c:pt idx="3">
                  <c:v>0.26</c:v>
                </c:pt>
                <c:pt idx="4">
                  <c:v>9.0000000000000024E-2</c:v>
                </c:pt>
              </c:numCache>
            </c:numRef>
          </c:val>
        </c:ser>
        <c:gapWidth val="100"/>
        <c:axId val="52271360"/>
        <c:axId val="52311552"/>
      </c:barChart>
      <c:catAx>
        <c:axId val="52271360"/>
        <c:scaling>
          <c:orientation val="maxMin"/>
        </c:scaling>
        <c:axPos val="l"/>
        <c:numFmt formatCode="@" sourceLinked="1"/>
        <c:majorTickMark val="none"/>
        <c:tickLblPos val="nextTo"/>
        <c:crossAx val="52311552"/>
        <c:crosses val="autoZero"/>
        <c:auto val="1"/>
        <c:lblAlgn val="ctr"/>
        <c:lblOffset val="100"/>
      </c:catAx>
      <c:valAx>
        <c:axId val="52311552"/>
        <c:scaling>
          <c:orientation val="minMax"/>
          <c:max val="0.5"/>
          <c:min val="0"/>
        </c:scaling>
        <c:delete val="1"/>
        <c:axPos val="t"/>
        <c:numFmt formatCode="0%" sourceLinked="1"/>
        <c:tickLblPos val="none"/>
        <c:crossAx val="52271360"/>
        <c:crosses val="autoZero"/>
        <c:crossBetween val="between"/>
      </c:valAx>
    </c:plotArea>
    <c:plotVisOnly val="1"/>
  </c:chart>
  <c:txPr>
    <a:bodyPr/>
    <a:lstStyle/>
    <a:p>
      <a:pPr>
        <a:defRPr sz="1800"/>
      </a:pPr>
      <a:endParaRPr lang="en-US"/>
    </a:p>
  </c:txPr>
  <c:externalData r:id="rId1"/>
</c:chartSpace>
</file>

<file path=ppt/charts/chart13.xml><?xml version="1.0" encoding="utf-8"?>
<c:chartSpace xmlns:c="http://schemas.openxmlformats.org/drawingml/2006/chart" xmlns:a="http://schemas.openxmlformats.org/drawingml/2006/main" xmlns:r="http://schemas.openxmlformats.org/officeDocument/2006/relationships">
  <c:lang val="en-CA"/>
  <c:style val="16"/>
  <c:chart>
    <c:autoTitleDeleted val="1"/>
    <c:plotArea>
      <c:layout/>
      <c:pieChart>
        <c:varyColors val="1"/>
        <c:ser>
          <c:idx val="0"/>
          <c:order val="0"/>
          <c:tx>
            <c:strRef>
              <c:f>Sheet1!$B$1</c:f>
              <c:strCache>
                <c:ptCount val="1"/>
                <c:pt idx="0">
                  <c:v>Total</c:v>
                </c:pt>
              </c:strCache>
            </c:strRef>
          </c:tx>
          <c:dLbls>
            <c:dLbl>
              <c:idx val="0"/>
              <c:layout>
                <c:manualLayout>
                  <c:x val="-0.24660121959300921"/>
                  <c:y val="-0.17471642352845618"/>
                </c:manualLayout>
              </c:layout>
              <c:tx>
                <c:rich>
                  <a:bodyPr/>
                  <a:lstStyle/>
                  <a:p>
                    <a:pPr>
                      <a:defRPr sz="1600"/>
                    </a:pPr>
                    <a:r>
                      <a:rPr lang="en-US" sz="1600" dirty="0"/>
                      <a:t>Male
</a:t>
                    </a:r>
                    <a:r>
                      <a:rPr lang="en-US" sz="1800" dirty="0" smtClean="0"/>
                      <a:t>62%</a:t>
                    </a:r>
                    <a:endParaRPr lang="en-US" sz="1800" dirty="0"/>
                  </a:p>
                </c:rich>
              </c:tx>
              <c:spPr/>
              <c:showCatName val="1"/>
              <c:showPercent val="1"/>
            </c:dLbl>
            <c:dLbl>
              <c:idx val="1"/>
              <c:layout>
                <c:manualLayout>
                  <c:x val="0.28506045897701882"/>
                  <c:y val="0.14354768153980943"/>
                </c:manualLayout>
              </c:layout>
              <c:tx>
                <c:rich>
                  <a:bodyPr/>
                  <a:lstStyle/>
                  <a:p>
                    <a:pPr>
                      <a:defRPr sz="1600"/>
                    </a:pPr>
                    <a:r>
                      <a:rPr lang="en-US" sz="1600" dirty="0"/>
                      <a:t>Female
</a:t>
                    </a:r>
                    <a:r>
                      <a:rPr lang="en-US" sz="1800" dirty="0" smtClean="0"/>
                      <a:t>38%</a:t>
                    </a:r>
                    <a:endParaRPr lang="en-US" sz="1600" dirty="0"/>
                  </a:p>
                </c:rich>
              </c:tx>
              <c:spPr/>
              <c:showCatName val="1"/>
              <c:showPercent val="1"/>
            </c:dLbl>
            <c:showCatName val="1"/>
            <c:showPercent val="1"/>
            <c:showLeaderLines val="1"/>
          </c:dLbls>
          <c:cat>
            <c:strRef>
              <c:f>Sheet1!$A$2:$A$3</c:f>
              <c:strCache>
                <c:ptCount val="2"/>
                <c:pt idx="0">
                  <c:v>Male</c:v>
                </c:pt>
                <c:pt idx="1">
                  <c:v>Female</c:v>
                </c:pt>
              </c:strCache>
            </c:strRef>
          </c:cat>
          <c:val>
            <c:numRef>
              <c:f>Sheet1!$B$2:$B$3</c:f>
              <c:numCache>
                <c:formatCode>0%</c:formatCode>
                <c:ptCount val="2"/>
                <c:pt idx="0">
                  <c:v>0.62000000000000055</c:v>
                </c:pt>
                <c:pt idx="1">
                  <c:v>0.38000000000000034</c:v>
                </c:pt>
              </c:numCache>
            </c:numRef>
          </c:val>
        </c:ser>
        <c:dLbls>
          <c:showCatName val="1"/>
          <c:showPercent val="1"/>
        </c:dLbls>
        <c:firstSliceAng val="0"/>
      </c:pieChart>
    </c:plotArea>
    <c:plotVisOnly val="1"/>
  </c:chart>
  <c:txPr>
    <a:bodyPr/>
    <a:lstStyle/>
    <a:p>
      <a:pPr>
        <a:defRPr sz="1800"/>
      </a:pPr>
      <a:endParaRPr lang="en-US"/>
    </a:p>
  </c:txPr>
  <c:externalData r:id="rId1"/>
</c:chartSpace>
</file>

<file path=ppt/charts/chart14.xml><?xml version="1.0" encoding="utf-8"?>
<c:chartSpace xmlns:c="http://schemas.openxmlformats.org/drawingml/2006/chart" xmlns:a="http://schemas.openxmlformats.org/drawingml/2006/main" xmlns:r="http://schemas.openxmlformats.org/officeDocument/2006/relationships">
  <c:date1904 val="1"/>
  <c:lang val="en-CA"/>
  <c:style val="16"/>
  <c:chart>
    <c:autoTitleDeleted val="1"/>
    <c:view3D>
      <c:rotX val="75"/>
      <c:perspective val="60"/>
    </c:view3D>
    <c:plotArea>
      <c:layout>
        <c:manualLayout>
          <c:layoutTarget val="inner"/>
          <c:xMode val="edge"/>
          <c:yMode val="edge"/>
          <c:x val="3.1262671788045801E-2"/>
          <c:y val="3.1969119249620481E-2"/>
          <c:w val="0.92894847320899476"/>
          <c:h val="0.77163842537099125"/>
        </c:manualLayout>
      </c:layout>
      <c:pie3DChart>
        <c:varyColors val="1"/>
        <c:ser>
          <c:idx val="0"/>
          <c:order val="0"/>
          <c:tx>
            <c:strRef>
              <c:f>Sheet1!$B$1</c:f>
              <c:strCache>
                <c:ptCount val="1"/>
                <c:pt idx="0">
                  <c:v>Total</c:v>
                </c:pt>
              </c:strCache>
            </c:strRef>
          </c:tx>
          <c:dLbls>
            <c:txPr>
              <a:bodyPr/>
              <a:lstStyle/>
              <a:p>
                <a:pPr>
                  <a:defRPr sz="2000"/>
                </a:pPr>
                <a:endParaRPr lang="en-US"/>
              </a:p>
            </c:txPr>
            <c:dLblPos val="ctr"/>
            <c:showPercent val="1"/>
            <c:showLeaderLines val="1"/>
          </c:dLbls>
          <c:cat>
            <c:strRef>
              <c:f>Sheet1!$A$2:$A$4</c:f>
              <c:strCache>
                <c:ptCount val="3"/>
                <c:pt idx="0">
                  <c:v>Sole decision-maker</c:v>
                </c:pt>
                <c:pt idx="1">
                  <c:v>Shares responsibility</c:v>
                </c:pt>
                <c:pt idx="2">
                  <c:v>Influences decisions</c:v>
                </c:pt>
              </c:strCache>
            </c:strRef>
          </c:cat>
          <c:val>
            <c:numRef>
              <c:f>Sheet1!$B$2:$B$4</c:f>
              <c:numCache>
                <c:formatCode>0%</c:formatCode>
                <c:ptCount val="3"/>
                <c:pt idx="0">
                  <c:v>0.38000000000000034</c:v>
                </c:pt>
                <c:pt idx="1">
                  <c:v>0.48000000000000026</c:v>
                </c:pt>
                <c:pt idx="2">
                  <c:v>0.14000000000000001</c:v>
                </c:pt>
              </c:numCache>
            </c:numRef>
          </c:val>
        </c:ser>
        <c:dLbls>
          <c:showPercent val="1"/>
        </c:dLbls>
      </c:pie3DChart>
    </c:plotArea>
    <c:legend>
      <c:legendPos val="b"/>
      <c:layout>
        <c:manualLayout>
          <c:xMode val="edge"/>
          <c:yMode val="edge"/>
          <c:x val="0.23589106894616391"/>
          <c:y val="0.82071777423531544"/>
          <c:w val="0.52821786210767252"/>
          <c:h val="0.16184452435580052"/>
        </c:manualLayout>
      </c:layout>
      <c:txPr>
        <a:bodyPr/>
        <a:lstStyle/>
        <a:p>
          <a:pPr>
            <a:defRPr sz="1600">
              <a:solidFill>
                <a:srgbClr val="505150"/>
              </a:solidFill>
            </a:defRPr>
          </a:pPr>
          <a:endParaRPr lang="en-US"/>
        </a:p>
      </c:txPr>
    </c:legend>
    <c:plotVisOnly val="1"/>
  </c:chart>
  <c:txPr>
    <a:bodyPr/>
    <a:lstStyle/>
    <a:p>
      <a:pPr>
        <a:defRPr sz="1800"/>
      </a:pPr>
      <a:endParaRPr lang="en-US"/>
    </a:p>
  </c:txPr>
  <c:externalData r:id="rId1"/>
</c:chartSpace>
</file>

<file path=ppt/charts/chart15.xml><?xml version="1.0" encoding="utf-8"?>
<c:chartSpace xmlns:c="http://schemas.openxmlformats.org/drawingml/2006/chart" xmlns:a="http://schemas.openxmlformats.org/drawingml/2006/main" xmlns:r="http://schemas.openxmlformats.org/officeDocument/2006/relationships">
  <c:date1904 val="1"/>
  <c:lang val="en-CA"/>
  <c:style val="8"/>
  <c:chart>
    <c:autoTitleDeleted val="1"/>
    <c:plotArea>
      <c:layout>
        <c:manualLayout>
          <c:layoutTarget val="inner"/>
          <c:xMode val="edge"/>
          <c:yMode val="edge"/>
          <c:x val="0.60005638032404851"/>
          <c:y val="5.1887145197337566E-2"/>
          <c:w val="0.39994361967595204"/>
          <c:h val="0.92007307671227867"/>
        </c:manualLayout>
      </c:layout>
      <c:barChart>
        <c:barDir val="bar"/>
        <c:grouping val="stacked"/>
        <c:ser>
          <c:idx val="0"/>
          <c:order val="0"/>
          <c:tx>
            <c:strRef>
              <c:f>Sheet1!$B$1</c:f>
              <c:strCache>
                <c:ptCount val="1"/>
                <c:pt idx="0">
                  <c:v>Multiple Mentions</c:v>
                </c:pt>
              </c:strCache>
            </c:strRef>
          </c:tx>
          <c:dLbls>
            <c:txPr>
              <a:bodyPr/>
              <a:lstStyle/>
              <a:p>
                <a:pPr>
                  <a:defRPr sz="1600" b="1">
                    <a:solidFill>
                      <a:schemeClr val="bg1"/>
                    </a:solidFill>
                    <a:latin typeface="Calibri" pitchFamily="34" charset="0"/>
                    <a:cs typeface="Calibri" pitchFamily="34" charset="0"/>
                  </a:defRPr>
                </a:pPr>
                <a:endParaRPr lang="en-US"/>
              </a:p>
            </c:txPr>
            <c:dLblPos val="inEnd"/>
            <c:showVal val="1"/>
          </c:dLbls>
          <c:cat>
            <c:strRef>
              <c:f>Sheet1!$A$2:$A$20</c:f>
              <c:strCache>
                <c:ptCount val="19"/>
                <c:pt idx="0">
                  <c:v>Don’t rely on the government</c:v>
                </c:pt>
                <c:pt idx="1">
                  <c:v>Manage inventory and records well</c:v>
                </c:pt>
                <c:pt idx="2">
                  <c:v>Keep up to date with technology/ adapt to the times</c:v>
                </c:pt>
                <c:pt idx="3">
                  <c:v>Offer something unique with yor product or service</c:v>
                </c:pt>
                <c:pt idx="4">
                  <c:v>Have good quality products</c:v>
                </c:pt>
                <c:pt idx="5">
                  <c:v>Be honest</c:v>
                </c:pt>
                <c:pt idx="6">
                  <c:v>Focus on marketing/ advertising</c:v>
                </c:pt>
                <c:pt idx="7">
                  <c:v>Find your niche in a sizeable market</c:v>
                </c:pt>
                <c:pt idx="8">
                  <c:v>Design a sound business plan (and stick with it)</c:v>
                </c:pt>
                <c:pt idx="9">
                  <c:v>Surround yourself with good people in your network</c:v>
                </c:pt>
                <c:pt idx="10">
                  <c:v>Set realistic expectation</c:v>
                </c:pt>
                <c:pt idx="11">
                  <c:v>Don't give up/ be positive</c:v>
                </c:pt>
                <c:pt idx="12">
                  <c:v>Work hard</c:v>
                </c:pt>
                <c:pt idx="13">
                  <c:v>Don't grow too quickly/ start small</c:v>
                </c:pt>
                <c:pt idx="14">
                  <c:v>Hire and maintain good staff</c:v>
                </c:pt>
                <c:pt idx="15">
                  <c:v>Keep expenses low/ no dept</c:v>
                </c:pt>
                <c:pt idx="16">
                  <c:v>Research the marketplace</c:v>
                </c:pt>
                <c:pt idx="17">
                  <c:v>Keep cash flowing/ watch cash flow carefully</c:v>
                </c:pt>
                <c:pt idx="18">
                  <c:v>Focus on employees &amp; client satisfaction</c:v>
                </c:pt>
              </c:strCache>
            </c:strRef>
          </c:cat>
          <c:val>
            <c:numRef>
              <c:f>Sheet1!$B$2:$B$20</c:f>
              <c:numCache>
                <c:formatCode>0%</c:formatCode>
                <c:ptCount val="19"/>
                <c:pt idx="0">
                  <c:v>3.0000000000000002E-2</c:v>
                </c:pt>
                <c:pt idx="1">
                  <c:v>3.0000000000000002E-2</c:v>
                </c:pt>
                <c:pt idx="2">
                  <c:v>3.0000000000000002E-2</c:v>
                </c:pt>
                <c:pt idx="3">
                  <c:v>3.0000000000000002E-2</c:v>
                </c:pt>
                <c:pt idx="4">
                  <c:v>3.0000000000000002E-2</c:v>
                </c:pt>
                <c:pt idx="5">
                  <c:v>3.0000000000000002E-2</c:v>
                </c:pt>
                <c:pt idx="6">
                  <c:v>3.0000000000000002E-2</c:v>
                </c:pt>
                <c:pt idx="7">
                  <c:v>4.0000000000000022E-2</c:v>
                </c:pt>
                <c:pt idx="8">
                  <c:v>0.05</c:v>
                </c:pt>
                <c:pt idx="9">
                  <c:v>6.0000000000000032E-2</c:v>
                </c:pt>
                <c:pt idx="10">
                  <c:v>6.0000000000000032E-2</c:v>
                </c:pt>
                <c:pt idx="11">
                  <c:v>6.0000000000000032E-2</c:v>
                </c:pt>
                <c:pt idx="12">
                  <c:v>8.0000000000000043E-2</c:v>
                </c:pt>
                <c:pt idx="13">
                  <c:v>0.1</c:v>
                </c:pt>
                <c:pt idx="14">
                  <c:v>0.1</c:v>
                </c:pt>
                <c:pt idx="15">
                  <c:v>0.11</c:v>
                </c:pt>
                <c:pt idx="16">
                  <c:v>0.15000000000000011</c:v>
                </c:pt>
                <c:pt idx="17">
                  <c:v>0.16</c:v>
                </c:pt>
                <c:pt idx="18">
                  <c:v>0.16</c:v>
                </c:pt>
              </c:numCache>
            </c:numRef>
          </c:val>
        </c:ser>
        <c:dLbls>
          <c:showVal val="1"/>
        </c:dLbls>
        <c:gapWidth val="50"/>
        <c:overlap val="100"/>
        <c:axId val="54343552"/>
        <c:axId val="54345088"/>
      </c:barChart>
      <c:catAx>
        <c:axId val="54343552"/>
        <c:scaling>
          <c:orientation val="minMax"/>
        </c:scaling>
        <c:axPos val="l"/>
        <c:tickLblPos val="nextTo"/>
        <c:txPr>
          <a:bodyPr/>
          <a:lstStyle/>
          <a:p>
            <a:pPr>
              <a:defRPr sz="1600" b="0">
                <a:latin typeface="Arial Narrow" pitchFamily="34" charset="0"/>
                <a:cs typeface="Calibri" pitchFamily="34" charset="0"/>
              </a:defRPr>
            </a:pPr>
            <a:endParaRPr lang="en-US"/>
          </a:p>
        </c:txPr>
        <c:crossAx val="54345088"/>
        <c:crosses val="autoZero"/>
        <c:auto val="1"/>
        <c:lblAlgn val="ctr"/>
        <c:lblOffset val="100"/>
      </c:catAx>
      <c:valAx>
        <c:axId val="54345088"/>
        <c:scaling>
          <c:orientation val="minMax"/>
        </c:scaling>
        <c:delete val="1"/>
        <c:axPos val="b"/>
        <c:numFmt formatCode="0%" sourceLinked="1"/>
        <c:tickLblPos val="none"/>
        <c:crossAx val="54343552"/>
        <c:crosses val="autoZero"/>
        <c:crossBetween val="between"/>
      </c:valAx>
    </c:plotArea>
    <c:plotVisOnly val="1"/>
  </c:chart>
  <c:txPr>
    <a:bodyPr/>
    <a:lstStyle/>
    <a:p>
      <a:pPr>
        <a:defRPr sz="1400" b="1">
          <a:solidFill>
            <a:srgbClr val="353535"/>
          </a:solidFill>
        </a:defRPr>
      </a:pPr>
      <a:endParaRPr lang="en-US"/>
    </a:p>
  </c:txPr>
  <c:externalData r:id="rId1"/>
</c:chartSpace>
</file>

<file path=ppt/charts/chart16.xml><?xml version="1.0" encoding="utf-8"?>
<c:chartSpace xmlns:c="http://schemas.openxmlformats.org/drawingml/2006/chart" xmlns:a="http://schemas.openxmlformats.org/drawingml/2006/main" xmlns:r="http://schemas.openxmlformats.org/officeDocument/2006/relationships">
  <c:date1904 val="1"/>
  <c:lang val="en-CA"/>
  <c:style val="8"/>
  <c:chart>
    <c:plotArea>
      <c:layout>
        <c:manualLayout>
          <c:layoutTarget val="inner"/>
          <c:xMode val="edge"/>
          <c:yMode val="edge"/>
          <c:x val="0.55105570555473971"/>
          <c:y val="0.10950173488963302"/>
          <c:w val="0.43229758582903138"/>
          <c:h val="0.86051384327312264"/>
        </c:manualLayout>
      </c:layout>
      <c:barChart>
        <c:barDir val="bar"/>
        <c:grouping val="stacked"/>
        <c:ser>
          <c:idx val="0"/>
          <c:order val="0"/>
          <c:tx>
            <c:strRef>
              <c:f>Sheet1!$B$1</c:f>
              <c:strCache>
                <c:ptCount val="1"/>
                <c:pt idx="0">
                  <c:v>Biggest Challenge</c:v>
                </c:pt>
              </c:strCache>
            </c:strRef>
          </c:tx>
          <c:dLbls>
            <c:dLbl>
              <c:idx val="0"/>
              <c:layout/>
              <c:tx>
                <c:rich>
                  <a:bodyPr/>
                  <a:lstStyle/>
                  <a:p>
                    <a:r>
                      <a:rPr lang="en-US" smtClean="0"/>
                      <a:t>3</a:t>
                    </a:r>
                    <a:endParaRPr lang="en-US"/>
                  </a:p>
                </c:rich>
              </c:tx>
              <c:showVal val="1"/>
            </c:dLbl>
            <c:dLbl>
              <c:idx val="1"/>
              <c:layout/>
              <c:tx>
                <c:rich>
                  <a:bodyPr/>
                  <a:lstStyle/>
                  <a:p>
                    <a:r>
                      <a:rPr lang="en-US" smtClean="0"/>
                      <a:t>1</a:t>
                    </a:r>
                    <a:endParaRPr lang="en-US"/>
                  </a:p>
                </c:rich>
              </c:tx>
              <c:showVal val="1"/>
            </c:dLbl>
            <c:dLbl>
              <c:idx val="2"/>
              <c:layout/>
              <c:tx>
                <c:rich>
                  <a:bodyPr/>
                  <a:lstStyle/>
                  <a:p>
                    <a:r>
                      <a:rPr lang="en-US" smtClean="0"/>
                      <a:t>3</a:t>
                    </a:r>
                    <a:endParaRPr lang="en-US"/>
                  </a:p>
                </c:rich>
              </c:tx>
              <c:showVal val="1"/>
            </c:dLbl>
            <c:dLbl>
              <c:idx val="5"/>
              <c:layout/>
              <c:tx>
                <c:rich>
                  <a:bodyPr/>
                  <a:lstStyle/>
                  <a:p>
                    <a:r>
                      <a:rPr lang="en-US" smtClean="0"/>
                      <a:t>3</a:t>
                    </a:r>
                    <a:endParaRPr lang="en-US"/>
                  </a:p>
                </c:rich>
              </c:tx>
              <c:showVal val="1"/>
            </c:dLbl>
            <c:showVal val="1"/>
          </c:dLbls>
          <c:cat>
            <c:strRef>
              <c:f>Sheet1!$A$2:$A$13</c:f>
              <c:strCache>
                <c:ptCount val="12"/>
                <c:pt idx="0">
                  <c:v>Limited product/service differentiation from  competitors</c:v>
                </c:pt>
                <c:pt idx="1">
                  <c:v>Customer acquisition/ retention</c:v>
                </c:pt>
                <c:pt idx="2">
                  <c:v>Limited in-house marketing expertise</c:v>
                </c:pt>
                <c:pt idx="3">
                  <c:v>Overhead costs (rent/utilities)</c:v>
                </c:pt>
                <c:pt idx="4">
                  <c:v>Cost of labour</c:v>
                </c:pt>
                <c:pt idx="5">
                  <c:v>Difficulty finding capable management</c:v>
                </c:pt>
                <c:pt idx="6">
                  <c:v>Poor sales or weak market conditions</c:v>
                </c:pt>
                <c:pt idx="7">
                  <c:v>The need for regulatory compliance or Gov't regulations</c:v>
                </c:pt>
                <c:pt idx="8">
                  <c:v>Inadequate cash flow or poor cash flow management</c:v>
                </c:pt>
                <c:pt idx="9">
                  <c:v>Facing tough competition</c:v>
                </c:pt>
                <c:pt idx="10">
                  <c:v>Limited access to capital or additional financing</c:v>
                </c:pt>
                <c:pt idx="11">
                  <c:v>Difficulty hiring or retaining employees</c:v>
                </c:pt>
              </c:strCache>
            </c:strRef>
          </c:cat>
          <c:val>
            <c:numRef>
              <c:f>Sheet1!$B$2:$B$13</c:f>
              <c:numCache>
                <c:formatCode>0%</c:formatCode>
                <c:ptCount val="12"/>
                <c:pt idx="0">
                  <c:v>3.0000000000000002E-2</c:v>
                </c:pt>
                <c:pt idx="1">
                  <c:v>1.0000000000000005E-2</c:v>
                </c:pt>
                <c:pt idx="2">
                  <c:v>3.0000000000000002E-2</c:v>
                </c:pt>
                <c:pt idx="3">
                  <c:v>4.0000000000000022E-2</c:v>
                </c:pt>
                <c:pt idx="4">
                  <c:v>4.0000000000000022E-2</c:v>
                </c:pt>
                <c:pt idx="5">
                  <c:v>3.0000000000000002E-2</c:v>
                </c:pt>
                <c:pt idx="6">
                  <c:v>0.05</c:v>
                </c:pt>
                <c:pt idx="7">
                  <c:v>7.0000000000000021E-2</c:v>
                </c:pt>
                <c:pt idx="8">
                  <c:v>6.0000000000000032E-2</c:v>
                </c:pt>
                <c:pt idx="9">
                  <c:v>0.1</c:v>
                </c:pt>
                <c:pt idx="10">
                  <c:v>0.12000000000000002</c:v>
                </c:pt>
                <c:pt idx="11">
                  <c:v>0.28000000000000008</c:v>
                </c:pt>
              </c:numCache>
            </c:numRef>
          </c:val>
        </c:ser>
        <c:ser>
          <c:idx val="1"/>
          <c:order val="1"/>
          <c:tx>
            <c:strRef>
              <c:f>Sheet1!$C$1</c:f>
              <c:strCache>
                <c:ptCount val="1"/>
                <c:pt idx="0">
                  <c:v>2nd Most Difficult</c:v>
                </c:pt>
              </c:strCache>
            </c:strRef>
          </c:tx>
          <c:dLbls>
            <c:dLbl>
              <c:idx val="0"/>
              <c:layout/>
              <c:tx>
                <c:rich>
                  <a:bodyPr/>
                  <a:lstStyle/>
                  <a:p>
                    <a:r>
                      <a:rPr lang="en-US" smtClean="0"/>
                      <a:t>1</a:t>
                    </a:r>
                    <a:endParaRPr lang="en-US"/>
                  </a:p>
                </c:rich>
              </c:tx>
              <c:showVal val="1"/>
            </c:dLbl>
            <c:dLbl>
              <c:idx val="2"/>
              <c:layout/>
              <c:tx>
                <c:rich>
                  <a:bodyPr/>
                  <a:lstStyle/>
                  <a:p>
                    <a:r>
                      <a:rPr lang="en-US" smtClean="0"/>
                      <a:t>3</a:t>
                    </a:r>
                    <a:endParaRPr lang="en-US"/>
                  </a:p>
                </c:rich>
              </c:tx>
              <c:showVal val="1"/>
            </c:dLbl>
            <c:dLbl>
              <c:idx val="3"/>
              <c:layout/>
              <c:tx>
                <c:rich>
                  <a:bodyPr/>
                  <a:lstStyle/>
                  <a:p>
                    <a:r>
                      <a:rPr lang="en-US" smtClean="0"/>
                      <a:t>2</a:t>
                    </a:r>
                    <a:endParaRPr lang="en-US"/>
                  </a:p>
                </c:rich>
              </c:tx>
              <c:showVal val="1"/>
            </c:dLbl>
            <c:showVal val="1"/>
          </c:dLbls>
          <c:cat>
            <c:strRef>
              <c:f>Sheet1!$A$2:$A$13</c:f>
              <c:strCache>
                <c:ptCount val="12"/>
                <c:pt idx="0">
                  <c:v>Limited product/service differentiation from  competitors</c:v>
                </c:pt>
                <c:pt idx="1">
                  <c:v>Customer acquisition/ retention</c:v>
                </c:pt>
                <c:pt idx="2">
                  <c:v>Limited in-house marketing expertise</c:v>
                </c:pt>
                <c:pt idx="3">
                  <c:v>Overhead costs (rent/utilities)</c:v>
                </c:pt>
                <c:pt idx="4">
                  <c:v>Cost of labour</c:v>
                </c:pt>
                <c:pt idx="5">
                  <c:v>Difficulty finding capable management</c:v>
                </c:pt>
                <c:pt idx="6">
                  <c:v>Poor sales or weak market conditions</c:v>
                </c:pt>
                <c:pt idx="7">
                  <c:v>The need for regulatory compliance or Gov't regulations</c:v>
                </c:pt>
                <c:pt idx="8">
                  <c:v>Inadequate cash flow or poor cash flow management</c:v>
                </c:pt>
                <c:pt idx="9">
                  <c:v>Facing tough competition</c:v>
                </c:pt>
                <c:pt idx="10">
                  <c:v>Limited access to capital or additional financing</c:v>
                </c:pt>
                <c:pt idx="11">
                  <c:v>Difficulty hiring or retaining employees</c:v>
                </c:pt>
              </c:strCache>
            </c:strRef>
          </c:cat>
          <c:val>
            <c:numRef>
              <c:f>Sheet1!$C$2:$C$13</c:f>
              <c:numCache>
                <c:formatCode>0%</c:formatCode>
                <c:ptCount val="12"/>
                <c:pt idx="0">
                  <c:v>1.0000000000000005E-2</c:v>
                </c:pt>
                <c:pt idx="1">
                  <c:v>0.05</c:v>
                </c:pt>
                <c:pt idx="2">
                  <c:v>3.0000000000000002E-2</c:v>
                </c:pt>
                <c:pt idx="3">
                  <c:v>1.9999999999999997E-2</c:v>
                </c:pt>
                <c:pt idx="4">
                  <c:v>4.0000000000000022E-2</c:v>
                </c:pt>
                <c:pt idx="5">
                  <c:v>6.0000000000000032E-2</c:v>
                </c:pt>
                <c:pt idx="6">
                  <c:v>0.05</c:v>
                </c:pt>
                <c:pt idx="7">
                  <c:v>3.9999999999999994E-2</c:v>
                </c:pt>
                <c:pt idx="8">
                  <c:v>7.0000000000000021E-2</c:v>
                </c:pt>
                <c:pt idx="9">
                  <c:v>7.0000000000000021E-2</c:v>
                </c:pt>
                <c:pt idx="10">
                  <c:v>8.0000000000000043E-2</c:v>
                </c:pt>
                <c:pt idx="11">
                  <c:v>0.19</c:v>
                </c:pt>
              </c:numCache>
            </c:numRef>
          </c:val>
        </c:ser>
        <c:dLbls>
          <c:showVal val="1"/>
        </c:dLbls>
        <c:gapWidth val="50"/>
        <c:overlap val="100"/>
        <c:axId val="52689152"/>
        <c:axId val="54493184"/>
      </c:barChart>
      <c:catAx>
        <c:axId val="52689152"/>
        <c:scaling>
          <c:orientation val="minMax"/>
        </c:scaling>
        <c:axPos val="l"/>
        <c:tickLblPos val="nextTo"/>
        <c:txPr>
          <a:bodyPr/>
          <a:lstStyle/>
          <a:p>
            <a:pPr>
              <a:defRPr sz="1600" b="0">
                <a:latin typeface="Arial Narrow" pitchFamily="34" charset="0"/>
              </a:defRPr>
            </a:pPr>
            <a:endParaRPr lang="en-US"/>
          </a:p>
        </c:txPr>
        <c:crossAx val="54493184"/>
        <c:crosses val="autoZero"/>
        <c:auto val="1"/>
        <c:lblAlgn val="ctr"/>
        <c:lblOffset val="100"/>
      </c:catAx>
      <c:valAx>
        <c:axId val="54493184"/>
        <c:scaling>
          <c:orientation val="minMax"/>
        </c:scaling>
        <c:delete val="1"/>
        <c:axPos val="b"/>
        <c:numFmt formatCode="0%" sourceLinked="1"/>
        <c:tickLblPos val="none"/>
        <c:crossAx val="52689152"/>
        <c:crosses val="autoZero"/>
        <c:crossBetween val="between"/>
      </c:valAx>
    </c:plotArea>
    <c:legend>
      <c:legendPos val="t"/>
      <c:layout/>
    </c:legend>
    <c:plotVisOnly val="1"/>
  </c:chart>
  <c:txPr>
    <a:bodyPr/>
    <a:lstStyle/>
    <a:p>
      <a:pPr>
        <a:defRPr sz="1400" b="1">
          <a:solidFill>
            <a:srgbClr val="353535"/>
          </a:solidFill>
        </a:defRPr>
      </a:pPr>
      <a:endParaRPr lang="en-US"/>
    </a:p>
  </c:txPr>
  <c:externalData r:id="rId1"/>
</c:chartSpace>
</file>

<file path=ppt/charts/chart17.xml><?xml version="1.0" encoding="utf-8"?>
<c:chartSpace xmlns:c="http://schemas.openxmlformats.org/drawingml/2006/chart" xmlns:a="http://schemas.openxmlformats.org/drawingml/2006/main" xmlns:r="http://schemas.openxmlformats.org/officeDocument/2006/relationships">
  <c:date1904 val="1"/>
  <c:lang val="en-CA"/>
  <c:style val="8"/>
  <c:chart>
    <c:autoTitleDeleted val="1"/>
    <c:plotArea>
      <c:layout/>
      <c:barChart>
        <c:barDir val="bar"/>
        <c:grouping val="clustered"/>
        <c:ser>
          <c:idx val="0"/>
          <c:order val="0"/>
          <c:tx>
            <c:strRef>
              <c:f>Sheet1!$B$1</c:f>
              <c:strCache>
                <c:ptCount val="1"/>
                <c:pt idx="0">
                  <c:v>Series 1</c:v>
                </c:pt>
              </c:strCache>
            </c:strRef>
          </c:tx>
          <c:spPr>
            <a:solidFill>
              <a:schemeClr val="accent3"/>
            </a:solidFill>
          </c:spPr>
          <c:dPt>
            <c:idx val="0"/>
            <c:spPr>
              <a:solidFill>
                <a:schemeClr val="accent6">
                  <a:lumMod val="60000"/>
                  <a:lumOff val="40000"/>
                </a:schemeClr>
              </a:solidFill>
            </c:spPr>
          </c:dPt>
          <c:dPt>
            <c:idx val="1"/>
            <c:spPr>
              <a:solidFill>
                <a:schemeClr val="accent6">
                  <a:lumMod val="60000"/>
                  <a:lumOff val="40000"/>
                </a:schemeClr>
              </a:solidFill>
            </c:spPr>
          </c:dPt>
          <c:dPt>
            <c:idx val="2"/>
            <c:spPr>
              <a:solidFill>
                <a:schemeClr val="accent6">
                  <a:lumMod val="75000"/>
                </a:schemeClr>
              </a:solidFill>
            </c:spPr>
          </c:dPt>
          <c:dPt>
            <c:idx val="3"/>
            <c:spPr>
              <a:solidFill>
                <a:schemeClr val="accent6">
                  <a:lumMod val="75000"/>
                </a:schemeClr>
              </a:solidFill>
            </c:spPr>
          </c:dPt>
          <c:cat>
            <c:strRef>
              <c:f>Sheet1!$A$2:$A$5</c:f>
              <c:strCache>
                <c:ptCount val="4"/>
                <c:pt idx="0">
                  <c:v>Positively impacted</c:v>
                </c:pt>
                <c:pt idx="1">
                  <c:v>Not impacted</c:v>
                </c:pt>
                <c:pt idx="2">
                  <c:v>Somewhat negatively impacted</c:v>
                </c:pt>
                <c:pt idx="3">
                  <c:v>Greatly impacted (negatively)</c:v>
                </c:pt>
              </c:strCache>
            </c:strRef>
          </c:cat>
          <c:val>
            <c:numRef>
              <c:f>Sheet1!$B$2:$B$5</c:f>
              <c:numCache>
                <c:formatCode>0%</c:formatCode>
                <c:ptCount val="4"/>
                <c:pt idx="0">
                  <c:v>0.1</c:v>
                </c:pt>
                <c:pt idx="1">
                  <c:v>0.69000000000000061</c:v>
                </c:pt>
                <c:pt idx="2">
                  <c:v>0.17</c:v>
                </c:pt>
                <c:pt idx="3">
                  <c:v>4.0000000000000029E-2</c:v>
                </c:pt>
              </c:numCache>
            </c:numRef>
          </c:val>
        </c:ser>
        <c:dLbls>
          <c:showVal val="1"/>
        </c:dLbls>
        <c:gapWidth val="100"/>
        <c:axId val="72780032"/>
        <c:axId val="72781824"/>
      </c:barChart>
      <c:catAx>
        <c:axId val="72780032"/>
        <c:scaling>
          <c:orientation val="minMax"/>
        </c:scaling>
        <c:axPos val="l"/>
        <c:tickLblPos val="nextTo"/>
        <c:txPr>
          <a:bodyPr/>
          <a:lstStyle/>
          <a:p>
            <a:pPr>
              <a:defRPr sz="1800">
                <a:latin typeface="+mn-lt"/>
                <a:cs typeface="Calibri" pitchFamily="34" charset="0"/>
              </a:defRPr>
            </a:pPr>
            <a:endParaRPr lang="en-US"/>
          </a:p>
        </c:txPr>
        <c:crossAx val="72781824"/>
        <c:crosses val="autoZero"/>
        <c:auto val="1"/>
        <c:lblAlgn val="ctr"/>
        <c:lblOffset val="100"/>
      </c:catAx>
      <c:valAx>
        <c:axId val="72781824"/>
        <c:scaling>
          <c:orientation val="minMax"/>
          <c:max val="0.8"/>
          <c:min val="0"/>
        </c:scaling>
        <c:delete val="1"/>
        <c:axPos val="b"/>
        <c:numFmt formatCode="0%" sourceLinked="1"/>
        <c:tickLblPos val="none"/>
        <c:crossAx val="72780032"/>
        <c:crosses val="autoZero"/>
        <c:crossBetween val="between"/>
        <c:majorUnit val="0.2"/>
      </c:valAx>
    </c:plotArea>
    <c:plotVisOnly val="1"/>
  </c:chart>
  <c:txPr>
    <a:bodyPr/>
    <a:lstStyle/>
    <a:p>
      <a:pPr>
        <a:defRPr sz="1800"/>
      </a:pPr>
      <a:endParaRPr lang="en-US"/>
    </a:p>
  </c:txPr>
  <c:externalData r:id="rId1"/>
</c:chartSpace>
</file>

<file path=ppt/charts/chart18.xml><?xml version="1.0" encoding="utf-8"?>
<c:chartSpace xmlns:c="http://schemas.openxmlformats.org/drawingml/2006/chart" xmlns:a="http://schemas.openxmlformats.org/drawingml/2006/main" xmlns:r="http://schemas.openxmlformats.org/officeDocument/2006/relationships">
  <c:date1904 val="1"/>
  <c:lang val="en-CA"/>
  <c:style val="8"/>
  <c:chart>
    <c:autoTitleDeleted val="1"/>
    <c:plotArea>
      <c:layout>
        <c:manualLayout>
          <c:layoutTarget val="inner"/>
          <c:xMode val="edge"/>
          <c:yMode val="edge"/>
          <c:x val="9.1233619150274642E-2"/>
          <c:y val="0.11618387739590275"/>
          <c:w val="0.54033174888216273"/>
          <c:h val="0.79823993525265158"/>
        </c:manualLayout>
      </c:layout>
      <c:doughnutChart>
        <c:varyColors val="1"/>
        <c:ser>
          <c:idx val="0"/>
          <c:order val="0"/>
          <c:tx>
            <c:strRef>
              <c:f>Sheet1!$B$1</c:f>
              <c:strCache>
                <c:ptCount val="1"/>
                <c:pt idx="0">
                  <c:v>Top 5 Reasons</c:v>
                </c:pt>
              </c:strCache>
            </c:strRef>
          </c:tx>
          <c:dLbls>
            <c:txPr>
              <a:bodyPr/>
              <a:lstStyle/>
              <a:p>
                <a:pPr>
                  <a:defRPr sz="1800" b="1">
                    <a:solidFill>
                      <a:schemeClr val="tx1">
                        <a:lumMod val="75000"/>
                        <a:lumOff val="25000"/>
                      </a:schemeClr>
                    </a:solidFill>
                    <a:latin typeface="Calibri" pitchFamily="34" charset="0"/>
                    <a:cs typeface="Calibri" pitchFamily="34" charset="0"/>
                  </a:defRPr>
                </a:pPr>
                <a:endParaRPr lang="en-US"/>
              </a:p>
            </c:txPr>
            <c:showVal val="1"/>
            <c:showLeaderLines val="1"/>
          </c:dLbls>
          <c:cat>
            <c:strRef>
              <c:f>Sheet1!$A$2:$A$6</c:f>
              <c:strCache>
                <c:ptCount val="5"/>
                <c:pt idx="0">
                  <c:v>Significant negative impact</c:v>
                </c:pt>
                <c:pt idx="1">
                  <c:v>Some negative impact</c:v>
                </c:pt>
                <c:pt idx="2">
                  <c:v>No impact</c:v>
                </c:pt>
                <c:pt idx="3">
                  <c:v>Positive impact</c:v>
                </c:pt>
                <c:pt idx="4">
                  <c:v>Don't know</c:v>
                </c:pt>
              </c:strCache>
            </c:strRef>
          </c:cat>
          <c:val>
            <c:numRef>
              <c:f>Sheet1!$B$2:$B$6</c:f>
              <c:numCache>
                <c:formatCode>0%</c:formatCode>
                <c:ptCount val="5"/>
                <c:pt idx="0">
                  <c:v>0.17</c:v>
                </c:pt>
                <c:pt idx="1">
                  <c:v>0.43000000000000038</c:v>
                </c:pt>
                <c:pt idx="2">
                  <c:v>0.13</c:v>
                </c:pt>
                <c:pt idx="3">
                  <c:v>0.25</c:v>
                </c:pt>
                <c:pt idx="4">
                  <c:v>2.0000000000000011E-2</c:v>
                </c:pt>
              </c:numCache>
            </c:numRef>
          </c:val>
        </c:ser>
        <c:firstSliceAng val="0"/>
        <c:holeSize val="50"/>
      </c:doughnutChart>
    </c:plotArea>
    <c:legend>
      <c:legendPos val="r"/>
      <c:layout>
        <c:manualLayout>
          <c:xMode val="edge"/>
          <c:yMode val="edge"/>
          <c:x val="0.58252946760346003"/>
          <c:y val="0.13129421534788371"/>
          <c:w val="0.41483036426518088"/>
          <c:h val="0.6523364388965307"/>
        </c:manualLayout>
      </c:layout>
      <c:txPr>
        <a:bodyPr/>
        <a:lstStyle/>
        <a:p>
          <a:pPr>
            <a:defRPr sz="1800">
              <a:solidFill>
                <a:schemeClr val="tx1">
                  <a:lumMod val="75000"/>
                  <a:lumOff val="25000"/>
                </a:schemeClr>
              </a:solidFill>
              <a:latin typeface="Calibri" pitchFamily="34" charset="0"/>
              <a:cs typeface="Calibri" pitchFamily="34" charset="0"/>
            </a:defRPr>
          </a:pPr>
          <a:endParaRPr lang="en-US"/>
        </a:p>
      </c:txPr>
    </c:legend>
    <c:plotVisOnly val="1"/>
  </c:chart>
  <c:txPr>
    <a:bodyPr/>
    <a:lstStyle/>
    <a:p>
      <a:pPr>
        <a:defRPr sz="1800"/>
      </a:pPr>
      <a:endParaRPr lang="en-US"/>
    </a:p>
  </c:txPr>
  <c:externalData r:id="rId1"/>
</c:chartSpace>
</file>

<file path=ppt/charts/chart19.xml><?xml version="1.0" encoding="utf-8"?>
<c:chartSpace xmlns:c="http://schemas.openxmlformats.org/drawingml/2006/chart" xmlns:a="http://schemas.openxmlformats.org/drawingml/2006/main" xmlns:r="http://schemas.openxmlformats.org/officeDocument/2006/relationships">
  <c:date1904 val="1"/>
  <c:lang val="en-CA"/>
  <c:style val="8"/>
  <c:chart>
    <c:autoTitleDeleted val="1"/>
    <c:plotArea>
      <c:layout/>
      <c:barChart>
        <c:barDir val="bar"/>
        <c:grouping val="clustered"/>
        <c:ser>
          <c:idx val="0"/>
          <c:order val="0"/>
          <c:tx>
            <c:strRef>
              <c:f>Sheet1!$B$1</c:f>
              <c:strCache>
                <c:ptCount val="1"/>
                <c:pt idx="0">
                  <c:v>Series 1</c:v>
                </c:pt>
              </c:strCache>
            </c:strRef>
          </c:tx>
          <c:spPr>
            <a:solidFill>
              <a:schemeClr val="accent6">
                <a:lumMod val="75000"/>
              </a:schemeClr>
            </a:solidFill>
          </c:spPr>
          <c:cat>
            <c:strRef>
              <c:f>Sheet1!$A$2:$A$6</c:f>
              <c:strCache>
                <c:ptCount val="5"/>
                <c:pt idx="0">
                  <c:v>Expenditures</c:v>
                </c:pt>
                <c:pt idx="1">
                  <c:v>Indirect economic impact</c:v>
                </c:pt>
                <c:pt idx="2">
                  <c:v>Operationally impacted</c:v>
                </c:pt>
                <c:pt idx="3">
                  <c:v>Physically impacted</c:v>
                </c:pt>
                <c:pt idx="4">
                  <c:v>Revenues</c:v>
                </c:pt>
              </c:strCache>
            </c:strRef>
          </c:cat>
          <c:val>
            <c:numRef>
              <c:f>Sheet1!$B$2:$B$6</c:f>
              <c:numCache>
                <c:formatCode>0%</c:formatCode>
                <c:ptCount val="5"/>
                <c:pt idx="0">
                  <c:v>6.0000000000000032E-2</c:v>
                </c:pt>
                <c:pt idx="1">
                  <c:v>0.1</c:v>
                </c:pt>
                <c:pt idx="2">
                  <c:v>0.16</c:v>
                </c:pt>
                <c:pt idx="3">
                  <c:v>0.2</c:v>
                </c:pt>
                <c:pt idx="4">
                  <c:v>0.34</c:v>
                </c:pt>
              </c:numCache>
            </c:numRef>
          </c:val>
        </c:ser>
        <c:dLbls>
          <c:showVal val="1"/>
        </c:dLbls>
        <c:gapWidth val="100"/>
        <c:axId val="76643328"/>
        <c:axId val="76653312"/>
      </c:barChart>
      <c:catAx>
        <c:axId val="76643328"/>
        <c:scaling>
          <c:orientation val="minMax"/>
        </c:scaling>
        <c:axPos val="l"/>
        <c:tickLblPos val="nextTo"/>
        <c:crossAx val="76653312"/>
        <c:crosses val="autoZero"/>
        <c:auto val="1"/>
        <c:lblAlgn val="ctr"/>
        <c:lblOffset val="100"/>
      </c:catAx>
      <c:valAx>
        <c:axId val="76653312"/>
        <c:scaling>
          <c:orientation val="minMax"/>
          <c:max val="0.5"/>
          <c:min val="0"/>
        </c:scaling>
        <c:delete val="1"/>
        <c:axPos val="b"/>
        <c:numFmt formatCode="0%" sourceLinked="1"/>
        <c:tickLblPos val="none"/>
        <c:crossAx val="76643328"/>
        <c:crosses val="autoZero"/>
        <c:crossBetween val="between"/>
        <c:majorUnit val="0.2"/>
      </c:valAx>
    </c:plotArea>
    <c:plotVisOnly val="1"/>
  </c:chart>
  <c:txPr>
    <a:bodyPr/>
    <a:lstStyle/>
    <a:p>
      <a:pPr>
        <a:defRPr sz="1800"/>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CA"/>
  <c:style val="8"/>
  <c:chart>
    <c:autoTitleDeleted val="1"/>
    <c:plotArea>
      <c:layout/>
      <c:pieChart>
        <c:varyColors val="1"/>
        <c:ser>
          <c:idx val="0"/>
          <c:order val="0"/>
          <c:tx>
            <c:strRef>
              <c:f>Sheet1!$B$1</c:f>
              <c:strCache>
                <c:ptCount val="1"/>
                <c:pt idx="0">
                  <c:v>Column1</c:v>
                </c:pt>
              </c:strCache>
            </c:strRef>
          </c:tx>
          <c:dLbls>
            <c:dLbl>
              <c:idx val="0"/>
              <c:layout>
                <c:manualLayout>
                  <c:x val="-0.10204104588967207"/>
                  <c:y val="7.5075075075075076E-2"/>
                </c:manualLayout>
              </c:layout>
              <c:dLblPos val="bestFit"/>
              <c:showVal val="1"/>
            </c:dLbl>
            <c:dLbl>
              <c:idx val="1"/>
              <c:layout>
                <c:manualLayout>
                  <c:x val="-0.12536443148688076"/>
                  <c:y val="-3.903903903903904E-2"/>
                </c:manualLayout>
              </c:layout>
              <c:dLblPos val="bestFit"/>
              <c:showVal val="1"/>
            </c:dLbl>
            <c:dLbl>
              <c:idx val="2"/>
              <c:layout>
                <c:manualLayout>
                  <c:x val="-7.8717201166180834E-2"/>
                  <c:y val="-9.3093093093093368E-2"/>
                </c:manualLayout>
              </c:layout>
              <c:dLblPos val="bestFit"/>
              <c:showVal val="1"/>
            </c:dLbl>
            <c:dLbl>
              <c:idx val="3"/>
              <c:layout>
                <c:manualLayout>
                  <c:x val="7.8717201166180834E-2"/>
                  <c:y val="-0.11411411411411411"/>
                </c:manualLayout>
              </c:layout>
              <c:dLblPos val="bestFit"/>
              <c:showVal val="1"/>
            </c:dLbl>
            <c:dLbl>
              <c:idx val="4"/>
              <c:layout>
                <c:manualLayout>
                  <c:x val="8.3259107917632746E-2"/>
                  <c:y val="2.1021021021021036E-2"/>
                </c:manualLayout>
              </c:layout>
              <c:dLblPos val="bestFit"/>
              <c:showVal val="1"/>
            </c:dLbl>
            <c:dLbl>
              <c:idx val="5"/>
              <c:layout>
                <c:manualLayout>
                  <c:x val="9.3294460641399735E-2"/>
                  <c:y val="9.009009009009035E-2"/>
                </c:manualLayout>
              </c:layout>
              <c:dLblPos val="bestFit"/>
              <c:showVal val="1"/>
            </c:dLbl>
            <c:txPr>
              <a:bodyPr/>
              <a:lstStyle/>
              <a:p>
                <a:pPr>
                  <a:defRPr>
                    <a:latin typeface="Calibri" pitchFamily="34" charset="0"/>
                    <a:cs typeface="Calibri" pitchFamily="34" charset="0"/>
                  </a:defRPr>
                </a:pPr>
                <a:endParaRPr lang="en-US"/>
              </a:p>
            </c:txPr>
            <c:dLblPos val="outEnd"/>
            <c:showVal val="1"/>
            <c:showLeaderLines val="1"/>
          </c:dLbls>
          <c:cat>
            <c:strRef>
              <c:f>Sheet1!$A$2:$A$7</c:f>
              <c:strCache>
                <c:ptCount val="6"/>
                <c:pt idx="0">
                  <c:v>&lt; $250k</c:v>
                </c:pt>
                <c:pt idx="1">
                  <c:v>$250-500k</c:v>
                </c:pt>
                <c:pt idx="2">
                  <c:v>$500k-&lt;$1MM</c:v>
                </c:pt>
                <c:pt idx="3">
                  <c:v>$1-&lt;$3MM</c:v>
                </c:pt>
                <c:pt idx="4">
                  <c:v>$3-&lt;$10MM</c:v>
                </c:pt>
                <c:pt idx="5">
                  <c:v>$10MM+</c:v>
                </c:pt>
              </c:strCache>
            </c:strRef>
          </c:cat>
          <c:val>
            <c:numRef>
              <c:f>Sheet1!$B$2:$B$7</c:f>
              <c:numCache>
                <c:formatCode>0%</c:formatCode>
                <c:ptCount val="6"/>
                <c:pt idx="0">
                  <c:v>0.23</c:v>
                </c:pt>
                <c:pt idx="1">
                  <c:v>0.14000000000000001</c:v>
                </c:pt>
                <c:pt idx="2">
                  <c:v>0.14000000000000001</c:v>
                </c:pt>
                <c:pt idx="3">
                  <c:v>0.2</c:v>
                </c:pt>
                <c:pt idx="4">
                  <c:v>0.17</c:v>
                </c:pt>
                <c:pt idx="5">
                  <c:v>0.13</c:v>
                </c:pt>
              </c:numCache>
            </c:numRef>
          </c:val>
        </c:ser>
        <c:dLbls>
          <c:showVal val="1"/>
        </c:dLbls>
        <c:firstSliceAng val="0"/>
      </c:pieChart>
      <c:spPr>
        <a:noFill/>
        <a:ln w="25400">
          <a:noFill/>
        </a:ln>
      </c:spPr>
    </c:plotArea>
    <c:legend>
      <c:legendPos val="r"/>
      <c:layout/>
      <c:txPr>
        <a:bodyPr/>
        <a:lstStyle/>
        <a:p>
          <a:pPr>
            <a:defRPr sz="1400">
              <a:latin typeface="Calibri" pitchFamily="34" charset="0"/>
              <a:cs typeface="Calibri" pitchFamily="34" charset="0"/>
            </a:defRPr>
          </a:pPr>
          <a:endParaRPr lang="en-US"/>
        </a:p>
      </c:txPr>
    </c:legend>
    <c:plotVisOnly val="1"/>
  </c:chart>
  <c:txPr>
    <a:bodyPr/>
    <a:lstStyle/>
    <a:p>
      <a:pPr>
        <a:defRPr sz="1800"/>
      </a:pPr>
      <a:endParaRPr lang="en-US"/>
    </a:p>
  </c:txPr>
  <c:externalData r:id="rId1"/>
</c:chartSpace>
</file>

<file path=ppt/charts/chart20.xml><?xml version="1.0" encoding="utf-8"?>
<c:chartSpace xmlns:c="http://schemas.openxmlformats.org/drawingml/2006/chart" xmlns:a="http://schemas.openxmlformats.org/drawingml/2006/main" xmlns:r="http://schemas.openxmlformats.org/officeDocument/2006/relationships">
  <c:date1904 val="1"/>
  <c:lang val="en-CA"/>
  <c:style val="8"/>
  <c:chart>
    <c:autoTitleDeleted val="1"/>
    <c:plotArea>
      <c:layout/>
      <c:barChart>
        <c:barDir val="bar"/>
        <c:grouping val="clustered"/>
        <c:ser>
          <c:idx val="0"/>
          <c:order val="0"/>
          <c:tx>
            <c:strRef>
              <c:f>Sheet1!$B$1</c:f>
              <c:strCache>
                <c:ptCount val="1"/>
                <c:pt idx="0">
                  <c:v>Series 1</c:v>
                </c:pt>
              </c:strCache>
            </c:strRef>
          </c:tx>
          <c:spPr>
            <a:solidFill>
              <a:schemeClr val="accent6">
                <a:lumMod val="75000"/>
              </a:schemeClr>
            </a:solidFill>
          </c:spPr>
          <c:cat>
            <c:strRef>
              <c:f>Sheet1!$A$2:$A$5</c:f>
              <c:strCache>
                <c:ptCount val="4"/>
                <c:pt idx="0">
                  <c:v>Don't know</c:v>
                </c:pt>
                <c:pt idx="1">
                  <c:v>No recovery yet</c:v>
                </c:pt>
                <c:pt idx="2">
                  <c:v>Partially recover</c:v>
                </c:pt>
                <c:pt idx="3">
                  <c:v>Fully recover</c:v>
                </c:pt>
              </c:strCache>
            </c:strRef>
          </c:cat>
          <c:val>
            <c:numRef>
              <c:f>Sheet1!$B$2:$B$5</c:f>
              <c:numCache>
                <c:formatCode>0%</c:formatCode>
                <c:ptCount val="4"/>
                <c:pt idx="0">
                  <c:v>0.05</c:v>
                </c:pt>
                <c:pt idx="1">
                  <c:v>9.0000000000000024E-2</c:v>
                </c:pt>
                <c:pt idx="2">
                  <c:v>0.27</c:v>
                </c:pt>
                <c:pt idx="3">
                  <c:v>0.59</c:v>
                </c:pt>
              </c:numCache>
            </c:numRef>
          </c:val>
        </c:ser>
        <c:dLbls>
          <c:showVal val="1"/>
        </c:dLbls>
        <c:gapWidth val="100"/>
        <c:axId val="76798208"/>
        <c:axId val="76939264"/>
      </c:barChart>
      <c:catAx>
        <c:axId val="76798208"/>
        <c:scaling>
          <c:orientation val="minMax"/>
        </c:scaling>
        <c:axPos val="l"/>
        <c:tickLblPos val="nextTo"/>
        <c:crossAx val="76939264"/>
        <c:crosses val="autoZero"/>
        <c:auto val="1"/>
        <c:lblAlgn val="ctr"/>
        <c:lblOffset val="100"/>
      </c:catAx>
      <c:valAx>
        <c:axId val="76939264"/>
        <c:scaling>
          <c:orientation val="minMax"/>
          <c:max val="0.70000000000000062"/>
          <c:min val="0"/>
        </c:scaling>
        <c:delete val="1"/>
        <c:axPos val="b"/>
        <c:numFmt formatCode="0%" sourceLinked="1"/>
        <c:tickLblPos val="none"/>
        <c:crossAx val="76798208"/>
        <c:crosses val="autoZero"/>
        <c:crossBetween val="between"/>
        <c:majorUnit val="0.2"/>
      </c:valAx>
    </c:plotArea>
    <c:plotVisOnly val="1"/>
  </c:chart>
  <c:txPr>
    <a:bodyPr/>
    <a:lstStyle/>
    <a:p>
      <a:pPr>
        <a:defRPr sz="1800"/>
      </a:pPr>
      <a:endParaRPr lang="en-US"/>
    </a:p>
  </c:txPr>
  <c:externalData r:id="rId1"/>
</c:chartSpace>
</file>

<file path=ppt/charts/chart21.xml><?xml version="1.0" encoding="utf-8"?>
<c:chartSpace xmlns:c="http://schemas.openxmlformats.org/drawingml/2006/chart" xmlns:a="http://schemas.openxmlformats.org/drawingml/2006/main" xmlns:r="http://schemas.openxmlformats.org/officeDocument/2006/relationships">
  <c:date1904 val="1"/>
  <c:lang val="en-CA"/>
  <c:style val="3"/>
  <c:chart>
    <c:plotArea>
      <c:layout>
        <c:manualLayout>
          <c:layoutTarget val="inner"/>
          <c:xMode val="edge"/>
          <c:yMode val="edge"/>
          <c:x val="5.4695101452266762E-2"/>
          <c:y val="5.1358597762618113E-2"/>
          <c:w val="0.68794921661757302"/>
          <c:h val="0.83275619472427198"/>
        </c:manualLayout>
      </c:layout>
      <c:lineChart>
        <c:grouping val="standard"/>
        <c:ser>
          <c:idx val="1"/>
          <c:order val="0"/>
          <c:tx>
            <c:strRef>
              <c:f>'Exclude DKs'!$I$23</c:f>
              <c:strCache>
                <c:ptCount val="1"/>
                <c:pt idx="0">
                  <c:v>ATB - Business Optimism Index</c:v>
                </c:pt>
              </c:strCache>
            </c:strRef>
          </c:tx>
          <c:spPr>
            <a:ln w="38100">
              <a:solidFill>
                <a:schemeClr val="accent1">
                  <a:lumMod val="75000"/>
                </a:schemeClr>
              </a:solidFill>
            </a:ln>
          </c:spPr>
          <c:marker>
            <c:symbol val="circle"/>
            <c:size val="9"/>
            <c:spPr>
              <a:solidFill>
                <a:srgbClr val="4F81BD">
                  <a:lumMod val="75000"/>
                </a:srgbClr>
              </a:solidFill>
            </c:spPr>
          </c:marker>
          <c:dLbls>
            <c:dLbl>
              <c:idx val="2"/>
              <c:layout>
                <c:manualLayout>
                  <c:x val="-1.3438505546850514E-2"/>
                  <c:y val="-5.1358597762618113E-2"/>
                </c:manualLayout>
              </c:layout>
              <c:dLblPos val="r"/>
              <c:showVal val="1"/>
            </c:dLbl>
            <c:txPr>
              <a:bodyPr/>
              <a:lstStyle/>
              <a:p>
                <a:pPr>
                  <a:defRPr sz="1400"/>
                </a:pPr>
                <a:endParaRPr lang="en-US"/>
              </a:p>
            </c:txPr>
            <c:dLblPos val="t"/>
            <c:showVal val="1"/>
          </c:dLbls>
          <c:cat>
            <c:strRef>
              <c:f>'Exclude DKs'!$J$21:$L$21</c:f>
              <c:strCache>
                <c:ptCount val="3"/>
                <c:pt idx="0">
                  <c:v>Q1 2013</c:v>
                </c:pt>
                <c:pt idx="1">
                  <c:v>Q2 2013</c:v>
                </c:pt>
                <c:pt idx="2">
                  <c:v>Q3 2013</c:v>
                </c:pt>
              </c:strCache>
            </c:strRef>
          </c:cat>
          <c:val>
            <c:numRef>
              <c:f>'Exclude DKs'!$J$23:$L$23</c:f>
              <c:numCache>
                <c:formatCode>0.0</c:formatCode>
                <c:ptCount val="3"/>
                <c:pt idx="0">
                  <c:v>70.205479452054618</c:v>
                </c:pt>
                <c:pt idx="1">
                  <c:v>69.7594501718212</c:v>
                </c:pt>
                <c:pt idx="2">
                  <c:v>69.763513513513516</c:v>
                </c:pt>
              </c:numCache>
            </c:numRef>
          </c:val>
          <c:smooth val="1"/>
        </c:ser>
        <c:ser>
          <c:idx val="0"/>
          <c:order val="1"/>
          <c:tx>
            <c:strRef>
              <c:f>'Exclude DKs'!$I$22</c:f>
              <c:strCache>
                <c:ptCount val="1"/>
                <c:pt idx="0">
                  <c:v>CFIB - Business Barometer Index</c:v>
                </c:pt>
              </c:strCache>
            </c:strRef>
          </c:tx>
          <c:spPr>
            <a:ln w="38100">
              <a:solidFill>
                <a:schemeClr val="accent2">
                  <a:lumMod val="75000"/>
                </a:schemeClr>
              </a:solidFill>
            </a:ln>
          </c:spPr>
          <c:marker>
            <c:symbol val="diamond"/>
            <c:size val="9"/>
            <c:spPr>
              <a:solidFill>
                <a:schemeClr val="accent2">
                  <a:lumMod val="75000"/>
                </a:schemeClr>
              </a:solidFill>
              <a:ln>
                <a:solidFill>
                  <a:srgbClr val="C0504D">
                    <a:lumMod val="75000"/>
                  </a:srgbClr>
                </a:solidFill>
              </a:ln>
            </c:spPr>
          </c:marker>
          <c:dLbls>
            <c:dLbl>
              <c:idx val="2"/>
              <c:layout>
                <c:manualLayout>
                  <c:x val="-1.2781385670749087E-2"/>
                  <c:y val="3.1919356975665822E-2"/>
                </c:manualLayout>
              </c:layout>
              <c:dLblPos val="r"/>
              <c:showVal val="1"/>
            </c:dLbl>
            <c:txPr>
              <a:bodyPr/>
              <a:lstStyle/>
              <a:p>
                <a:pPr>
                  <a:defRPr sz="1400"/>
                </a:pPr>
                <a:endParaRPr lang="en-US"/>
              </a:p>
            </c:txPr>
            <c:dLblPos val="b"/>
            <c:showVal val="1"/>
          </c:dLbls>
          <c:cat>
            <c:strRef>
              <c:f>'Exclude DKs'!$J$21:$L$21</c:f>
              <c:strCache>
                <c:ptCount val="3"/>
                <c:pt idx="0">
                  <c:v>Q1 2013</c:v>
                </c:pt>
                <c:pt idx="1">
                  <c:v>Q2 2013</c:v>
                </c:pt>
                <c:pt idx="2">
                  <c:v>Q3 2013</c:v>
                </c:pt>
              </c:strCache>
            </c:strRef>
          </c:cat>
          <c:val>
            <c:numRef>
              <c:f>'Exclude DKs'!$J$22:$L$22</c:f>
              <c:numCache>
                <c:formatCode>0.0</c:formatCode>
                <c:ptCount val="3"/>
                <c:pt idx="0">
                  <c:v>70.487804878048777</c:v>
                </c:pt>
                <c:pt idx="1">
                  <c:v>68.805309734513258</c:v>
                </c:pt>
                <c:pt idx="2">
                  <c:v>69.534883720930267</c:v>
                </c:pt>
              </c:numCache>
            </c:numRef>
          </c:val>
          <c:smooth val="1"/>
        </c:ser>
        <c:ser>
          <c:idx val="2"/>
          <c:order val="2"/>
          <c:tx>
            <c:strRef>
              <c:f>'Exclude DKs'!$I$24</c:f>
              <c:strCache>
                <c:ptCount val="1"/>
                <c:pt idx="0">
                  <c:v>ATB - Economy Optimism Index</c:v>
                </c:pt>
              </c:strCache>
            </c:strRef>
          </c:tx>
          <c:spPr>
            <a:ln w="41275">
              <a:solidFill>
                <a:schemeClr val="accent3">
                  <a:lumMod val="75000"/>
                </a:schemeClr>
              </a:solidFill>
            </a:ln>
          </c:spPr>
          <c:marker>
            <c:symbol val="triangle"/>
            <c:size val="9"/>
            <c:spPr>
              <a:solidFill>
                <a:schemeClr val="accent3">
                  <a:lumMod val="75000"/>
                </a:schemeClr>
              </a:solidFill>
            </c:spPr>
          </c:marker>
          <c:dLbls>
            <c:dLbl>
              <c:idx val="2"/>
              <c:layout>
                <c:manualLayout>
                  <c:x val="-1.3750337846531973E-2"/>
                  <c:y val="4.3042232175855462E-2"/>
                </c:manualLayout>
              </c:layout>
              <c:dLblPos val="r"/>
              <c:showVal val="1"/>
            </c:dLbl>
            <c:txPr>
              <a:bodyPr/>
              <a:lstStyle/>
              <a:p>
                <a:pPr>
                  <a:defRPr sz="1400"/>
                </a:pPr>
                <a:endParaRPr lang="en-US"/>
              </a:p>
            </c:txPr>
            <c:dLblPos val="b"/>
            <c:showVal val="1"/>
          </c:dLbls>
          <c:cat>
            <c:strRef>
              <c:f>'Exclude DKs'!$J$21:$L$21</c:f>
              <c:strCache>
                <c:ptCount val="3"/>
                <c:pt idx="0">
                  <c:v>Q1 2013</c:v>
                </c:pt>
                <c:pt idx="1">
                  <c:v>Q2 2013</c:v>
                </c:pt>
                <c:pt idx="2">
                  <c:v>Q3 2013</c:v>
                </c:pt>
              </c:strCache>
            </c:strRef>
          </c:cat>
          <c:val>
            <c:numRef>
              <c:f>'Exclude DKs'!$J$24:$L$24</c:f>
              <c:numCache>
                <c:formatCode>0.0</c:formatCode>
                <c:ptCount val="3"/>
                <c:pt idx="0">
                  <c:v>55.442176870748298</c:v>
                </c:pt>
                <c:pt idx="1">
                  <c:v>59.824561403508774</c:v>
                </c:pt>
                <c:pt idx="2">
                  <c:v>66.216216216216225</c:v>
                </c:pt>
              </c:numCache>
            </c:numRef>
          </c:val>
          <c:smooth val="1"/>
        </c:ser>
        <c:marker val="1"/>
        <c:axId val="46310528"/>
        <c:axId val="46311680"/>
      </c:lineChart>
      <c:catAx>
        <c:axId val="46310528"/>
        <c:scaling>
          <c:orientation val="minMax"/>
        </c:scaling>
        <c:axPos val="b"/>
        <c:numFmt formatCode="mmm\-yy" sourceLinked="1"/>
        <c:tickLblPos val="nextTo"/>
        <c:txPr>
          <a:bodyPr/>
          <a:lstStyle/>
          <a:p>
            <a:pPr>
              <a:defRPr sz="1400"/>
            </a:pPr>
            <a:endParaRPr lang="en-US"/>
          </a:p>
        </c:txPr>
        <c:crossAx val="46311680"/>
        <c:crosses val="autoZero"/>
        <c:auto val="1"/>
        <c:lblAlgn val="ctr"/>
        <c:lblOffset val="100"/>
      </c:catAx>
      <c:valAx>
        <c:axId val="46311680"/>
        <c:scaling>
          <c:orientation val="minMax"/>
          <c:min val="40"/>
        </c:scaling>
        <c:axPos val="l"/>
        <c:majorGridlines>
          <c:spPr>
            <a:ln>
              <a:prstDash val="sysDot"/>
            </a:ln>
          </c:spPr>
        </c:majorGridlines>
        <c:numFmt formatCode="0" sourceLinked="0"/>
        <c:tickLblPos val="nextTo"/>
        <c:txPr>
          <a:bodyPr/>
          <a:lstStyle/>
          <a:p>
            <a:pPr>
              <a:defRPr sz="1400"/>
            </a:pPr>
            <a:endParaRPr lang="en-US"/>
          </a:p>
        </c:txPr>
        <c:crossAx val="46310528"/>
        <c:crosses val="autoZero"/>
        <c:crossBetween val="between"/>
      </c:valAx>
    </c:plotArea>
    <c:legend>
      <c:legendPos val="r"/>
      <c:layout>
        <c:manualLayout>
          <c:xMode val="edge"/>
          <c:yMode val="edge"/>
          <c:x val="0.7600460610775317"/>
          <c:y val="0.27275797735864277"/>
          <c:w val="0.23836126907937286"/>
          <c:h val="0.43135474410122088"/>
        </c:manualLayout>
      </c:layout>
      <c:txPr>
        <a:bodyPr/>
        <a:lstStyle/>
        <a:p>
          <a:pPr>
            <a:defRPr sz="1400"/>
          </a:pPr>
          <a:endParaRPr lang="en-US"/>
        </a:p>
      </c:txPr>
    </c:legend>
    <c:plotVisOnly val="1"/>
  </c:chart>
  <c:txPr>
    <a:bodyPr/>
    <a:lstStyle/>
    <a:p>
      <a:pPr>
        <a:defRPr sz="1200"/>
      </a:pPr>
      <a:endParaRPr lang="en-US"/>
    </a:p>
  </c:txPr>
  <c:externalData r:id="rId1"/>
</c:chartSpace>
</file>

<file path=ppt/charts/chart22.xml><?xml version="1.0" encoding="utf-8"?>
<c:chartSpace xmlns:c="http://schemas.openxmlformats.org/drawingml/2006/chart" xmlns:a="http://schemas.openxmlformats.org/drawingml/2006/main" xmlns:r="http://schemas.openxmlformats.org/officeDocument/2006/relationships">
  <c:date1904 val="1"/>
  <c:lang val="en-CA"/>
  <c:style val="8"/>
  <c:chart>
    <c:autoTitleDeleted val="1"/>
    <c:plotArea>
      <c:layout>
        <c:manualLayout>
          <c:layoutTarget val="inner"/>
          <c:xMode val="edge"/>
          <c:yMode val="edge"/>
          <c:x val="0.4763356701713673"/>
          <c:y val="3.1334314708219832E-2"/>
          <c:w val="0.52366432982863209"/>
          <c:h val="0.93733137058356064"/>
        </c:manualLayout>
      </c:layout>
      <c:barChart>
        <c:barDir val="bar"/>
        <c:grouping val="clustered"/>
        <c:ser>
          <c:idx val="0"/>
          <c:order val="0"/>
          <c:tx>
            <c:strRef>
              <c:f>Sheet1!$B$1</c:f>
              <c:strCache>
                <c:ptCount val="1"/>
                <c:pt idx="0">
                  <c:v>Series 1</c:v>
                </c:pt>
              </c:strCache>
            </c:strRef>
          </c:tx>
          <c:dLbls>
            <c:txPr>
              <a:bodyPr/>
              <a:lstStyle/>
              <a:p>
                <a:pPr>
                  <a:defRPr sz="1600">
                    <a:latin typeface="Calibri" pitchFamily="34" charset="0"/>
                    <a:cs typeface="Calibri" pitchFamily="34" charset="0"/>
                  </a:defRPr>
                </a:pPr>
                <a:endParaRPr lang="en-US"/>
              </a:p>
            </c:txPr>
            <c:dLblPos val="outEnd"/>
            <c:showVal val="1"/>
          </c:dLbls>
          <c:cat>
            <c:strRef>
              <c:f>Sheet1!$A$2:$A$10</c:f>
              <c:strCache>
                <c:ptCount val="9"/>
                <c:pt idx="0">
                  <c:v>Expand in foreign markets</c:v>
                </c:pt>
                <c:pt idx="1">
                  <c:v>Downsize your operations and sell assets</c:v>
                </c:pt>
                <c:pt idx="2">
                  <c:v>Purchase another company</c:v>
                </c:pt>
                <c:pt idx="3">
                  <c:v>Purchase/build commercial real estate</c:v>
                </c:pt>
                <c:pt idx="4">
                  <c:v>Invest in R&amp;D</c:v>
                </c:pt>
                <c:pt idx="5">
                  <c:v>Commercialize new products or services</c:v>
                </c:pt>
                <c:pt idx="6">
                  <c:v>Expand in domestic markets</c:v>
                </c:pt>
                <c:pt idx="7">
                  <c:v>Invest in new IT</c:v>
                </c:pt>
                <c:pt idx="8">
                  <c:v>Purchase equipment/machinery</c:v>
                </c:pt>
              </c:strCache>
            </c:strRef>
          </c:cat>
          <c:val>
            <c:numRef>
              <c:f>Sheet1!$B$2:$B$10</c:f>
              <c:numCache>
                <c:formatCode>0%</c:formatCode>
                <c:ptCount val="9"/>
                <c:pt idx="0">
                  <c:v>7.0000000000000021E-2</c:v>
                </c:pt>
                <c:pt idx="1">
                  <c:v>7.0000000000000021E-2</c:v>
                </c:pt>
                <c:pt idx="2">
                  <c:v>8.0000000000000043E-2</c:v>
                </c:pt>
                <c:pt idx="3">
                  <c:v>0.17</c:v>
                </c:pt>
                <c:pt idx="4">
                  <c:v>0.18000000000000016</c:v>
                </c:pt>
                <c:pt idx="5">
                  <c:v>0.25</c:v>
                </c:pt>
                <c:pt idx="6">
                  <c:v>0.34</c:v>
                </c:pt>
                <c:pt idx="7">
                  <c:v>0.36000000000000032</c:v>
                </c:pt>
                <c:pt idx="8">
                  <c:v>0.59</c:v>
                </c:pt>
              </c:numCache>
            </c:numRef>
          </c:val>
        </c:ser>
        <c:dLbls>
          <c:showVal val="1"/>
        </c:dLbls>
        <c:gapWidth val="50"/>
        <c:axId val="76505088"/>
        <c:axId val="76656000"/>
      </c:barChart>
      <c:catAx>
        <c:axId val="76505088"/>
        <c:scaling>
          <c:orientation val="minMax"/>
        </c:scaling>
        <c:axPos val="l"/>
        <c:tickLblPos val="nextTo"/>
        <c:txPr>
          <a:bodyPr/>
          <a:lstStyle/>
          <a:p>
            <a:pPr>
              <a:defRPr sz="1400">
                <a:latin typeface="Calibri" pitchFamily="34" charset="0"/>
                <a:cs typeface="Calibri" pitchFamily="34" charset="0"/>
              </a:defRPr>
            </a:pPr>
            <a:endParaRPr lang="en-US"/>
          </a:p>
        </c:txPr>
        <c:crossAx val="76656000"/>
        <c:crosses val="autoZero"/>
        <c:auto val="1"/>
        <c:lblAlgn val="ctr"/>
        <c:lblOffset val="100"/>
      </c:catAx>
      <c:valAx>
        <c:axId val="76656000"/>
        <c:scaling>
          <c:orientation val="minMax"/>
          <c:max val="0.70000000000000062"/>
          <c:min val="0"/>
        </c:scaling>
        <c:delete val="1"/>
        <c:axPos val="b"/>
        <c:numFmt formatCode="0%" sourceLinked="1"/>
        <c:tickLblPos val="none"/>
        <c:crossAx val="76505088"/>
        <c:crosses val="autoZero"/>
        <c:crossBetween val="between"/>
      </c:valAx>
    </c:plotArea>
    <c:plotVisOnly val="1"/>
  </c:chart>
  <c:txPr>
    <a:bodyPr/>
    <a:lstStyle/>
    <a:p>
      <a:pPr>
        <a:defRPr sz="1800"/>
      </a:pPr>
      <a:endParaRPr lang="en-US"/>
    </a:p>
  </c:txPr>
  <c:externalData r:id="rId1"/>
</c:chartSpace>
</file>

<file path=ppt/charts/chart23.xml><?xml version="1.0" encoding="utf-8"?>
<c:chartSpace xmlns:c="http://schemas.openxmlformats.org/drawingml/2006/chart" xmlns:a="http://schemas.openxmlformats.org/drawingml/2006/main" xmlns:r="http://schemas.openxmlformats.org/officeDocument/2006/relationships">
  <c:date1904 val="1"/>
  <c:lang val="en-CA"/>
  <c:style val="8"/>
  <c:chart>
    <c:autoTitleDeleted val="1"/>
    <c:plotArea>
      <c:layout>
        <c:manualLayout>
          <c:layoutTarget val="inner"/>
          <c:xMode val="edge"/>
          <c:yMode val="edge"/>
          <c:x val="7.3906107251453579E-2"/>
          <c:y val="0.11823428014147427"/>
          <c:w val="0.53889949216926203"/>
          <c:h val="0.81863931119048483"/>
        </c:manualLayout>
      </c:layout>
      <c:doughnutChart>
        <c:varyColors val="1"/>
        <c:ser>
          <c:idx val="0"/>
          <c:order val="0"/>
          <c:tx>
            <c:strRef>
              <c:f>Sheet1!$B$1</c:f>
              <c:strCache>
                <c:ptCount val="1"/>
                <c:pt idx="0">
                  <c:v>Column1</c:v>
                </c:pt>
              </c:strCache>
            </c:strRef>
          </c:tx>
          <c:dLbls>
            <c:dLbl>
              <c:idx val="1"/>
              <c:layout>
                <c:manualLayout>
                  <c:x val="6.0459328075227704E-3"/>
                  <c:y val="-9.1850671152468068E-3"/>
                </c:manualLayout>
              </c:layout>
              <c:showVal val="1"/>
            </c:dLbl>
            <c:dLbl>
              <c:idx val="4"/>
              <c:layout>
                <c:manualLayout>
                  <c:x val="6.2917382824870124E-2"/>
                  <c:y val="5.4729442630184972E-3"/>
                </c:manualLayout>
              </c:layout>
              <c:showVal val="1"/>
            </c:dLbl>
            <c:txPr>
              <a:bodyPr/>
              <a:lstStyle/>
              <a:p>
                <a:pPr>
                  <a:defRPr>
                    <a:latin typeface="Calibri" pitchFamily="34" charset="0"/>
                    <a:cs typeface="Calibri" pitchFamily="34" charset="0"/>
                  </a:defRPr>
                </a:pPr>
                <a:endParaRPr lang="en-US"/>
              </a:p>
            </c:txPr>
            <c:showVal val="1"/>
            <c:showLeaderLines val="1"/>
          </c:dLbls>
          <c:cat>
            <c:strRef>
              <c:f>Sheet1!$A$2:$A$4</c:f>
              <c:strCache>
                <c:ptCount val="3"/>
                <c:pt idx="0">
                  <c:v>0 to 4 'Micro'</c:v>
                </c:pt>
                <c:pt idx="1">
                  <c:v>5 to 49 'Small'</c:v>
                </c:pt>
                <c:pt idx="2">
                  <c:v>50 to 499 'Med'</c:v>
                </c:pt>
              </c:strCache>
            </c:strRef>
          </c:cat>
          <c:val>
            <c:numRef>
              <c:f>Sheet1!$B$2:$B$4</c:f>
              <c:numCache>
                <c:formatCode>0%</c:formatCode>
                <c:ptCount val="3"/>
                <c:pt idx="0">
                  <c:v>0.47000000000000008</c:v>
                </c:pt>
                <c:pt idx="1">
                  <c:v>0.39000000000000051</c:v>
                </c:pt>
                <c:pt idx="2">
                  <c:v>0.14000000000000001</c:v>
                </c:pt>
              </c:numCache>
            </c:numRef>
          </c:val>
        </c:ser>
        <c:dLbls>
          <c:showVal val="1"/>
        </c:dLbls>
        <c:firstSliceAng val="0"/>
        <c:holeSize val="50"/>
      </c:doughnutChart>
    </c:plotArea>
    <c:legend>
      <c:legendPos val="r"/>
      <c:layout>
        <c:manualLayout>
          <c:xMode val="edge"/>
          <c:yMode val="edge"/>
          <c:x val="0.66857319413492866"/>
          <c:y val="0.28878666785754969"/>
          <c:w val="0.33142680586507767"/>
          <c:h val="0.31220983653032203"/>
        </c:manualLayout>
      </c:layout>
      <c:txPr>
        <a:bodyPr/>
        <a:lstStyle/>
        <a:p>
          <a:pPr>
            <a:defRPr sz="1400">
              <a:latin typeface="Calibri" pitchFamily="34" charset="0"/>
              <a:cs typeface="Calibri" pitchFamily="34" charset="0"/>
            </a:defRPr>
          </a:pPr>
          <a:endParaRPr lang="en-US"/>
        </a:p>
      </c:txPr>
    </c:legend>
    <c:plotVisOnly val="1"/>
  </c:chart>
  <c:txPr>
    <a:bodyPr/>
    <a:lstStyle/>
    <a:p>
      <a:pPr>
        <a:defRPr sz="1800"/>
      </a:pPr>
      <a:endParaRPr lang="en-US"/>
    </a:p>
  </c:txPr>
  <c:externalData r:id="rId1"/>
</c:chartSpace>
</file>

<file path=ppt/charts/chart24.xml><?xml version="1.0" encoding="utf-8"?>
<c:chartSpace xmlns:c="http://schemas.openxmlformats.org/drawingml/2006/chart" xmlns:a="http://schemas.openxmlformats.org/drawingml/2006/main" xmlns:r="http://schemas.openxmlformats.org/officeDocument/2006/relationships">
  <c:date1904 val="1"/>
  <c:lang val="en-CA"/>
  <c:style val="8"/>
  <c:chart>
    <c:autoTitleDeleted val="1"/>
    <c:plotArea>
      <c:layout/>
      <c:pieChart>
        <c:varyColors val="1"/>
        <c:ser>
          <c:idx val="0"/>
          <c:order val="0"/>
          <c:tx>
            <c:strRef>
              <c:f>Sheet1!$B$1</c:f>
              <c:strCache>
                <c:ptCount val="1"/>
                <c:pt idx="0">
                  <c:v>Column1</c:v>
                </c:pt>
              </c:strCache>
            </c:strRef>
          </c:tx>
          <c:dLbls>
            <c:dLbl>
              <c:idx val="0"/>
              <c:layout>
                <c:manualLayout>
                  <c:x val="-0.10204104588967207"/>
                  <c:y val="7.5075075075075076E-2"/>
                </c:manualLayout>
              </c:layout>
              <c:dLblPos val="bestFit"/>
              <c:showVal val="1"/>
            </c:dLbl>
            <c:dLbl>
              <c:idx val="1"/>
              <c:layout>
                <c:manualLayout>
                  <c:x val="-0.12536443148688076"/>
                  <c:y val="-3.903903903903904E-2"/>
                </c:manualLayout>
              </c:layout>
              <c:dLblPos val="bestFit"/>
              <c:showVal val="1"/>
            </c:dLbl>
            <c:dLbl>
              <c:idx val="2"/>
              <c:layout>
                <c:manualLayout>
                  <c:x val="-7.8717201166180834E-2"/>
                  <c:y val="-9.3093093093093368E-2"/>
                </c:manualLayout>
              </c:layout>
              <c:dLblPos val="bestFit"/>
              <c:showVal val="1"/>
            </c:dLbl>
            <c:dLbl>
              <c:idx val="3"/>
              <c:layout>
                <c:manualLayout>
                  <c:x val="7.8717201166180834E-2"/>
                  <c:y val="-0.11411411411411411"/>
                </c:manualLayout>
              </c:layout>
              <c:dLblPos val="bestFit"/>
              <c:showVal val="1"/>
            </c:dLbl>
            <c:dLbl>
              <c:idx val="4"/>
              <c:layout>
                <c:manualLayout>
                  <c:x val="8.3259107917632746E-2"/>
                  <c:y val="2.1021021021021036E-2"/>
                </c:manualLayout>
              </c:layout>
              <c:dLblPos val="bestFit"/>
              <c:showVal val="1"/>
            </c:dLbl>
            <c:dLbl>
              <c:idx val="5"/>
              <c:layout>
                <c:manualLayout>
                  <c:x val="9.3294460641399735E-2"/>
                  <c:y val="9.009009009009035E-2"/>
                </c:manualLayout>
              </c:layout>
              <c:dLblPos val="bestFit"/>
              <c:showVal val="1"/>
            </c:dLbl>
            <c:txPr>
              <a:bodyPr/>
              <a:lstStyle/>
              <a:p>
                <a:pPr>
                  <a:defRPr>
                    <a:latin typeface="Calibri" pitchFamily="34" charset="0"/>
                    <a:cs typeface="Calibri" pitchFamily="34" charset="0"/>
                  </a:defRPr>
                </a:pPr>
                <a:endParaRPr lang="en-US"/>
              </a:p>
            </c:txPr>
            <c:dLblPos val="outEnd"/>
            <c:showVal val="1"/>
            <c:showLeaderLines val="1"/>
          </c:dLbls>
          <c:cat>
            <c:strRef>
              <c:f>Sheet1!$A$2:$A$7</c:f>
              <c:strCache>
                <c:ptCount val="6"/>
                <c:pt idx="0">
                  <c:v>&lt; $250k</c:v>
                </c:pt>
                <c:pt idx="1">
                  <c:v>$250-500k</c:v>
                </c:pt>
                <c:pt idx="2">
                  <c:v>$500k-&lt;$1MM</c:v>
                </c:pt>
                <c:pt idx="3">
                  <c:v>$1-&lt;$3MM</c:v>
                </c:pt>
                <c:pt idx="4">
                  <c:v>$3-&lt;$10MM</c:v>
                </c:pt>
                <c:pt idx="5">
                  <c:v>$10MM+</c:v>
                </c:pt>
              </c:strCache>
            </c:strRef>
          </c:cat>
          <c:val>
            <c:numRef>
              <c:f>Sheet1!$B$2:$B$7</c:f>
              <c:numCache>
                <c:formatCode>0%</c:formatCode>
                <c:ptCount val="6"/>
                <c:pt idx="0">
                  <c:v>0.25</c:v>
                </c:pt>
                <c:pt idx="1">
                  <c:v>0.12000000000000002</c:v>
                </c:pt>
                <c:pt idx="2">
                  <c:v>0.11</c:v>
                </c:pt>
                <c:pt idx="3">
                  <c:v>0.19</c:v>
                </c:pt>
                <c:pt idx="4">
                  <c:v>0.2</c:v>
                </c:pt>
                <c:pt idx="5">
                  <c:v>0.14000000000000001</c:v>
                </c:pt>
              </c:numCache>
            </c:numRef>
          </c:val>
        </c:ser>
        <c:dLbls>
          <c:showVal val="1"/>
        </c:dLbls>
        <c:firstSliceAng val="0"/>
      </c:pieChart>
    </c:plotArea>
    <c:legend>
      <c:legendPos val="r"/>
      <c:txPr>
        <a:bodyPr/>
        <a:lstStyle/>
        <a:p>
          <a:pPr>
            <a:defRPr sz="1400">
              <a:latin typeface="Calibri" pitchFamily="34" charset="0"/>
              <a:cs typeface="Calibri" pitchFamily="34" charset="0"/>
            </a:defRPr>
          </a:pPr>
          <a:endParaRPr lang="en-US"/>
        </a:p>
      </c:txPr>
    </c:legend>
    <c:plotVisOnly val="1"/>
  </c:chart>
  <c:txPr>
    <a:bodyPr/>
    <a:lstStyle/>
    <a:p>
      <a:pPr>
        <a:defRPr sz="1800"/>
      </a:pPr>
      <a:endParaRPr lang="en-US"/>
    </a:p>
  </c:txPr>
  <c:externalData r:id="rId1"/>
</c:chartSpace>
</file>

<file path=ppt/charts/chart25.xml><?xml version="1.0" encoding="utf-8"?>
<c:chartSpace xmlns:c="http://schemas.openxmlformats.org/drawingml/2006/chart" xmlns:a="http://schemas.openxmlformats.org/drawingml/2006/main" xmlns:r="http://schemas.openxmlformats.org/officeDocument/2006/relationships">
  <c:date1904 val="1"/>
  <c:lang val="en-CA"/>
  <c:style val="8"/>
  <c:chart>
    <c:autoTitleDeleted val="1"/>
    <c:plotArea>
      <c:layout>
        <c:manualLayout>
          <c:layoutTarget val="inner"/>
          <c:xMode val="edge"/>
          <c:yMode val="edge"/>
          <c:x val="0.44174682936472331"/>
          <c:y val="0"/>
          <c:w val="0.55825317063527691"/>
          <c:h val="0.9600904901422207"/>
        </c:manualLayout>
      </c:layout>
      <c:barChart>
        <c:barDir val="bar"/>
        <c:grouping val="clustered"/>
        <c:ser>
          <c:idx val="0"/>
          <c:order val="0"/>
          <c:tx>
            <c:strRef>
              <c:f>Sheet1!$B$1</c:f>
              <c:strCache>
                <c:ptCount val="1"/>
                <c:pt idx="0">
                  <c:v>Total</c:v>
                </c:pt>
              </c:strCache>
            </c:strRef>
          </c:tx>
          <c:dLbls>
            <c:showVal val="1"/>
          </c:dLbls>
          <c:cat>
            <c:strRef>
              <c:f>Sheet1!$A$2:$A$7</c:f>
              <c:strCache>
                <c:ptCount val="6"/>
                <c:pt idx="0">
                  <c:v>Start-up</c:v>
                </c:pt>
                <c:pt idx="1">
                  <c:v>Initial Growth</c:v>
                </c:pt>
                <c:pt idx="2">
                  <c:v>Established</c:v>
                </c:pt>
                <c:pt idx="3">
                  <c:v>Expansion</c:v>
                </c:pt>
                <c:pt idx="4">
                  <c:v>Mature</c:v>
                </c:pt>
                <c:pt idx="5">
                  <c:v>Winding Down</c:v>
                </c:pt>
              </c:strCache>
            </c:strRef>
          </c:cat>
          <c:val>
            <c:numRef>
              <c:f>Sheet1!$B$2:$B$7</c:f>
              <c:numCache>
                <c:formatCode>0%</c:formatCode>
                <c:ptCount val="6"/>
                <c:pt idx="0">
                  <c:v>2.0000000000000011E-2</c:v>
                </c:pt>
                <c:pt idx="1">
                  <c:v>0.11</c:v>
                </c:pt>
                <c:pt idx="2">
                  <c:v>0.46</c:v>
                </c:pt>
                <c:pt idx="3">
                  <c:v>0.22</c:v>
                </c:pt>
                <c:pt idx="4">
                  <c:v>0.11</c:v>
                </c:pt>
                <c:pt idx="5">
                  <c:v>7.0000000000000021E-2</c:v>
                </c:pt>
              </c:numCache>
            </c:numRef>
          </c:val>
        </c:ser>
        <c:gapWidth val="50"/>
        <c:axId val="113533312"/>
        <c:axId val="113534848"/>
      </c:barChart>
      <c:catAx>
        <c:axId val="113533312"/>
        <c:scaling>
          <c:orientation val="maxMin"/>
        </c:scaling>
        <c:axPos val="l"/>
        <c:numFmt formatCode="@" sourceLinked="1"/>
        <c:majorTickMark val="none"/>
        <c:tickLblPos val="nextTo"/>
        <c:txPr>
          <a:bodyPr/>
          <a:lstStyle/>
          <a:p>
            <a:pPr>
              <a:defRPr sz="1600"/>
            </a:pPr>
            <a:endParaRPr lang="en-US"/>
          </a:p>
        </c:txPr>
        <c:crossAx val="113534848"/>
        <c:crosses val="autoZero"/>
        <c:auto val="1"/>
        <c:lblAlgn val="ctr"/>
        <c:lblOffset val="100"/>
      </c:catAx>
      <c:valAx>
        <c:axId val="113534848"/>
        <c:scaling>
          <c:orientation val="minMax"/>
          <c:max val="0.65000000000000313"/>
          <c:min val="0"/>
        </c:scaling>
        <c:delete val="1"/>
        <c:axPos val="t"/>
        <c:numFmt formatCode="0%" sourceLinked="1"/>
        <c:tickLblPos val="none"/>
        <c:crossAx val="113533312"/>
        <c:crosses val="autoZero"/>
        <c:crossBetween val="between"/>
      </c:valAx>
    </c:plotArea>
    <c:plotVisOnly val="1"/>
  </c:chart>
  <c:txPr>
    <a:bodyPr/>
    <a:lstStyle/>
    <a:p>
      <a:pPr>
        <a:defRPr sz="1800"/>
      </a:pPr>
      <a:endParaRPr lang="en-US"/>
    </a:p>
  </c:txPr>
  <c:externalData r:id="rId1"/>
</c:chartSpace>
</file>

<file path=ppt/charts/chart26.xml><?xml version="1.0" encoding="utf-8"?>
<c:chartSpace xmlns:c="http://schemas.openxmlformats.org/drawingml/2006/chart" xmlns:a="http://schemas.openxmlformats.org/drawingml/2006/main" xmlns:r="http://schemas.openxmlformats.org/officeDocument/2006/relationships">
  <c:date1904 val="1"/>
  <c:lang val="en-CA"/>
  <c:style val="8"/>
  <c:chart>
    <c:autoTitleDeleted val="1"/>
    <c:plotArea>
      <c:layout>
        <c:manualLayout>
          <c:layoutTarget val="inner"/>
          <c:xMode val="edge"/>
          <c:yMode val="edge"/>
          <c:x val="0.65439930597370177"/>
          <c:y val="0"/>
          <c:w val="0.49691040420562255"/>
          <c:h val="0.9600904901422207"/>
        </c:manualLayout>
      </c:layout>
      <c:barChart>
        <c:barDir val="bar"/>
        <c:grouping val="clustered"/>
        <c:ser>
          <c:idx val="0"/>
          <c:order val="0"/>
          <c:tx>
            <c:strRef>
              <c:f>Sheet1!$B$1</c:f>
              <c:strCache>
                <c:ptCount val="1"/>
                <c:pt idx="0">
                  <c:v>Total</c:v>
                </c:pt>
              </c:strCache>
            </c:strRef>
          </c:tx>
          <c:dLbls>
            <c:dLbl>
              <c:idx val="0"/>
              <c:layout>
                <c:manualLayout>
                  <c:x val="-2.4507437271988985E-7"/>
                  <c:y val="-5.9525525386175315E-3"/>
                </c:manualLayout>
              </c:layout>
              <c:showVal val="1"/>
            </c:dLbl>
            <c:showVal val="1"/>
          </c:dLbls>
          <c:cat>
            <c:strRef>
              <c:f>Sheet1!$A$2:$A$5</c:f>
              <c:strCache>
                <c:ptCount val="4"/>
                <c:pt idx="0">
                  <c:v>Intentional Growth</c:v>
                </c:pt>
                <c:pt idx="1">
                  <c:v>Organic Growth</c:v>
                </c:pt>
                <c:pt idx="2">
                  <c:v>No Growth, but Trying</c:v>
                </c:pt>
                <c:pt idx="3">
                  <c:v>No Growth, NOT Trying</c:v>
                </c:pt>
              </c:strCache>
            </c:strRef>
          </c:cat>
          <c:val>
            <c:numRef>
              <c:f>Sheet1!$B$2:$B$5</c:f>
              <c:numCache>
                <c:formatCode>0%</c:formatCode>
                <c:ptCount val="4"/>
                <c:pt idx="0">
                  <c:v>0.56999999999999995</c:v>
                </c:pt>
                <c:pt idx="1">
                  <c:v>0.12000000000000002</c:v>
                </c:pt>
                <c:pt idx="2">
                  <c:v>0.18000000000000022</c:v>
                </c:pt>
                <c:pt idx="3">
                  <c:v>0.13</c:v>
                </c:pt>
              </c:numCache>
            </c:numRef>
          </c:val>
        </c:ser>
        <c:gapWidth val="90"/>
        <c:axId val="113706112"/>
        <c:axId val="113707648"/>
      </c:barChart>
      <c:catAx>
        <c:axId val="113706112"/>
        <c:scaling>
          <c:orientation val="maxMin"/>
        </c:scaling>
        <c:axPos val="l"/>
        <c:numFmt formatCode="@" sourceLinked="1"/>
        <c:majorTickMark val="none"/>
        <c:tickLblPos val="nextTo"/>
        <c:txPr>
          <a:bodyPr/>
          <a:lstStyle/>
          <a:p>
            <a:pPr>
              <a:defRPr sz="1600"/>
            </a:pPr>
            <a:endParaRPr lang="en-US"/>
          </a:p>
        </c:txPr>
        <c:crossAx val="113707648"/>
        <c:crosses val="autoZero"/>
        <c:auto val="1"/>
        <c:lblAlgn val="ctr"/>
        <c:lblOffset val="100"/>
      </c:catAx>
      <c:valAx>
        <c:axId val="113707648"/>
        <c:scaling>
          <c:orientation val="minMax"/>
          <c:max val="0.75000000000000111"/>
          <c:min val="0"/>
        </c:scaling>
        <c:delete val="1"/>
        <c:axPos val="t"/>
        <c:numFmt formatCode="0%" sourceLinked="1"/>
        <c:tickLblPos val="none"/>
        <c:crossAx val="113706112"/>
        <c:crosses val="autoZero"/>
        <c:crossBetween val="between"/>
      </c:valAx>
    </c:plotArea>
    <c:plotVisOnly val="1"/>
  </c:chart>
  <c:txPr>
    <a:bodyPr/>
    <a:lstStyle/>
    <a:p>
      <a:pPr>
        <a:defRPr sz="1800"/>
      </a:pPr>
      <a:endParaRPr lang="en-US"/>
    </a:p>
  </c:txPr>
  <c:externalData r:id="rId1"/>
</c:chartSpace>
</file>

<file path=ppt/charts/chart27.xml><?xml version="1.0" encoding="utf-8"?>
<c:chartSpace xmlns:c="http://schemas.openxmlformats.org/drawingml/2006/chart" xmlns:a="http://schemas.openxmlformats.org/drawingml/2006/main" xmlns:r="http://schemas.openxmlformats.org/officeDocument/2006/relationships">
  <c:date1904 val="1"/>
  <c:lang val="en-CA"/>
  <c:style val="8"/>
  <c:chart>
    <c:autoTitleDeleted val="1"/>
    <c:plotArea>
      <c:layout>
        <c:manualLayout>
          <c:layoutTarget val="inner"/>
          <c:xMode val="edge"/>
          <c:yMode val="edge"/>
          <c:x val="0.65439930597370188"/>
          <c:y val="0"/>
          <c:w val="0.49691040420562266"/>
          <c:h val="0.9600904901422207"/>
        </c:manualLayout>
      </c:layout>
      <c:barChart>
        <c:barDir val="bar"/>
        <c:grouping val="clustered"/>
        <c:ser>
          <c:idx val="0"/>
          <c:order val="0"/>
          <c:tx>
            <c:strRef>
              <c:f>Sheet1!$B$1</c:f>
              <c:strCache>
                <c:ptCount val="1"/>
                <c:pt idx="0">
                  <c:v>Total</c:v>
                </c:pt>
              </c:strCache>
            </c:strRef>
          </c:tx>
          <c:dLbls>
            <c:showVal val="1"/>
          </c:dLbls>
          <c:cat>
            <c:strRef>
              <c:f>Sheet1!$A$2:$A$6</c:f>
              <c:strCache>
                <c:ptCount val="5"/>
                <c:pt idx="0">
                  <c:v>Less than 5 years</c:v>
                </c:pt>
                <c:pt idx="1">
                  <c:v>6 to 10 years</c:v>
                </c:pt>
                <c:pt idx="2">
                  <c:v>11 to 15 years</c:v>
                </c:pt>
                <c:pt idx="3">
                  <c:v>16 to 20 years</c:v>
                </c:pt>
                <c:pt idx="4">
                  <c:v>Over 20 years</c:v>
                </c:pt>
              </c:strCache>
            </c:strRef>
          </c:cat>
          <c:val>
            <c:numRef>
              <c:f>Sheet1!$B$2:$B$6</c:f>
              <c:numCache>
                <c:formatCode>0%</c:formatCode>
                <c:ptCount val="5"/>
                <c:pt idx="0">
                  <c:v>0.12000000000000002</c:v>
                </c:pt>
                <c:pt idx="1">
                  <c:v>0.16</c:v>
                </c:pt>
                <c:pt idx="2">
                  <c:v>0.15000000000000022</c:v>
                </c:pt>
                <c:pt idx="3">
                  <c:v>0.1</c:v>
                </c:pt>
                <c:pt idx="4">
                  <c:v>0.47000000000000008</c:v>
                </c:pt>
              </c:numCache>
            </c:numRef>
          </c:val>
        </c:ser>
        <c:gapWidth val="50"/>
        <c:axId val="113558656"/>
        <c:axId val="113560192"/>
      </c:barChart>
      <c:catAx>
        <c:axId val="113558656"/>
        <c:scaling>
          <c:orientation val="maxMin"/>
        </c:scaling>
        <c:axPos val="l"/>
        <c:numFmt formatCode="@" sourceLinked="1"/>
        <c:majorTickMark val="none"/>
        <c:tickLblPos val="nextTo"/>
        <c:crossAx val="113560192"/>
        <c:crosses val="autoZero"/>
        <c:auto val="1"/>
        <c:lblAlgn val="ctr"/>
        <c:lblOffset val="100"/>
      </c:catAx>
      <c:valAx>
        <c:axId val="113560192"/>
        <c:scaling>
          <c:orientation val="minMax"/>
          <c:max val="0.70000000000000062"/>
          <c:min val="0"/>
        </c:scaling>
        <c:delete val="1"/>
        <c:axPos val="t"/>
        <c:numFmt formatCode="0%" sourceLinked="1"/>
        <c:tickLblPos val="none"/>
        <c:crossAx val="113558656"/>
        <c:crosses val="autoZero"/>
        <c:crossBetween val="between"/>
      </c:valAx>
    </c:plotArea>
    <c:plotVisOnly val="1"/>
  </c:chart>
  <c:txPr>
    <a:bodyPr/>
    <a:lstStyle/>
    <a:p>
      <a:pPr>
        <a:defRPr sz="1800"/>
      </a:pPr>
      <a:endParaRPr lang="en-US"/>
    </a:p>
  </c:txPr>
  <c:externalData r:id="rId1"/>
</c:chartSpace>
</file>

<file path=ppt/charts/chart28.xml><?xml version="1.0" encoding="utf-8"?>
<c:chartSpace xmlns:c="http://schemas.openxmlformats.org/drawingml/2006/chart" xmlns:a="http://schemas.openxmlformats.org/drawingml/2006/main" xmlns:r="http://schemas.openxmlformats.org/officeDocument/2006/relationships">
  <c:date1904 val="1"/>
  <c:lang val="en-CA"/>
  <c:style val="8"/>
  <c:chart>
    <c:autoTitleDeleted val="1"/>
    <c:plotArea>
      <c:layout>
        <c:manualLayout>
          <c:layoutTarget val="inner"/>
          <c:xMode val="edge"/>
          <c:yMode val="edge"/>
          <c:x val="0.65439930597370233"/>
          <c:y val="0"/>
          <c:w val="0.49691040420562305"/>
          <c:h val="0.9600904901422207"/>
        </c:manualLayout>
      </c:layout>
      <c:barChart>
        <c:barDir val="bar"/>
        <c:grouping val="clustered"/>
        <c:ser>
          <c:idx val="0"/>
          <c:order val="0"/>
          <c:tx>
            <c:strRef>
              <c:f>Sheet1!$B$1</c:f>
              <c:strCache>
                <c:ptCount val="1"/>
                <c:pt idx="0">
                  <c:v>Total</c:v>
                </c:pt>
              </c:strCache>
            </c:strRef>
          </c:tx>
          <c:dLbls>
            <c:showVal val="1"/>
          </c:dLbls>
          <c:cat>
            <c:strRef>
              <c:f>Sheet1!$A$2:$A$7</c:f>
              <c:strCache>
                <c:ptCount val="6"/>
                <c:pt idx="0">
                  <c:v>No borrowing needs</c:v>
                </c:pt>
                <c:pt idx="1">
                  <c:v>Less than $1MM</c:v>
                </c:pt>
                <c:pt idx="2">
                  <c:v>$1 to &lt; $3MM</c:v>
                </c:pt>
                <c:pt idx="3">
                  <c:v>$3 to &lt; $10MM</c:v>
                </c:pt>
                <c:pt idx="4">
                  <c:v>$10MM+</c:v>
                </c:pt>
                <c:pt idx="5">
                  <c:v>Don't know/Refused</c:v>
                </c:pt>
              </c:strCache>
            </c:strRef>
          </c:cat>
          <c:val>
            <c:numRef>
              <c:f>Sheet1!$B$2:$B$7</c:f>
              <c:numCache>
                <c:formatCode>0%</c:formatCode>
                <c:ptCount val="6"/>
                <c:pt idx="0">
                  <c:v>0.48000000000000032</c:v>
                </c:pt>
                <c:pt idx="1">
                  <c:v>0.37000000000000038</c:v>
                </c:pt>
                <c:pt idx="2">
                  <c:v>6.0000000000000032E-2</c:v>
                </c:pt>
                <c:pt idx="3">
                  <c:v>2.0000000000000011E-2</c:v>
                </c:pt>
                <c:pt idx="4">
                  <c:v>2.0000000000000011E-2</c:v>
                </c:pt>
                <c:pt idx="5">
                  <c:v>0.05</c:v>
                </c:pt>
              </c:numCache>
            </c:numRef>
          </c:val>
        </c:ser>
        <c:gapWidth val="50"/>
        <c:axId val="113903488"/>
        <c:axId val="113905024"/>
      </c:barChart>
      <c:catAx>
        <c:axId val="113903488"/>
        <c:scaling>
          <c:orientation val="maxMin"/>
        </c:scaling>
        <c:axPos val="l"/>
        <c:numFmt formatCode="@" sourceLinked="1"/>
        <c:majorTickMark val="none"/>
        <c:tickLblPos val="nextTo"/>
        <c:crossAx val="113905024"/>
        <c:crosses val="autoZero"/>
        <c:auto val="1"/>
        <c:lblAlgn val="ctr"/>
        <c:lblOffset val="100"/>
      </c:catAx>
      <c:valAx>
        <c:axId val="113905024"/>
        <c:scaling>
          <c:orientation val="minMax"/>
          <c:max val="0.70000000000000062"/>
        </c:scaling>
        <c:delete val="1"/>
        <c:axPos val="t"/>
        <c:numFmt formatCode="0%" sourceLinked="1"/>
        <c:tickLblPos val="none"/>
        <c:crossAx val="113903488"/>
        <c:crosses val="autoZero"/>
        <c:crossBetween val="between"/>
      </c:valAx>
    </c:plotArea>
    <c:plotVisOnly val="1"/>
  </c:chart>
  <c:txPr>
    <a:bodyPr/>
    <a:lstStyle/>
    <a:p>
      <a:pPr>
        <a:defRPr sz="1800"/>
      </a:pPr>
      <a:endParaRPr lang="en-US"/>
    </a:p>
  </c:txPr>
  <c:externalData r:id="rId1"/>
</c:chartSpace>
</file>

<file path=ppt/charts/chart29.xml><?xml version="1.0" encoding="utf-8"?>
<c:chartSpace xmlns:c="http://schemas.openxmlformats.org/drawingml/2006/chart" xmlns:a="http://schemas.openxmlformats.org/drawingml/2006/main" xmlns:r="http://schemas.openxmlformats.org/officeDocument/2006/relationships">
  <c:date1904 val="1"/>
  <c:lang val="en-CA"/>
  <c:style val="8"/>
  <c:chart>
    <c:autoTitleDeleted val="1"/>
    <c:plotArea>
      <c:layout>
        <c:manualLayout>
          <c:layoutTarget val="inner"/>
          <c:xMode val="edge"/>
          <c:yMode val="edge"/>
          <c:x val="0.65439930597370166"/>
          <c:y val="0"/>
          <c:w val="0.49691040420562244"/>
          <c:h val="0.9600904901422207"/>
        </c:manualLayout>
      </c:layout>
      <c:barChart>
        <c:barDir val="bar"/>
        <c:grouping val="clustered"/>
        <c:ser>
          <c:idx val="0"/>
          <c:order val="0"/>
          <c:tx>
            <c:strRef>
              <c:f>Sheet1!$B$1</c:f>
              <c:strCache>
                <c:ptCount val="1"/>
                <c:pt idx="0">
                  <c:v>Total</c:v>
                </c:pt>
              </c:strCache>
            </c:strRef>
          </c:tx>
          <c:dLbls>
            <c:showVal val="1"/>
          </c:dLbls>
          <c:cat>
            <c:strRef>
              <c:f>Sheet1!$A$2:$A$11</c:f>
              <c:strCache>
                <c:ptCount val="10"/>
                <c:pt idx="0">
                  <c:v>Retail Trade</c:v>
                </c:pt>
                <c:pt idx="1">
                  <c:v>Construction</c:v>
                </c:pt>
                <c:pt idx="2">
                  <c:v>Energy/ Oil &amp; Gas</c:v>
                </c:pt>
                <c:pt idx="3">
                  <c:v>Hospitality/ Restaurant</c:v>
                </c:pt>
                <c:pt idx="4">
                  <c:v>Health &amp; Social Asst</c:v>
                </c:pt>
                <c:pt idx="5">
                  <c:v>Prof, Sci &amp; Tech</c:v>
                </c:pt>
                <c:pt idx="6">
                  <c:v>Transp/ Warehouse</c:v>
                </c:pt>
                <c:pt idx="7">
                  <c:v>Arts, Entertain &amp; Rec</c:v>
                </c:pt>
                <c:pt idx="8">
                  <c:v>Education</c:v>
                </c:pt>
                <c:pt idx="9">
                  <c:v>Manufacturing</c:v>
                </c:pt>
              </c:strCache>
            </c:strRef>
          </c:cat>
          <c:val>
            <c:numRef>
              <c:f>Sheet1!$B$2:$B$11</c:f>
              <c:numCache>
                <c:formatCode>0%</c:formatCode>
                <c:ptCount val="10"/>
                <c:pt idx="0">
                  <c:v>0.18000000000000022</c:v>
                </c:pt>
                <c:pt idx="1">
                  <c:v>0.15000000000000022</c:v>
                </c:pt>
                <c:pt idx="2">
                  <c:v>0.12000000000000002</c:v>
                </c:pt>
                <c:pt idx="3">
                  <c:v>0.05</c:v>
                </c:pt>
                <c:pt idx="4">
                  <c:v>0.05</c:v>
                </c:pt>
                <c:pt idx="5">
                  <c:v>4.0000000000000022E-2</c:v>
                </c:pt>
                <c:pt idx="6">
                  <c:v>4.0000000000000022E-2</c:v>
                </c:pt>
                <c:pt idx="7">
                  <c:v>4.0000000000000022E-2</c:v>
                </c:pt>
                <c:pt idx="8">
                  <c:v>4.0000000000000022E-2</c:v>
                </c:pt>
                <c:pt idx="9">
                  <c:v>4.0000000000000022E-2</c:v>
                </c:pt>
              </c:numCache>
            </c:numRef>
          </c:val>
        </c:ser>
        <c:gapWidth val="50"/>
        <c:axId val="113882240"/>
        <c:axId val="113883776"/>
      </c:barChart>
      <c:catAx>
        <c:axId val="113882240"/>
        <c:scaling>
          <c:orientation val="maxMin"/>
        </c:scaling>
        <c:axPos val="l"/>
        <c:numFmt formatCode="@" sourceLinked="1"/>
        <c:majorTickMark val="none"/>
        <c:tickLblPos val="nextTo"/>
        <c:crossAx val="113883776"/>
        <c:crosses val="autoZero"/>
        <c:auto val="1"/>
        <c:lblAlgn val="ctr"/>
        <c:lblOffset val="100"/>
      </c:catAx>
      <c:valAx>
        <c:axId val="113883776"/>
        <c:scaling>
          <c:orientation val="minMax"/>
          <c:max val="0.30000000000000032"/>
        </c:scaling>
        <c:delete val="1"/>
        <c:axPos val="t"/>
        <c:numFmt formatCode="0%" sourceLinked="1"/>
        <c:tickLblPos val="none"/>
        <c:crossAx val="113882240"/>
        <c:crosses val="autoZero"/>
        <c:crossBetween val="between"/>
      </c:valAx>
    </c:plotArea>
    <c:plotVisOnly val="1"/>
  </c:chart>
  <c:txPr>
    <a:bodyPr/>
    <a:lstStyle/>
    <a:p>
      <a:pPr>
        <a:defRPr sz="1800"/>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CA"/>
  <c:style val="8"/>
  <c:chart>
    <c:autoTitleDeleted val="1"/>
    <c:plotArea>
      <c:layout>
        <c:manualLayout>
          <c:layoutTarget val="inner"/>
          <c:xMode val="edge"/>
          <c:yMode val="edge"/>
          <c:x val="0.44174682936472331"/>
          <c:y val="0"/>
          <c:w val="0.55825317063527691"/>
          <c:h val="0.9600904901422207"/>
        </c:manualLayout>
      </c:layout>
      <c:barChart>
        <c:barDir val="bar"/>
        <c:grouping val="clustered"/>
        <c:ser>
          <c:idx val="0"/>
          <c:order val="0"/>
          <c:tx>
            <c:strRef>
              <c:f>Sheet1!$B$1</c:f>
              <c:strCache>
                <c:ptCount val="1"/>
                <c:pt idx="0">
                  <c:v>Total</c:v>
                </c:pt>
              </c:strCache>
            </c:strRef>
          </c:tx>
          <c:dLbls>
            <c:showVal val="1"/>
          </c:dLbls>
          <c:cat>
            <c:strRef>
              <c:f>Sheet1!$A$2:$A$7</c:f>
              <c:strCache>
                <c:ptCount val="6"/>
                <c:pt idx="0">
                  <c:v>Start-up</c:v>
                </c:pt>
                <c:pt idx="1">
                  <c:v>Initial Growth</c:v>
                </c:pt>
                <c:pt idx="2">
                  <c:v>Established</c:v>
                </c:pt>
                <c:pt idx="3">
                  <c:v>Expansion</c:v>
                </c:pt>
                <c:pt idx="4">
                  <c:v>Mature</c:v>
                </c:pt>
                <c:pt idx="5">
                  <c:v>Winding Down</c:v>
                </c:pt>
              </c:strCache>
            </c:strRef>
          </c:cat>
          <c:val>
            <c:numRef>
              <c:f>Sheet1!$B$2:$B$7</c:f>
              <c:numCache>
                <c:formatCode>0%</c:formatCode>
                <c:ptCount val="6"/>
                <c:pt idx="0">
                  <c:v>3.0000000000000002E-2</c:v>
                </c:pt>
                <c:pt idx="1">
                  <c:v>9.0000000000000024E-2</c:v>
                </c:pt>
                <c:pt idx="2">
                  <c:v>0.46</c:v>
                </c:pt>
                <c:pt idx="3">
                  <c:v>0.19</c:v>
                </c:pt>
                <c:pt idx="4">
                  <c:v>0.15000000000000013</c:v>
                </c:pt>
                <c:pt idx="5">
                  <c:v>8.0000000000000043E-2</c:v>
                </c:pt>
              </c:numCache>
            </c:numRef>
          </c:val>
        </c:ser>
        <c:gapWidth val="50"/>
        <c:axId val="79177984"/>
        <c:axId val="79200256"/>
      </c:barChart>
      <c:catAx>
        <c:axId val="79177984"/>
        <c:scaling>
          <c:orientation val="maxMin"/>
        </c:scaling>
        <c:axPos val="l"/>
        <c:numFmt formatCode="@" sourceLinked="1"/>
        <c:majorTickMark val="none"/>
        <c:tickLblPos val="nextTo"/>
        <c:txPr>
          <a:bodyPr/>
          <a:lstStyle/>
          <a:p>
            <a:pPr>
              <a:defRPr sz="1600"/>
            </a:pPr>
            <a:endParaRPr lang="en-US"/>
          </a:p>
        </c:txPr>
        <c:crossAx val="79200256"/>
        <c:crosses val="autoZero"/>
        <c:auto val="1"/>
        <c:lblAlgn val="ctr"/>
        <c:lblOffset val="100"/>
      </c:catAx>
      <c:valAx>
        <c:axId val="79200256"/>
        <c:scaling>
          <c:orientation val="minMax"/>
          <c:max val="0.65000000000000313"/>
          <c:min val="0"/>
        </c:scaling>
        <c:delete val="1"/>
        <c:axPos val="t"/>
        <c:numFmt formatCode="0%" sourceLinked="1"/>
        <c:tickLblPos val="none"/>
        <c:crossAx val="79177984"/>
        <c:crosses val="autoZero"/>
        <c:crossBetween val="between"/>
      </c:valAx>
    </c:plotArea>
    <c:plotVisOnly val="1"/>
  </c:chart>
  <c:txPr>
    <a:bodyPr/>
    <a:lstStyle/>
    <a:p>
      <a:pPr>
        <a:defRPr sz="1800"/>
      </a:pPr>
      <a:endParaRPr lang="en-US"/>
    </a:p>
  </c:txPr>
  <c:externalData r:id="rId1"/>
</c:chartSpace>
</file>

<file path=ppt/charts/chart30.xml><?xml version="1.0" encoding="utf-8"?>
<c:chartSpace xmlns:c="http://schemas.openxmlformats.org/drawingml/2006/chart" xmlns:a="http://schemas.openxmlformats.org/drawingml/2006/main" xmlns:r="http://schemas.openxmlformats.org/officeDocument/2006/relationships">
  <c:date1904 val="1"/>
  <c:lang val="en-CA"/>
  <c:style val="16"/>
  <c:chart>
    <c:autoTitleDeleted val="1"/>
    <c:plotArea>
      <c:layout/>
      <c:doughnutChart>
        <c:varyColors val="1"/>
        <c:ser>
          <c:idx val="0"/>
          <c:order val="0"/>
          <c:tx>
            <c:strRef>
              <c:f>Sheet1!$B$1</c:f>
              <c:strCache>
                <c:ptCount val="1"/>
                <c:pt idx="0">
                  <c:v>Total</c:v>
                </c:pt>
              </c:strCache>
            </c:strRef>
          </c:tx>
          <c:dPt>
            <c:idx val="0"/>
            <c:explosion val="1"/>
          </c:dPt>
          <c:dLbls>
            <c:dLbl>
              <c:idx val="0"/>
              <c:tx>
                <c:rich>
                  <a:bodyPr/>
                  <a:lstStyle/>
                  <a:p>
                    <a:r>
                      <a:rPr lang="en-CA" smtClean="0"/>
                      <a:t>43%</a:t>
                    </a:r>
                    <a:endParaRPr lang="en-CA"/>
                  </a:p>
                </c:rich>
              </c:tx>
              <c:showPercent val="1"/>
            </c:dLbl>
            <c:showPercent val="1"/>
            <c:showLeaderLines val="1"/>
          </c:dLbls>
          <c:cat>
            <c:strRef>
              <c:f>Sheet1!$A$2:$A$4</c:f>
              <c:strCache>
                <c:ptCount val="3"/>
                <c:pt idx="0">
                  <c:v>Urban area(s) only</c:v>
                </c:pt>
                <c:pt idx="1">
                  <c:v>Both urban and rural areas</c:v>
                </c:pt>
                <c:pt idx="2">
                  <c:v>Rural area(s) only</c:v>
                </c:pt>
              </c:strCache>
            </c:strRef>
          </c:cat>
          <c:val>
            <c:numRef>
              <c:f>Sheet1!$B$2:$B$4</c:f>
              <c:numCache>
                <c:formatCode>0%</c:formatCode>
                <c:ptCount val="3"/>
                <c:pt idx="0">
                  <c:v>0.43000000000000038</c:v>
                </c:pt>
                <c:pt idx="1">
                  <c:v>0.34</c:v>
                </c:pt>
                <c:pt idx="2">
                  <c:v>0.22</c:v>
                </c:pt>
              </c:numCache>
            </c:numRef>
          </c:val>
        </c:ser>
        <c:dLbls>
          <c:showPercent val="1"/>
        </c:dLbls>
        <c:firstSliceAng val="0"/>
        <c:holeSize val="50"/>
      </c:doughnutChart>
    </c:plotArea>
    <c:legend>
      <c:legendPos val="b"/>
      <c:layout>
        <c:manualLayout>
          <c:xMode val="edge"/>
          <c:yMode val="edge"/>
          <c:x val="0.15925865326960142"/>
          <c:y val="0.68775901670423889"/>
          <c:w val="0.65374437506739103"/>
          <c:h val="0.23886434872772544"/>
        </c:manualLayout>
      </c:layout>
      <c:txPr>
        <a:bodyPr/>
        <a:lstStyle/>
        <a:p>
          <a:pPr>
            <a:defRPr sz="1600"/>
          </a:pPr>
          <a:endParaRPr lang="en-US"/>
        </a:p>
      </c:txPr>
    </c:legend>
    <c:plotVisOnly val="1"/>
  </c:chart>
  <c:txPr>
    <a:bodyPr/>
    <a:lstStyle/>
    <a:p>
      <a:pPr>
        <a:defRPr sz="1800"/>
      </a:pPr>
      <a:endParaRPr lang="en-US"/>
    </a:p>
  </c:txPr>
  <c:externalData r:id="rId1"/>
</c:chartSpace>
</file>

<file path=ppt/charts/chart31.xml><?xml version="1.0" encoding="utf-8"?>
<c:chartSpace xmlns:c="http://schemas.openxmlformats.org/drawingml/2006/chart" xmlns:a="http://schemas.openxmlformats.org/drawingml/2006/main" xmlns:r="http://schemas.openxmlformats.org/officeDocument/2006/relationships">
  <c:date1904 val="1"/>
  <c:lang val="en-CA"/>
  <c:style val="8"/>
  <c:chart>
    <c:autoTitleDeleted val="1"/>
    <c:plotArea>
      <c:layout>
        <c:manualLayout>
          <c:layoutTarget val="inner"/>
          <c:xMode val="edge"/>
          <c:yMode val="edge"/>
          <c:x val="0.3742190578160321"/>
          <c:y val="3.8565321455619216E-2"/>
          <c:w val="0.49691040420562305"/>
          <c:h val="0.9600904901422207"/>
        </c:manualLayout>
      </c:layout>
      <c:barChart>
        <c:barDir val="bar"/>
        <c:grouping val="clustered"/>
        <c:ser>
          <c:idx val="0"/>
          <c:order val="0"/>
          <c:tx>
            <c:strRef>
              <c:f>Sheet1!$B$1</c:f>
              <c:strCache>
                <c:ptCount val="1"/>
                <c:pt idx="0">
                  <c:v>Total</c:v>
                </c:pt>
              </c:strCache>
            </c:strRef>
          </c:tx>
          <c:dLbls>
            <c:showVal val="1"/>
          </c:dLbls>
          <c:cat>
            <c:strRef>
              <c:f>Sheet1!$A$2:$A$5</c:f>
              <c:strCache>
                <c:ptCount val="4"/>
                <c:pt idx="0">
                  <c:v>Within Alberta</c:v>
                </c:pt>
                <c:pt idx="1">
                  <c:v>In other parts of Canada</c:v>
                </c:pt>
                <c:pt idx="2">
                  <c:v>In the US</c:v>
                </c:pt>
                <c:pt idx="3">
                  <c:v>In international markets outside of Canada or the US</c:v>
                </c:pt>
              </c:strCache>
            </c:strRef>
          </c:cat>
          <c:val>
            <c:numRef>
              <c:f>Sheet1!$B$2:$B$5</c:f>
              <c:numCache>
                <c:formatCode>0%</c:formatCode>
                <c:ptCount val="4"/>
                <c:pt idx="0">
                  <c:v>0.98</c:v>
                </c:pt>
                <c:pt idx="1">
                  <c:v>0.5</c:v>
                </c:pt>
                <c:pt idx="2">
                  <c:v>0.2</c:v>
                </c:pt>
                <c:pt idx="3">
                  <c:v>0.13</c:v>
                </c:pt>
              </c:numCache>
            </c:numRef>
          </c:val>
        </c:ser>
        <c:axId val="114250880"/>
        <c:axId val="114252416"/>
      </c:barChart>
      <c:catAx>
        <c:axId val="114250880"/>
        <c:scaling>
          <c:orientation val="maxMin"/>
        </c:scaling>
        <c:axPos val="l"/>
        <c:numFmt formatCode="@" sourceLinked="1"/>
        <c:majorTickMark val="none"/>
        <c:tickLblPos val="nextTo"/>
        <c:crossAx val="114252416"/>
        <c:crosses val="autoZero"/>
        <c:auto val="1"/>
        <c:lblAlgn val="ctr"/>
        <c:lblOffset val="100"/>
      </c:catAx>
      <c:valAx>
        <c:axId val="114252416"/>
        <c:scaling>
          <c:orientation val="minMax"/>
          <c:max val="1.25"/>
        </c:scaling>
        <c:delete val="1"/>
        <c:axPos val="t"/>
        <c:numFmt formatCode="0%" sourceLinked="1"/>
        <c:tickLblPos val="none"/>
        <c:crossAx val="114250880"/>
        <c:crosses val="autoZero"/>
        <c:crossBetween val="between"/>
      </c:valAx>
    </c:plotArea>
    <c:plotVisOnly val="1"/>
  </c:chart>
  <c:txPr>
    <a:bodyPr/>
    <a:lstStyle/>
    <a:p>
      <a:pPr>
        <a:defRPr sz="1800"/>
      </a:pPr>
      <a:endParaRPr lang="en-US"/>
    </a:p>
  </c:txPr>
  <c:externalData r:id="rId1"/>
</c:chartSpace>
</file>

<file path=ppt/charts/chart32.xml><?xml version="1.0" encoding="utf-8"?>
<c:chartSpace xmlns:c="http://schemas.openxmlformats.org/drawingml/2006/chart" xmlns:a="http://schemas.openxmlformats.org/drawingml/2006/main" xmlns:r="http://schemas.openxmlformats.org/officeDocument/2006/relationships">
  <c:date1904 val="1"/>
  <c:lang val="en-CA"/>
  <c:style val="8"/>
  <c:chart>
    <c:autoTitleDeleted val="1"/>
    <c:plotArea>
      <c:layout>
        <c:manualLayout>
          <c:layoutTarget val="inner"/>
          <c:xMode val="edge"/>
          <c:yMode val="edge"/>
          <c:x val="0.3742190578160321"/>
          <c:y val="3.8565321455619216E-2"/>
          <c:w val="0.49267812404817102"/>
          <c:h val="0.9600904901422207"/>
        </c:manualLayout>
      </c:layout>
      <c:barChart>
        <c:barDir val="bar"/>
        <c:grouping val="clustered"/>
        <c:ser>
          <c:idx val="0"/>
          <c:order val="0"/>
          <c:tx>
            <c:strRef>
              <c:f>Sheet1!$B$1</c:f>
              <c:strCache>
                <c:ptCount val="1"/>
                <c:pt idx="0">
                  <c:v>Total</c:v>
                </c:pt>
              </c:strCache>
            </c:strRef>
          </c:tx>
          <c:dLbls>
            <c:showVal val="1"/>
          </c:dLbls>
          <c:cat>
            <c:strRef>
              <c:f>Sheet1!$A$2:$A$4</c:f>
              <c:strCache>
                <c:ptCount val="3"/>
                <c:pt idx="0">
                  <c:v>Yes</c:v>
                </c:pt>
                <c:pt idx="1">
                  <c:v>No</c:v>
                </c:pt>
                <c:pt idx="2">
                  <c:v>Don't know</c:v>
                </c:pt>
              </c:strCache>
            </c:strRef>
          </c:cat>
          <c:val>
            <c:numRef>
              <c:f>Sheet1!$B$2:$B$4</c:f>
              <c:numCache>
                <c:formatCode>0%</c:formatCode>
                <c:ptCount val="3"/>
                <c:pt idx="0">
                  <c:v>0.54</c:v>
                </c:pt>
                <c:pt idx="1">
                  <c:v>0.43000000000000038</c:v>
                </c:pt>
                <c:pt idx="2">
                  <c:v>3.0000000000000002E-2</c:v>
                </c:pt>
              </c:numCache>
            </c:numRef>
          </c:val>
        </c:ser>
        <c:gapWidth val="100"/>
        <c:axId val="129739008"/>
        <c:axId val="129744896"/>
      </c:barChart>
      <c:catAx>
        <c:axId val="129739008"/>
        <c:scaling>
          <c:orientation val="maxMin"/>
        </c:scaling>
        <c:axPos val="l"/>
        <c:numFmt formatCode="@" sourceLinked="1"/>
        <c:majorTickMark val="none"/>
        <c:tickLblPos val="nextTo"/>
        <c:crossAx val="129744896"/>
        <c:crosses val="autoZero"/>
        <c:auto val="1"/>
        <c:lblAlgn val="ctr"/>
        <c:lblOffset val="100"/>
      </c:catAx>
      <c:valAx>
        <c:axId val="129744896"/>
        <c:scaling>
          <c:orientation val="minMax"/>
          <c:max val="0.60000000000000064"/>
          <c:min val="0"/>
        </c:scaling>
        <c:delete val="1"/>
        <c:axPos val="t"/>
        <c:numFmt formatCode="0%" sourceLinked="1"/>
        <c:tickLblPos val="none"/>
        <c:crossAx val="129739008"/>
        <c:crosses val="autoZero"/>
        <c:crossBetween val="between"/>
      </c:valAx>
    </c:plotArea>
    <c:plotVisOnly val="1"/>
  </c:chart>
  <c:txPr>
    <a:bodyPr/>
    <a:lstStyle/>
    <a:p>
      <a:pPr>
        <a:defRPr sz="1800"/>
      </a:pPr>
      <a:endParaRPr lang="en-US"/>
    </a:p>
  </c:txPr>
  <c:externalData r:id="rId1"/>
</c:chartSpace>
</file>

<file path=ppt/charts/chart33.xml><?xml version="1.0" encoding="utf-8"?>
<c:chartSpace xmlns:c="http://schemas.openxmlformats.org/drawingml/2006/chart" xmlns:a="http://schemas.openxmlformats.org/drawingml/2006/main" xmlns:r="http://schemas.openxmlformats.org/officeDocument/2006/relationships">
  <c:date1904 val="1"/>
  <c:lang val="en-CA"/>
  <c:style val="8"/>
  <c:chart>
    <c:autoTitleDeleted val="1"/>
    <c:plotArea>
      <c:layout>
        <c:manualLayout>
          <c:layoutTarget val="inner"/>
          <c:xMode val="edge"/>
          <c:yMode val="edge"/>
          <c:x val="0.65439930597370133"/>
          <c:y val="0"/>
          <c:w val="0.49691040420562216"/>
          <c:h val="0.9600904901422207"/>
        </c:manualLayout>
      </c:layout>
      <c:barChart>
        <c:barDir val="bar"/>
        <c:grouping val="clustered"/>
        <c:ser>
          <c:idx val="0"/>
          <c:order val="0"/>
          <c:tx>
            <c:strRef>
              <c:f>Sheet1!$B$1</c:f>
              <c:strCache>
                <c:ptCount val="1"/>
                <c:pt idx="0">
                  <c:v>Total</c:v>
                </c:pt>
              </c:strCache>
            </c:strRef>
          </c:tx>
          <c:dLbls>
            <c:dLbl>
              <c:idx val="14"/>
              <c:tx>
                <c:rich>
                  <a:bodyPr/>
                  <a:lstStyle/>
                  <a:p>
                    <a:r>
                      <a:rPr lang="en-US" sz="1800" dirty="0" smtClean="0"/>
                      <a:t>&lt;</a:t>
                    </a:r>
                    <a:r>
                      <a:rPr lang="en-US" dirty="0" smtClean="0"/>
                      <a:t>1%</a:t>
                    </a:r>
                    <a:endParaRPr lang="en-US" dirty="0"/>
                  </a:p>
                </c:rich>
              </c:tx>
              <c:showVal val="1"/>
            </c:dLbl>
            <c:txPr>
              <a:bodyPr/>
              <a:lstStyle/>
              <a:p>
                <a:pPr>
                  <a:defRPr sz="1800"/>
                </a:pPr>
                <a:endParaRPr lang="en-US"/>
              </a:p>
            </c:txPr>
            <c:showVal val="1"/>
          </c:dLbls>
          <c:cat>
            <c:strRef>
              <c:f>Sheet1!$A$2:$A$10</c:f>
              <c:strCache>
                <c:ptCount val="9"/>
                <c:pt idx="0">
                  <c:v>Owner/ Operator</c:v>
                </c:pt>
                <c:pt idx="1">
                  <c:v>General Manager (GM) or Office Manager</c:v>
                </c:pt>
                <c:pt idx="2">
                  <c:v>Chief Executive Officer (CEO) or President</c:v>
                </c:pt>
                <c:pt idx="3">
                  <c:v>Managing Director, Senior Director or Director</c:v>
                </c:pt>
                <c:pt idx="4">
                  <c:v>Senior Manager or Manager</c:v>
                </c:pt>
                <c:pt idx="5">
                  <c:v>Chief Financial Officer (CFO)</c:v>
                </c:pt>
                <c:pt idx="6">
                  <c:v>Controller</c:v>
                </c:pt>
                <c:pt idx="7">
                  <c:v>Vice President</c:v>
                </c:pt>
                <c:pt idx="8">
                  <c:v>Administrator</c:v>
                </c:pt>
              </c:strCache>
            </c:strRef>
          </c:cat>
          <c:val>
            <c:numRef>
              <c:f>Sheet1!$B$2:$B$10</c:f>
              <c:numCache>
                <c:formatCode>0%</c:formatCode>
                <c:ptCount val="9"/>
                <c:pt idx="0">
                  <c:v>0.46</c:v>
                </c:pt>
                <c:pt idx="1">
                  <c:v>0.19</c:v>
                </c:pt>
                <c:pt idx="2">
                  <c:v>0.1</c:v>
                </c:pt>
                <c:pt idx="3">
                  <c:v>6.0000000000000032E-2</c:v>
                </c:pt>
                <c:pt idx="4">
                  <c:v>6.0000000000000032E-2</c:v>
                </c:pt>
                <c:pt idx="5">
                  <c:v>3.0000000000000002E-2</c:v>
                </c:pt>
                <c:pt idx="6">
                  <c:v>3.0000000000000002E-2</c:v>
                </c:pt>
                <c:pt idx="7">
                  <c:v>3.0000000000000002E-2</c:v>
                </c:pt>
                <c:pt idx="8">
                  <c:v>3.0000000000000002E-2</c:v>
                </c:pt>
              </c:numCache>
            </c:numRef>
          </c:val>
        </c:ser>
        <c:gapWidth val="50"/>
        <c:axId val="129772928"/>
        <c:axId val="129782912"/>
      </c:barChart>
      <c:catAx>
        <c:axId val="129772928"/>
        <c:scaling>
          <c:orientation val="maxMin"/>
        </c:scaling>
        <c:axPos val="l"/>
        <c:numFmt formatCode="@" sourceLinked="1"/>
        <c:majorTickMark val="none"/>
        <c:tickLblPos val="nextTo"/>
        <c:crossAx val="129782912"/>
        <c:crosses val="autoZero"/>
        <c:auto val="1"/>
        <c:lblAlgn val="ctr"/>
        <c:lblOffset val="100"/>
      </c:catAx>
      <c:valAx>
        <c:axId val="129782912"/>
        <c:scaling>
          <c:orientation val="minMax"/>
          <c:max val="0.65000000000000502"/>
        </c:scaling>
        <c:delete val="1"/>
        <c:axPos val="t"/>
        <c:numFmt formatCode="0%" sourceLinked="1"/>
        <c:tickLblPos val="none"/>
        <c:crossAx val="129772928"/>
        <c:crosses val="autoZero"/>
        <c:crossBetween val="between"/>
      </c:valAx>
    </c:plotArea>
    <c:plotVisOnly val="1"/>
  </c:chart>
  <c:txPr>
    <a:bodyPr/>
    <a:lstStyle/>
    <a:p>
      <a:pPr>
        <a:defRPr sz="1400"/>
      </a:pPr>
      <a:endParaRPr lang="en-US"/>
    </a:p>
  </c:txPr>
  <c:externalData r:id="rId1"/>
</c:chartSpace>
</file>

<file path=ppt/charts/chart34.xml><?xml version="1.0" encoding="utf-8"?>
<c:chartSpace xmlns:c="http://schemas.openxmlformats.org/drawingml/2006/chart" xmlns:a="http://schemas.openxmlformats.org/drawingml/2006/main" xmlns:r="http://schemas.openxmlformats.org/officeDocument/2006/relationships">
  <c:date1904 val="1"/>
  <c:lang val="en-CA"/>
  <c:style val="8"/>
  <c:chart>
    <c:autoTitleDeleted val="1"/>
    <c:plotArea>
      <c:layout>
        <c:manualLayout>
          <c:layoutTarget val="inner"/>
          <c:xMode val="edge"/>
          <c:yMode val="edge"/>
          <c:x val="0.65439930597370266"/>
          <c:y val="0"/>
          <c:w val="0.49691040420562338"/>
          <c:h val="0.9600904901422207"/>
        </c:manualLayout>
      </c:layout>
      <c:barChart>
        <c:barDir val="bar"/>
        <c:grouping val="clustered"/>
        <c:ser>
          <c:idx val="0"/>
          <c:order val="0"/>
          <c:tx>
            <c:strRef>
              <c:f>Sheet1!$B$1</c:f>
              <c:strCache>
                <c:ptCount val="1"/>
                <c:pt idx="0">
                  <c:v>Total</c:v>
                </c:pt>
              </c:strCache>
            </c:strRef>
          </c:tx>
          <c:dLbls>
            <c:showVal val="1"/>
          </c:dLbls>
          <c:cat>
            <c:strRef>
              <c:f>Sheet1!$A$2:$A$6</c:f>
              <c:strCache>
                <c:ptCount val="5"/>
                <c:pt idx="0">
                  <c:v>18-34</c:v>
                </c:pt>
                <c:pt idx="1">
                  <c:v>35 to 44</c:v>
                </c:pt>
                <c:pt idx="2">
                  <c:v>45 to 54</c:v>
                </c:pt>
                <c:pt idx="3">
                  <c:v>55 to 64</c:v>
                </c:pt>
                <c:pt idx="4">
                  <c:v>65+</c:v>
                </c:pt>
              </c:strCache>
            </c:strRef>
          </c:cat>
          <c:val>
            <c:numRef>
              <c:f>Sheet1!$B$2:$B$6</c:f>
              <c:numCache>
                <c:formatCode>0%</c:formatCode>
                <c:ptCount val="5"/>
                <c:pt idx="0">
                  <c:v>0.16</c:v>
                </c:pt>
                <c:pt idx="1">
                  <c:v>0.18000000000000022</c:v>
                </c:pt>
                <c:pt idx="2">
                  <c:v>0.32000000000000051</c:v>
                </c:pt>
                <c:pt idx="3">
                  <c:v>0.27</c:v>
                </c:pt>
                <c:pt idx="4">
                  <c:v>7.0000000000000021E-2</c:v>
                </c:pt>
              </c:numCache>
            </c:numRef>
          </c:val>
        </c:ser>
        <c:axId val="129851776"/>
        <c:axId val="129853312"/>
      </c:barChart>
      <c:catAx>
        <c:axId val="129851776"/>
        <c:scaling>
          <c:orientation val="maxMin"/>
        </c:scaling>
        <c:axPos val="l"/>
        <c:numFmt formatCode="@" sourceLinked="1"/>
        <c:majorTickMark val="none"/>
        <c:tickLblPos val="nextTo"/>
        <c:crossAx val="129853312"/>
        <c:crosses val="autoZero"/>
        <c:auto val="1"/>
        <c:lblAlgn val="ctr"/>
        <c:lblOffset val="100"/>
      </c:catAx>
      <c:valAx>
        <c:axId val="129853312"/>
        <c:scaling>
          <c:orientation val="minMax"/>
          <c:max val="0.5"/>
          <c:min val="0"/>
        </c:scaling>
        <c:delete val="1"/>
        <c:axPos val="t"/>
        <c:numFmt formatCode="0%" sourceLinked="1"/>
        <c:tickLblPos val="none"/>
        <c:crossAx val="129851776"/>
        <c:crosses val="autoZero"/>
        <c:crossBetween val="between"/>
      </c:valAx>
    </c:plotArea>
    <c:plotVisOnly val="1"/>
  </c:chart>
  <c:txPr>
    <a:bodyPr/>
    <a:lstStyle/>
    <a:p>
      <a:pPr>
        <a:defRPr sz="1800"/>
      </a:pPr>
      <a:endParaRPr lang="en-US"/>
    </a:p>
  </c:txPr>
  <c:externalData r:id="rId1"/>
</c:chartSpace>
</file>

<file path=ppt/charts/chart35.xml><?xml version="1.0" encoding="utf-8"?>
<c:chartSpace xmlns:c="http://schemas.openxmlformats.org/drawingml/2006/chart" xmlns:a="http://schemas.openxmlformats.org/drawingml/2006/main" xmlns:r="http://schemas.openxmlformats.org/officeDocument/2006/relationships">
  <c:date1904 val="1"/>
  <c:lang val="en-CA"/>
  <c:style val="16"/>
  <c:chart>
    <c:autoTitleDeleted val="1"/>
    <c:plotArea>
      <c:layout/>
      <c:pieChart>
        <c:varyColors val="1"/>
        <c:ser>
          <c:idx val="0"/>
          <c:order val="0"/>
          <c:tx>
            <c:strRef>
              <c:f>Sheet1!$B$1</c:f>
              <c:strCache>
                <c:ptCount val="1"/>
                <c:pt idx="0">
                  <c:v>Total</c:v>
                </c:pt>
              </c:strCache>
            </c:strRef>
          </c:tx>
          <c:dLbls>
            <c:dLbl>
              <c:idx val="0"/>
              <c:layout>
                <c:manualLayout>
                  <c:x val="-0.24660121959300921"/>
                  <c:y val="-0.17471642352845618"/>
                </c:manualLayout>
              </c:layout>
              <c:tx>
                <c:rich>
                  <a:bodyPr/>
                  <a:lstStyle/>
                  <a:p>
                    <a:pPr>
                      <a:defRPr sz="1600"/>
                    </a:pPr>
                    <a:r>
                      <a:rPr lang="en-US" sz="1600" dirty="0"/>
                      <a:t>Male
</a:t>
                    </a:r>
                    <a:r>
                      <a:rPr lang="en-US" sz="1800" dirty="0" smtClean="0"/>
                      <a:t>64%</a:t>
                    </a:r>
                    <a:endParaRPr lang="en-US" sz="1800" dirty="0"/>
                  </a:p>
                </c:rich>
              </c:tx>
              <c:spPr/>
              <c:showCatName val="1"/>
              <c:showPercent val="1"/>
            </c:dLbl>
            <c:dLbl>
              <c:idx val="1"/>
              <c:layout>
                <c:manualLayout>
                  <c:x val="0.28506045897701882"/>
                  <c:y val="0.14354768153980943"/>
                </c:manualLayout>
              </c:layout>
              <c:tx>
                <c:rich>
                  <a:bodyPr/>
                  <a:lstStyle/>
                  <a:p>
                    <a:pPr>
                      <a:defRPr sz="1600"/>
                    </a:pPr>
                    <a:r>
                      <a:rPr lang="en-US" sz="1600" dirty="0"/>
                      <a:t>Female
</a:t>
                    </a:r>
                    <a:r>
                      <a:rPr lang="en-US" sz="1800" dirty="0" smtClean="0"/>
                      <a:t>36%</a:t>
                    </a:r>
                    <a:endParaRPr lang="en-US" sz="1600" dirty="0"/>
                  </a:p>
                </c:rich>
              </c:tx>
              <c:spPr/>
              <c:showCatName val="1"/>
              <c:showPercent val="1"/>
            </c:dLbl>
            <c:showCatName val="1"/>
            <c:showPercent val="1"/>
            <c:showLeaderLines val="1"/>
          </c:dLbls>
          <c:cat>
            <c:strRef>
              <c:f>Sheet1!$A$2:$A$3</c:f>
              <c:strCache>
                <c:ptCount val="2"/>
                <c:pt idx="0">
                  <c:v>Male</c:v>
                </c:pt>
                <c:pt idx="1">
                  <c:v>Female</c:v>
                </c:pt>
              </c:strCache>
            </c:strRef>
          </c:cat>
          <c:val>
            <c:numRef>
              <c:f>Sheet1!$B$2:$B$3</c:f>
              <c:numCache>
                <c:formatCode>0%</c:formatCode>
                <c:ptCount val="2"/>
                <c:pt idx="0">
                  <c:v>0.64000000000000101</c:v>
                </c:pt>
                <c:pt idx="1">
                  <c:v>0.36000000000000032</c:v>
                </c:pt>
              </c:numCache>
            </c:numRef>
          </c:val>
        </c:ser>
        <c:dLbls>
          <c:showCatName val="1"/>
          <c:showPercent val="1"/>
        </c:dLbls>
        <c:firstSliceAng val="0"/>
      </c:pieChart>
    </c:plotArea>
    <c:plotVisOnly val="1"/>
  </c:chart>
  <c:txPr>
    <a:bodyPr/>
    <a:lstStyle/>
    <a:p>
      <a:pPr>
        <a:defRPr sz="1800"/>
      </a:pPr>
      <a:endParaRPr lang="en-US"/>
    </a:p>
  </c:txPr>
  <c:externalData r:id="rId1"/>
</c:chartSpace>
</file>

<file path=ppt/charts/chart36.xml><?xml version="1.0" encoding="utf-8"?>
<c:chartSpace xmlns:c="http://schemas.openxmlformats.org/drawingml/2006/chart" xmlns:a="http://schemas.openxmlformats.org/drawingml/2006/main" xmlns:r="http://schemas.openxmlformats.org/officeDocument/2006/relationships">
  <c:date1904 val="1"/>
  <c:lang val="en-CA"/>
  <c:style val="16"/>
  <c:chart>
    <c:autoTitleDeleted val="1"/>
    <c:view3D>
      <c:rotX val="75"/>
      <c:perspective val="60"/>
    </c:view3D>
    <c:plotArea>
      <c:layout>
        <c:manualLayout>
          <c:layoutTarget val="inner"/>
          <c:xMode val="edge"/>
          <c:yMode val="edge"/>
          <c:x val="3.1262671788045801E-2"/>
          <c:y val="3.1969119249620481E-2"/>
          <c:w val="0.92894847320899476"/>
          <c:h val="0.77163842537099125"/>
        </c:manualLayout>
      </c:layout>
      <c:pie3DChart>
        <c:varyColors val="1"/>
        <c:ser>
          <c:idx val="0"/>
          <c:order val="0"/>
          <c:tx>
            <c:strRef>
              <c:f>Sheet1!$B$1</c:f>
              <c:strCache>
                <c:ptCount val="1"/>
                <c:pt idx="0">
                  <c:v>Total</c:v>
                </c:pt>
              </c:strCache>
            </c:strRef>
          </c:tx>
          <c:dLbls>
            <c:txPr>
              <a:bodyPr/>
              <a:lstStyle/>
              <a:p>
                <a:pPr>
                  <a:defRPr sz="2000"/>
                </a:pPr>
                <a:endParaRPr lang="en-US"/>
              </a:p>
            </c:txPr>
            <c:dLblPos val="ctr"/>
            <c:showPercent val="1"/>
            <c:showLeaderLines val="1"/>
          </c:dLbls>
          <c:cat>
            <c:strRef>
              <c:f>Sheet1!$A$2:$A$4</c:f>
              <c:strCache>
                <c:ptCount val="3"/>
                <c:pt idx="0">
                  <c:v>Sole decision-maker</c:v>
                </c:pt>
                <c:pt idx="1">
                  <c:v>Shares responsibility</c:v>
                </c:pt>
                <c:pt idx="2">
                  <c:v>Influences decisions</c:v>
                </c:pt>
              </c:strCache>
            </c:strRef>
          </c:cat>
          <c:val>
            <c:numRef>
              <c:f>Sheet1!$B$2:$B$4</c:f>
              <c:numCache>
                <c:formatCode>0%</c:formatCode>
                <c:ptCount val="3"/>
                <c:pt idx="0">
                  <c:v>0.39000000000000051</c:v>
                </c:pt>
                <c:pt idx="1">
                  <c:v>0.46</c:v>
                </c:pt>
                <c:pt idx="2">
                  <c:v>0.15000000000000022</c:v>
                </c:pt>
              </c:numCache>
            </c:numRef>
          </c:val>
        </c:ser>
        <c:dLbls>
          <c:showPercent val="1"/>
        </c:dLbls>
      </c:pie3DChart>
    </c:plotArea>
    <c:legend>
      <c:legendPos val="b"/>
      <c:layout>
        <c:manualLayout>
          <c:xMode val="edge"/>
          <c:yMode val="edge"/>
          <c:x val="0.23589106894616391"/>
          <c:y val="0.82071777423531544"/>
          <c:w val="0.52821786210767252"/>
          <c:h val="0.16184452435580052"/>
        </c:manualLayout>
      </c:layout>
      <c:txPr>
        <a:bodyPr/>
        <a:lstStyle/>
        <a:p>
          <a:pPr>
            <a:defRPr sz="1600">
              <a:solidFill>
                <a:srgbClr val="505150"/>
              </a:solidFill>
            </a:defRPr>
          </a:pPr>
          <a:endParaRPr lang="en-US"/>
        </a:p>
      </c:txPr>
    </c:legend>
    <c:plotVisOnly val="1"/>
  </c:chart>
  <c:txPr>
    <a:bodyPr/>
    <a:lstStyle/>
    <a:p>
      <a:pPr>
        <a:defRPr sz="1800"/>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CA"/>
  <c:style val="8"/>
  <c:chart>
    <c:autoTitleDeleted val="1"/>
    <c:plotArea>
      <c:layout>
        <c:manualLayout>
          <c:layoutTarget val="inner"/>
          <c:xMode val="edge"/>
          <c:yMode val="edge"/>
          <c:x val="0.65439930597370177"/>
          <c:y val="0"/>
          <c:w val="0.49691040420562255"/>
          <c:h val="0.9600904901422207"/>
        </c:manualLayout>
      </c:layout>
      <c:barChart>
        <c:barDir val="bar"/>
        <c:grouping val="clustered"/>
        <c:ser>
          <c:idx val="0"/>
          <c:order val="0"/>
          <c:tx>
            <c:strRef>
              <c:f>Sheet1!$B$1</c:f>
              <c:strCache>
                <c:ptCount val="1"/>
                <c:pt idx="0">
                  <c:v>Total</c:v>
                </c:pt>
              </c:strCache>
            </c:strRef>
          </c:tx>
          <c:dLbls>
            <c:dLbl>
              <c:idx val="0"/>
              <c:layout>
                <c:manualLayout>
                  <c:x val="-2.4507437271988985E-7"/>
                  <c:y val="-5.9525525386175315E-3"/>
                </c:manualLayout>
              </c:layout>
              <c:showVal val="1"/>
            </c:dLbl>
            <c:showVal val="1"/>
          </c:dLbls>
          <c:cat>
            <c:strRef>
              <c:f>Sheet1!$A$2:$A$5</c:f>
              <c:strCache>
                <c:ptCount val="4"/>
                <c:pt idx="0">
                  <c:v>Intentional Growth</c:v>
                </c:pt>
                <c:pt idx="1">
                  <c:v>Organic Growth</c:v>
                </c:pt>
                <c:pt idx="2">
                  <c:v>No Growth, but Trying</c:v>
                </c:pt>
                <c:pt idx="3">
                  <c:v>No Growth, NOT Trying</c:v>
                </c:pt>
              </c:strCache>
            </c:strRef>
          </c:cat>
          <c:val>
            <c:numRef>
              <c:f>Sheet1!$B$2:$B$5</c:f>
              <c:numCache>
                <c:formatCode>0%</c:formatCode>
                <c:ptCount val="4"/>
                <c:pt idx="0">
                  <c:v>0.52</c:v>
                </c:pt>
                <c:pt idx="1">
                  <c:v>0.14000000000000001</c:v>
                </c:pt>
                <c:pt idx="2">
                  <c:v>0.2</c:v>
                </c:pt>
                <c:pt idx="3">
                  <c:v>0.14000000000000001</c:v>
                </c:pt>
              </c:numCache>
            </c:numRef>
          </c:val>
        </c:ser>
        <c:gapWidth val="90"/>
        <c:axId val="79215616"/>
        <c:axId val="79217408"/>
      </c:barChart>
      <c:catAx>
        <c:axId val="79215616"/>
        <c:scaling>
          <c:orientation val="maxMin"/>
        </c:scaling>
        <c:axPos val="l"/>
        <c:numFmt formatCode="@" sourceLinked="1"/>
        <c:majorTickMark val="none"/>
        <c:tickLblPos val="nextTo"/>
        <c:txPr>
          <a:bodyPr/>
          <a:lstStyle/>
          <a:p>
            <a:pPr>
              <a:defRPr sz="1600"/>
            </a:pPr>
            <a:endParaRPr lang="en-US"/>
          </a:p>
        </c:txPr>
        <c:crossAx val="79217408"/>
        <c:crosses val="autoZero"/>
        <c:auto val="1"/>
        <c:lblAlgn val="ctr"/>
        <c:lblOffset val="100"/>
      </c:catAx>
      <c:valAx>
        <c:axId val="79217408"/>
        <c:scaling>
          <c:orientation val="minMax"/>
          <c:max val="0.75000000000000111"/>
          <c:min val="0"/>
        </c:scaling>
        <c:delete val="1"/>
        <c:axPos val="t"/>
        <c:numFmt formatCode="0%" sourceLinked="1"/>
        <c:tickLblPos val="none"/>
        <c:crossAx val="79215616"/>
        <c:crosses val="autoZero"/>
        <c:crossBetween val="between"/>
      </c:valAx>
    </c:plotArea>
    <c:plotVisOnly val="1"/>
  </c:chart>
  <c:txPr>
    <a:bodyPr/>
    <a:lstStyle/>
    <a:p>
      <a:pPr>
        <a:defRPr sz="1800"/>
      </a:pPr>
      <a:endParaRPr lang="en-US"/>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CA"/>
  <c:style val="8"/>
  <c:chart>
    <c:autoTitleDeleted val="1"/>
    <c:plotArea>
      <c:layout>
        <c:manualLayout>
          <c:layoutTarget val="inner"/>
          <c:xMode val="edge"/>
          <c:yMode val="edge"/>
          <c:x val="0.65439930597370188"/>
          <c:y val="0"/>
          <c:w val="0.49691040420562266"/>
          <c:h val="0.9600904901422207"/>
        </c:manualLayout>
      </c:layout>
      <c:barChart>
        <c:barDir val="bar"/>
        <c:grouping val="clustered"/>
        <c:ser>
          <c:idx val="0"/>
          <c:order val="0"/>
          <c:tx>
            <c:strRef>
              <c:f>Sheet1!$B$1</c:f>
              <c:strCache>
                <c:ptCount val="1"/>
                <c:pt idx="0">
                  <c:v>Total</c:v>
                </c:pt>
              </c:strCache>
            </c:strRef>
          </c:tx>
          <c:dLbls>
            <c:showVal val="1"/>
          </c:dLbls>
          <c:cat>
            <c:strRef>
              <c:f>Sheet1!$A$2:$A$6</c:f>
              <c:strCache>
                <c:ptCount val="5"/>
                <c:pt idx="0">
                  <c:v>Up to 5 years</c:v>
                </c:pt>
                <c:pt idx="1">
                  <c:v>6 to 10 years</c:v>
                </c:pt>
                <c:pt idx="2">
                  <c:v>11 to 15 years</c:v>
                </c:pt>
                <c:pt idx="3">
                  <c:v>16 to 20 years</c:v>
                </c:pt>
                <c:pt idx="4">
                  <c:v>Over 20 years</c:v>
                </c:pt>
              </c:strCache>
            </c:strRef>
          </c:cat>
          <c:val>
            <c:numRef>
              <c:f>Sheet1!$B$2:$B$6</c:f>
              <c:numCache>
                <c:formatCode>0%</c:formatCode>
                <c:ptCount val="5"/>
                <c:pt idx="0">
                  <c:v>0.11</c:v>
                </c:pt>
                <c:pt idx="1">
                  <c:v>0.16</c:v>
                </c:pt>
                <c:pt idx="2">
                  <c:v>0.16</c:v>
                </c:pt>
                <c:pt idx="3">
                  <c:v>0.12000000000000002</c:v>
                </c:pt>
                <c:pt idx="4">
                  <c:v>0.45</c:v>
                </c:pt>
              </c:numCache>
            </c:numRef>
          </c:val>
        </c:ser>
        <c:gapWidth val="50"/>
        <c:axId val="79206272"/>
        <c:axId val="79207808"/>
      </c:barChart>
      <c:catAx>
        <c:axId val="79206272"/>
        <c:scaling>
          <c:orientation val="maxMin"/>
        </c:scaling>
        <c:axPos val="l"/>
        <c:numFmt formatCode="@" sourceLinked="1"/>
        <c:majorTickMark val="none"/>
        <c:tickLblPos val="nextTo"/>
        <c:crossAx val="79207808"/>
        <c:crosses val="autoZero"/>
        <c:auto val="1"/>
        <c:lblAlgn val="ctr"/>
        <c:lblOffset val="100"/>
      </c:catAx>
      <c:valAx>
        <c:axId val="79207808"/>
        <c:scaling>
          <c:orientation val="minMax"/>
          <c:max val="0.70000000000000062"/>
          <c:min val="0"/>
        </c:scaling>
        <c:delete val="1"/>
        <c:axPos val="t"/>
        <c:numFmt formatCode="0%" sourceLinked="1"/>
        <c:tickLblPos val="none"/>
        <c:crossAx val="79206272"/>
        <c:crosses val="autoZero"/>
        <c:crossBetween val="between"/>
      </c:valAx>
    </c:plotArea>
    <c:plotVisOnly val="1"/>
  </c:chart>
  <c:txPr>
    <a:bodyPr/>
    <a:lstStyle/>
    <a:p>
      <a:pPr>
        <a:defRPr sz="1800"/>
      </a:pPr>
      <a:endParaRPr lang="en-US"/>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n-CA"/>
  <c:style val="8"/>
  <c:chart>
    <c:autoTitleDeleted val="1"/>
    <c:plotArea>
      <c:layout>
        <c:manualLayout>
          <c:layoutTarget val="inner"/>
          <c:xMode val="edge"/>
          <c:yMode val="edge"/>
          <c:x val="0.65439930597370233"/>
          <c:y val="0"/>
          <c:w val="0.49691040420562305"/>
          <c:h val="0.9600904901422207"/>
        </c:manualLayout>
      </c:layout>
      <c:barChart>
        <c:barDir val="bar"/>
        <c:grouping val="clustered"/>
        <c:ser>
          <c:idx val="0"/>
          <c:order val="0"/>
          <c:tx>
            <c:strRef>
              <c:f>Sheet1!$B$1</c:f>
              <c:strCache>
                <c:ptCount val="1"/>
                <c:pt idx="0">
                  <c:v>Total</c:v>
                </c:pt>
              </c:strCache>
            </c:strRef>
          </c:tx>
          <c:dLbls>
            <c:showVal val="1"/>
          </c:dLbls>
          <c:cat>
            <c:strRef>
              <c:f>Sheet1!$A$2:$A$7</c:f>
              <c:strCache>
                <c:ptCount val="6"/>
                <c:pt idx="0">
                  <c:v>No borrowing needs</c:v>
                </c:pt>
                <c:pt idx="1">
                  <c:v>Less than $1MM</c:v>
                </c:pt>
                <c:pt idx="2">
                  <c:v>$1 to &lt; $3MM</c:v>
                </c:pt>
                <c:pt idx="3">
                  <c:v>$3 to &lt; $10MM</c:v>
                </c:pt>
                <c:pt idx="4">
                  <c:v>$10MM+</c:v>
                </c:pt>
                <c:pt idx="5">
                  <c:v>Don't know/Refused</c:v>
                </c:pt>
              </c:strCache>
            </c:strRef>
          </c:cat>
          <c:val>
            <c:numRef>
              <c:f>Sheet1!$B$2:$B$7</c:f>
              <c:numCache>
                <c:formatCode>0%</c:formatCode>
                <c:ptCount val="6"/>
                <c:pt idx="0">
                  <c:v>0.48000000000000026</c:v>
                </c:pt>
                <c:pt idx="1">
                  <c:v>0.36000000000000026</c:v>
                </c:pt>
                <c:pt idx="2">
                  <c:v>0.05</c:v>
                </c:pt>
                <c:pt idx="3">
                  <c:v>4.0000000000000022E-2</c:v>
                </c:pt>
                <c:pt idx="4">
                  <c:v>2.0000000000000011E-2</c:v>
                </c:pt>
                <c:pt idx="5">
                  <c:v>6.0000000000000032E-2</c:v>
                </c:pt>
              </c:numCache>
            </c:numRef>
          </c:val>
        </c:ser>
        <c:gapWidth val="50"/>
        <c:axId val="52226688"/>
        <c:axId val="52228480"/>
      </c:barChart>
      <c:catAx>
        <c:axId val="52226688"/>
        <c:scaling>
          <c:orientation val="maxMin"/>
        </c:scaling>
        <c:axPos val="l"/>
        <c:numFmt formatCode="@" sourceLinked="1"/>
        <c:majorTickMark val="none"/>
        <c:tickLblPos val="nextTo"/>
        <c:crossAx val="52228480"/>
        <c:crosses val="autoZero"/>
        <c:auto val="1"/>
        <c:lblAlgn val="ctr"/>
        <c:lblOffset val="100"/>
      </c:catAx>
      <c:valAx>
        <c:axId val="52228480"/>
        <c:scaling>
          <c:orientation val="minMax"/>
          <c:max val="0.70000000000000062"/>
        </c:scaling>
        <c:delete val="1"/>
        <c:axPos val="t"/>
        <c:numFmt formatCode="0%" sourceLinked="1"/>
        <c:tickLblPos val="none"/>
        <c:crossAx val="52226688"/>
        <c:crosses val="autoZero"/>
        <c:crossBetween val="between"/>
      </c:valAx>
    </c:plotArea>
    <c:plotVisOnly val="1"/>
  </c:chart>
  <c:txPr>
    <a:bodyPr/>
    <a:lstStyle/>
    <a:p>
      <a:pPr>
        <a:defRPr sz="1800"/>
      </a:pPr>
      <a:endParaRPr lang="en-US"/>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n-CA"/>
  <c:style val="8"/>
  <c:chart>
    <c:autoTitleDeleted val="1"/>
    <c:plotArea>
      <c:layout>
        <c:manualLayout>
          <c:layoutTarget val="inner"/>
          <c:xMode val="edge"/>
          <c:yMode val="edge"/>
          <c:x val="0.65439930597370166"/>
          <c:y val="0"/>
          <c:w val="0.49691040420562244"/>
          <c:h val="0.9600904901422207"/>
        </c:manualLayout>
      </c:layout>
      <c:barChart>
        <c:barDir val="bar"/>
        <c:grouping val="clustered"/>
        <c:ser>
          <c:idx val="0"/>
          <c:order val="0"/>
          <c:tx>
            <c:strRef>
              <c:f>Sheet1!$B$1</c:f>
              <c:strCache>
                <c:ptCount val="1"/>
                <c:pt idx="0">
                  <c:v>Total</c:v>
                </c:pt>
              </c:strCache>
            </c:strRef>
          </c:tx>
          <c:dLbls>
            <c:showVal val="1"/>
          </c:dLbls>
          <c:cat>
            <c:strRef>
              <c:f>Sheet1!$A$2:$A$12</c:f>
              <c:strCache>
                <c:ptCount val="11"/>
                <c:pt idx="0">
                  <c:v>Energy/ Oil &amp; Gas</c:v>
                </c:pt>
                <c:pt idx="1">
                  <c:v>Retail Trade</c:v>
                </c:pt>
                <c:pt idx="2">
                  <c:v>Construction</c:v>
                </c:pt>
                <c:pt idx="3">
                  <c:v>Health &amp; Social Asst</c:v>
                </c:pt>
                <c:pt idx="4">
                  <c:v>Hospitality/ Restaurant</c:v>
                </c:pt>
                <c:pt idx="5">
                  <c:v>Transp/ Warehouse</c:v>
                </c:pt>
                <c:pt idx="6">
                  <c:v>Prof, Sci &amp; Tech</c:v>
                </c:pt>
                <c:pt idx="7">
                  <c:v>Education</c:v>
                </c:pt>
                <c:pt idx="8">
                  <c:v>Manufacturing</c:v>
                </c:pt>
                <c:pt idx="9">
                  <c:v>Arts, Entertain &amp; Rec</c:v>
                </c:pt>
                <c:pt idx="10">
                  <c:v>Business Srvs: Legal/Accting</c:v>
                </c:pt>
              </c:strCache>
            </c:strRef>
          </c:cat>
          <c:val>
            <c:numRef>
              <c:f>Sheet1!$B$2:$B$12</c:f>
              <c:numCache>
                <c:formatCode>0%</c:formatCode>
                <c:ptCount val="11"/>
                <c:pt idx="0">
                  <c:v>0.16</c:v>
                </c:pt>
                <c:pt idx="1">
                  <c:v>0.15000000000000013</c:v>
                </c:pt>
                <c:pt idx="2">
                  <c:v>0.13</c:v>
                </c:pt>
                <c:pt idx="3">
                  <c:v>7.0000000000000021E-2</c:v>
                </c:pt>
                <c:pt idx="4">
                  <c:v>6.0000000000000032E-2</c:v>
                </c:pt>
                <c:pt idx="5">
                  <c:v>4.0000000000000022E-2</c:v>
                </c:pt>
                <c:pt idx="6">
                  <c:v>4.0000000000000022E-2</c:v>
                </c:pt>
                <c:pt idx="7">
                  <c:v>4.0000000000000022E-2</c:v>
                </c:pt>
                <c:pt idx="8">
                  <c:v>3.0000000000000002E-2</c:v>
                </c:pt>
                <c:pt idx="9">
                  <c:v>3.0000000000000002E-2</c:v>
                </c:pt>
                <c:pt idx="10">
                  <c:v>3.0000000000000002E-2</c:v>
                </c:pt>
              </c:numCache>
            </c:numRef>
          </c:val>
        </c:ser>
        <c:gapWidth val="50"/>
        <c:axId val="52296704"/>
        <c:axId val="52298496"/>
      </c:barChart>
      <c:catAx>
        <c:axId val="52296704"/>
        <c:scaling>
          <c:orientation val="maxMin"/>
        </c:scaling>
        <c:axPos val="l"/>
        <c:numFmt formatCode="@" sourceLinked="1"/>
        <c:majorTickMark val="none"/>
        <c:tickLblPos val="nextTo"/>
        <c:txPr>
          <a:bodyPr/>
          <a:lstStyle/>
          <a:p>
            <a:pPr>
              <a:defRPr>
                <a:latin typeface="Arial Narrow" pitchFamily="34" charset="0"/>
              </a:defRPr>
            </a:pPr>
            <a:endParaRPr lang="en-US"/>
          </a:p>
        </c:txPr>
        <c:crossAx val="52298496"/>
        <c:crosses val="autoZero"/>
        <c:auto val="1"/>
        <c:lblAlgn val="ctr"/>
        <c:lblOffset val="100"/>
      </c:catAx>
      <c:valAx>
        <c:axId val="52298496"/>
        <c:scaling>
          <c:orientation val="minMax"/>
          <c:max val="0.30000000000000032"/>
        </c:scaling>
        <c:delete val="1"/>
        <c:axPos val="t"/>
        <c:numFmt formatCode="0%" sourceLinked="1"/>
        <c:tickLblPos val="none"/>
        <c:crossAx val="52296704"/>
        <c:crosses val="autoZero"/>
        <c:crossBetween val="between"/>
      </c:valAx>
    </c:plotArea>
    <c:plotVisOnly val="1"/>
  </c:chart>
  <c:txPr>
    <a:bodyPr/>
    <a:lstStyle/>
    <a:p>
      <a:pPr>
        <a:defRPr sz="1800"/>
      </a:pPr>
      <a:endParaRPr lang="en-US"/>
    </a:p>
  </c:txPr>
  <c:externalData r:id="rId1"/>
</c:chartSpace>
</file>

<file path=ppt/charts/chart8.xml><?xml version="1.0" encoding="utf-8"?>
<c:chartSpace xmlns:c="http://schemas.openxmlformats.org/drawingml/2006/chart" xmlns:a="http://schemas.openxmlformats.org/drawingml/2006/main" xmlns:r="http://schemas.openxmlformats.org/officeDocument/2006/relationships">
  <c:date1904 val="1"/>
  <c:lang val="en-CA"/>
  <c:style val="16"/>
  <c:chart>
    <c:autoTitleDeleted val="1"/>
    <c:plotArea>
      <c:layout/>
      <c:doughnutChart>
        <c:varyColors val="1"/>
        <c:ser>
          <c:idx val="0"/>
          <c:order val="0"/>
          <c:tx>
            <c:strRef>
              <c:f>Sheet1!$B$1</c:f>
              <c:strCache>
                <c:ptCount val="1"/>
                <c:pt idx="0">
                  <c:v>Total</c:v>
                </c:pt>
              </c:strCache>
            </c:strRef>
          </c:tx>
          <c:dPt>
            <c:idx val="0"/>
            <c:explosion val="1"/>
          </c:dPt>
          <c:dLbls>
            <c:dLbl>
              <c:idx val="0"/>
              <c:layout/>
              <c:tx>
                <c:rich>
                  <a:bodyPr/>
                  <a:lstStyle/>
                  <a:p>
                    <a:r>
                      <a:rPr lang="en-CA" dirty="0" smtClean="0"/>
                      <a:t>46%</a:t>
                    </a:r>
                    <a:endParaRPr lang="en-CA" dirty="0"/>
                  </a:p>
                </c:rich>
              </c:tx>
              <c:showPercent val="1"/>
            </c:dLbl>
            <c:showPercent val="1"/>
            <c:showLeaderLines val="1"/>
          </c:dLbls>
          <c:cat>
            <c:strRef>
              <c:f>Sheet1!$A$2:$A$4</c:f>
              <c:strCache>
                <c:ptCount val="3"/>
                <c:pt idx="0">
                  <c:v>Urban area(s) only</c:v>
                </c:pt>
                <c:pt idx="1">
                  <c:v>Both urban and rural areas</c:v>
                </c:pt>
                <c:pt idx="2">
                  <c:v>Rural area(s) only</c:v>
                </c:pt>
              </c:strCache>
            </c:strRef>
          </c:cat>
          <c:val>
            <c:numRef>
              <c:f>Sheet1!$B$2:$B$4</c:f>
              <c:numCache>
                <c:formatCode>0%</c:formatCode>
                <c:ptCount val="3"/>
                <c:pt idx="0">
                  <c:v>0.46</c:v>
                </c:pt>
                <c:pt idx="1">
                  <c:v>0.24000000000000013</c:v>
                </c:pt>
                <c:pt idx="2">
                  <c:v>0.30000000000000027</c:v>
                </c:pt>
              </c:numCache>
            </c:numRef>
          </c:val>
        </c:ser>
        <c:dLbls>
          <c:showPercent val="1"/>
        </c:dLbls>
        <c:firstSliceAng val="0"/>
        <c:holeSize val="50"/>
      </c:doughnutChart>
    </c:plotArea>
    <c:legend>
      <c:legendPos val="b"/>
      <c:layout>
        <c:manualLayout>
          <c:xMode val="edge"/>
          <c:yMode val="edge"/>
          <c:x val="0.15925865326960142"/>
          <c:y val="0.68775901670423889"/>
          <c:w val="0.65374437506739103"/>
          <c:h val="0.23886434872772544"/>
        </c:manualLayout>
      </c:layout>
      <c:txPr>
        <a:bodyPr/>
        <a:lstStyle/>
        <a:p>
          <a:pPr>
            <a:defRPr sz="1600"/>
          </a:pPr>
          <a:endParaRPr lang="en-US"/>
        </a:p>
      </c:txPr>
    </c:legend>
    <c:plotVisOnly val="1"/>
  </c:chart>
  <c:txPr>
    <a:bodyPr/>
    <a:lstStyle/>
    <a:p>
      <a:pPr>
        <a:defRPr sz="1800"/>
      </a:pPr>
      <a:endParaRPr lang="en-US"/>
    </a:p>
  </c:txPr>
  <c:externalData r:id="rId1"/>
</c:chartSpace>
</file>

<file path=ppt/charts/chart9.xml><?xml version="1.0" encoding="utf-8"?>
<c:chartSpace xmlns:c="http://schemas.openxmlformats.org/drawingml/2006/chart" xmlns:a="http://schemas.openxmlformats.org/drawingml/2006/main" xmlns:r="http://schemas.openxmlformats.org/officeDocument/2006/relationships">
  <c:date1904 val="1"/>
  <c:lang val="en-CA"/>
  <c:style val="8"/>
  <c:chart>
    <c:autoTitleDeleted val="1"/>
    <c:plotArea>
      <c:layout>
        <c:manualLayout>
          <c:layoutTarget val="inner"/>
          <c:xMode val="edge"/>
          <c:yMode val="edge"/>
          <c:x val="0.3742190578160321"/>
          <c:y val="3.8565321455619216E-2"/>
          <c:w val="0.49691040420562305"/>
          <c:h val="0.9600904901422207"/>
        </c:manualLayout>
      </c:layout>
      <c:barChart>
        <c:barDir val="bar"/>
        <c:grouping val="clustered"/>
        <c:ser>
          <c:idx val="0"/>
          <c:order val="0"/>
          <c:tx>
            <c:strRef>
              <c:f>Sheet1!$B$1</c:f>
              <c:strCache>
                <c:ptCount val="1"/>
                <c:pt idx="0">
                  <c:v>Total</c:v>
                </c:pt>
              </c:strCache>
            </c:strRef>
          </c:tx>
          <c:dLbls>
            <c:showVal val="1"/>
          </c:dLbls>
          <c:cat>
            <c:strRef>
              <c:f>Sheet1!$A$2:$A$5</c:f>
              <c:strCache>
                <c:ptCount val="4"/>
                <c:pt idx="0">
                  <c:v>Within Alberta</c:v>
                </c:pt>
                <c:pt idx="1">
                  <c:v>In other parts of Canada</c:v>
                </c:pt>
                <c:pt idx="2">
                  <c:v>In the US</c:v>
                </c:pt>
                <c:pt idx="3">
                  <c:v>In international markets outside of Canada or the US</c:v>
                </c:pt>
              </c:strCache>
            </c:strRef>
          </c:cat>
          <c:val>
            <c:numRef>
              <c:f>Sheet1!$B$2:$B$5</c:f>
              <c:numCache>
                <c:formatCode>0%</c:formatCode>
                <c:ptCount val="4"/>
                <c:pt idx="0">
                  <c:v>0.98</c:v>
                </c:pt>
                <c:pt idx="1">
                  <c:v>0.5</c:v>
                </c:pt>
                <c:pt idx="2">
                  <c:v>0.2</c:v>
                </c:pt>
                <c:pt idx="3">
                  <c:v>0.13</c:v>
                </c:pt>
              </c:numCache>
            </c:numRef>
          </c:val>
        </c:ser>
        <c:axId val="52746880"/>
        <c:axId val="52752768"/>
      </c:barChart>
      <c:catAx>
        <c:axId val="52746880"/>
        <c:scaling>
          <c:orientation val="maxMin"/>
        </c:scaling>
        <c:axPos val="l"/>
        <c:numFmt formatCode="@" sourceLinked="1"/>
        <c:majorTickMark val="none"/>
        <c:tickLblPos val="nextTo"/>
        <c:crossAx val="52752768"/>
        <c:crosses val="autoZero"/>
        <c:auto val="1"/>
        <c:lblAlgn val="ctr"/>
        <c:lblOffset val="100"/>
      </c:catAx>
      <c:valAx>
        <c:axId val="52752768"/>
        <c:scaling>
          <c:orientation val="minMax"/>
          <c:max val="1.25"/>
        </c:scaling>
        <c:delete val="1"/>
        <c:axPos val="t"/>
        <c:numFmt formatCode="0%" sourceLinked="1"/>
        <c:tickLblPos val="none"/>
        <c:crossAx val="52746880"/>
        <c:crosses val="autoZero"/>
        <c:crossBetween val="between"/>
      </c:valAx>
    </c:plotArea>
    <c:plotVisOnly val="1"/>
  </c:chart>
  <c:txPr>
    <a:bodyPr/>
    <a:lstStyle/>
    <a:p>
      <a:pPr>
        <a:defRPr sz="1800"/>
      </a:pPr>
      <a:endParaRPr lang="en-US"/>
    </a:p>
  </c:txPr>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0323" cy="460375"/>
          </a:xfrm>
          <a:prstGeom prst="rect">
            <a:avLst/>
          </a:prstGeom>
        </p:spPr>
        <p:txBody>
          <a:bodyPr vert="horz" lIns="92309" tIns="46154" rIns="92309" bIns="46154"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934969" y="0"/>
            <a:ext cx="3010323" cy="460375"/>
          </a:xfrm>
          <a:prstGeom prst="rect">
            <a:avLst/>
          </a:prstGeom>
        </p:spPr>
        <p:txBody>
          <a:bodyPr vert="horz" lIns="92309" tIns="46154" rIns="92309" bIns="46154" rtlCol="0"/>
          <a:lstStyle>
            <a:lvl1pPr algn="r" fontAlgn="auto">
              <a:spcBef>
                <a:spcPts val="0"/>
              </a:spcBef>
              <a:spcAft>
                <a:spcPts val="0"/>
              </a:spcAft>
              <a:defRPr sz="1200">
                <a:latin typeface="+mn-lt"/>
                <a:ea typeface="+mn-ea"/>
                <a:cs typeface="+mn-cs"/>
              </a:defRPr>
            </a:lvl1pPr>
          </a:lstStyle>
          <a:p>
            <a:pPr>
              <a:defRPr/>
            </a:pPr>
            <a:fld id="{F142D07C-63AB-DA4F-BE87-5396803E6A92}" type="datetimeFigureOut">
              <a:rPr lang="en-US"/>
              <a:pPr>
                <a:defRPr/>
              </a:pPr>
              <a:t>1/31/2014</a:t>
            </a:fld>
            <a:endParaRPr lang="en-US"/>
          </a:p>
        </p:txBody>
      </p:sp>
      <p:sp>
        <p:nvSpPr>
          <p:cNvPr id="4" name="Footer Placeholder 3"/>
          <p:cNvSpPr>
            <a:spLocks noGrp="1"/>
          </p:cNvSpPr>
          <p:nvPr>
            <p:ph type="ftr" sz="quarter" idx="2"/>
          </p:nvPr>
        </p:nvSpPr>
        <p:spPr>
          <a:xfrm>
            <a:off x="0" y="8745527"/>
            <a:ext cx="3010323" cy="460375"/>
          </a:xfrm>
          <a:prstGeom prst="rect">
            <a:avLst/>
          </a:prstGeom>
        </p:spPr>
        <p:txBody>
          <a:bodyPr vert="horz" lIns="92309" tIns="46154" rIns="92309" bIns="46154"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934969" y="8745527"/>
            <a:ext cx="3010323" cy="460375"/>
          </a:xfrm>
          <a:prstGeom prst="rect">
            <a:avLst/>
          </a:prstGeom>
        </p:spPr>
        <p:txBody>
          <a:bodyPr vert="horz" lIns="92309" tIns="46154" rIns="92309" bIns="46154" rtlCol="0" anchor="b"/>
          <a:lstStyle>
            <a:lvl1pPr algn="r" fontAlgn="auto">
              <a:spcBef>
                <a:spcPts val="0"/>
              </a:spcBef>
              <a:spcAft>
                <a:spcPts val="0"/>
              </a:spcAft>
              <a:defRPr sz="1200">
                <a:latin typeface="+mn-lt"/>
                <a:ea typeface="+mn-ea"/>
                <a:cs typeface="+mn-cs"/>
              </a:defRPr>
            </a:lvl1pPr>
          </a:lstStyle>
          <a:p>
            <a:pPr>
              <a:defRPr/>
            </a:pPr>
            <a:fld id="{F4BD0E4D-1A03-3040-910A-5ABFB31EE80F}" type="slidenum">
              <a:rPr lang="en-US"/>
              <a:pPr>
                <a:defRPr/>
              </a:pPr>
              <a:t>‹#›</a:t>
            </a:fld>
            <a:endParaRPr lang="en-US"/>
          </a:p>
        </p:txBody>
      </p:sp>
    </p:spTree>
    <p:extLst>
      <p:ext uri="{BB962C8B-B14F-4D97-AF65-F5344CB8AC3E}">
        <p14:creationId xmlns:p14="http://schemas.microsoft.com/office/powerpoint/2010/main" xmlns="" val="18853139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0323" cy="460375"/>
          </a:xfrm>
          <a:prstGeom prst="rect">
            <a:avLst/>
          </a:prstGeom>
        </p:spPr>
        <p:txBody>
          <a:bodyPr vert="horz" lIns="92309" tIns="46154" rIns="92309" bIns="46154" rtlCol="0"/>
          <a:lstStyle>
            <a:lvl1pPr algn="l">
              <a:defRPr sz="1200"/>
            </a:lvl1pPr>
          </a:lstStyle>
          <a:p>
            <a:endParaRPr lang="en-US"/>
          </a:p>
        </p:txBody>
      </p:sp>
      <p:sp>
        <p:nvSpPr>
          <p:cNvPr id="3" name="Date Placeholder 2"/>
          <p:cNvSpPr>
            <a:spLocks noGrp="1"/>
          </p:cNvSpPr>
          <p:nvPr>
            <p:ph type="dt" idx="1"/>
          </p:nvPr>
        </p:nvSpPr>
        <p:spPr>
          <a:xfrm>
            <a:off x="3934969" y="0"/>
            <a:ext cx="3010323" cy="460375"/>
          </a:xfrm>
          <a:prstGeom prst="rect">
            <a:avLst/>
          </a:prstGeom>
        </p:spPr>
        <p:txBody>
          <a:bodyPr vert="horz" lIns="92309" tIns="46154" rIns="92309" bIns="46154" rtlCol="0"/>
          <a:lstStyle>
            <a:lvl1pPr algn="r">
              <a:defRPr sz="1200"/>
            </a:lvl1pPr>
          </a:lstStyle>
          <a:p>
            <a:fld id="{D82CC64D-E4C3-E741-A0D1-44815D54A5EE}" type="datetimeFigureOut">
              <a:rPr lang="en-US" smtClean="0"/>
              <a:pPr/>
              <a:t>1/31/2014</a:t>
            </a:fld>
            <a:endParaRPr lang="en-US"/>
          </a:p>
        </p:txBody>
      </p:sp>
      <p:sp>
        <p:nvSpPr>
          <p:cNvPr id="4" name="Slide Image Placeholder 3"/>
          <p:cNvSpPr>
            <a:spLocks noGrp="1" noRot="1" noChangeAspect="1"/>
          </p:cNvSpPr>
          <p:nvPr>
            <p:ph type="sldImg" idx="2"/>
          </p:nvPr>
        </p:nvSpPr>
        <p:spPr>
          <a:xfrm>
            <a:off x="1171575" y="690563"/>
            <a:ext cx="4603750" cy="3452812"/>
          </a:xfrm>
          <a:prstGeom prst="rect">
            <a:avLst/>
          </a:prstGeom>
          <a:noFill/>
          <a:ln w="12700">
            <a:solidFill>
              <a:prstClr val="black"/>
            </a:solidFill>
          </a:ln>
        </p:spPr>
        <p:txBody>
          <a:bodyPr vert="horz" lIns="92309" tIns="46154" rIns="92309" bIns="46154" rtlCol="0" anchor="ctr"/>
          <a:lstStyle/>
          <a:p>
            <a:endParaRPr lang="en-US"/>
          </a:p>
        </p:txBody>
      </p:sp>
      <p:sp>
        <p:nvSpPr>
          <p:cNvPr id="5" name="Notes Placeholder 4"/>
          <p:cNvSpPr>
            <a:spLocks noGrp="1"/>
          </p:cNvSpPr>
          <p:nvPr>
            <p:ph type="body" sz="quarter" idx="3"/>
          </p:nvPr>
        </p:nvSpPr>
        <p:spPr>
          <a:xfrm>
            <a:off x="694690" y="4373563"/>
            <a:ext cx="5557520" cy="4143375"/>
          </a:xfrm>
          <a:prstGeom prst="rect">
            <a:avLst/>
          </a:prstGeom>
        </p:spPr>
        <p:txBody>
          <a:bodyPr vert="horz" lIns="92309" tIns="46154" rIns="92309" bIns="4615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45527"/>
            <a:ext cx="3010323" cy="460375"/>
          </a:xfrm>
          <a:prstGeom prst="rect">
            <a:avLst/>
          </a:prstGeom>
        </p:spPr>
        <p:txBody>
          <a:bodyPr vert="horz" lIns="92309" tIns="46154" rIns="92309" bIns="46154" rtlCol="0" anchor="b"/>
          <a:lstStyle>
            <a:lvl1pPr algn="l">
              <a:defRPr sz="1200"/>
            </a:lvl1pPr>
          </a:lstStyle>
          <a:p>
            <a:endParaRPr lang="en-US"/>
          </a:p>
        </p:txBody>
      </p:sp>
      <p:sp>
        <p:nvSpPr>
          <p:cNvPr id="7" name="Slide Number Placeholder 6"/>
          <p:cNvSpPr>
            <a:spLocks noGrp="1"/>
          </p:cNvSpPr>
          <p:nvPr>
            <p:ph type="sldNum" sz="quarter" idx="5"/>
          </p:nvPr>
        </p:nvSpPr>
        <p:spPr>
          <a:xfrm>
            <a:off x="3934969" y="8745527"/>
            <a:ext cx="3010323" cy="460375"/>
          </a:xfrm>
          <a:prstGeom prst="rect">
            <a:avLst/>
          </a:prstGeom>
        </p:spPr>
        <p:txBody>
          <a:bodyPr vert="horz" lIns="92309" tIns="46154" rIns="92309" bIns="46154" rtlCol="0" anchor="b"/>
          <a:lstStyle>
            <a:lvl1pPr algn="r">
              <a:defRPr sz="1200"/>
            </a:lvl1pPr>
          </a:lstStyle>
          <a:p>
            <a:fld id="{1C059A01-957A-E348-AB86-E863EAD7842D}" type="slidenum">
              <a:rPr lang="en-US" smtClean="0"/>
              <a:pPr/>
              <a:t>‹#›</a:t>
            </a:fld>
            <a:endParaRPr lang="en-US"/>
          </a:p>
        </p:txBody>
      </p:sp>
    </p:spTree>
    <p:extLst>
      <p:ext uri="{BB962C8B-B14F-4D97-AF65-F5344CB8AC3E}">
        <p14:creationId xmlns:p14="http://schemas.microsoft.com/office/powerpoint/2010/main" xmlns="" val="59024070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Results from our third quarterly survey with small and mid size businesses </a:t>
            </a:r>
            <a:r>
              <a:rPr lang="en-CA" smtClean="0"/>
              <a:t>in Alberta.</a:t>
            </a:r>
            <a:endParaRPr lang="en-CA" dirty="0" smtClean="0"/>
          </a:p>
          <a:p>
            <a:endParaRPr lang="en-CA" dirty="0"/>
          </a:p>
        </p:txBody>
      </p:sp>
      <p:sp>
        <p:nvSpPr>
          <p:cNvPr id="4" name="Slide Number Placeholder 3"/>
          <p:cNvSpPr>
            <a:spLocks noGrp="1"/>
          </p:cNvSpPr>
          <p:nvPr>
            <p:ph type="sldNum" sz="quarter" idx="10"/>
          </p:nvPr>
        </p:nvSpPr>
        <p:spPr/>
        <p:txBody>
          <a:bodyPr/>
          <a:lstStyle/>
          <a:p>
            <a:fld id="{1C059A01-957A-E348-AB86-E863EAD7842D}"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sz="120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1C059A01-957A-E348-AB86-E863EAD7842D}"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CA" sz="1200" i="0" dirty="0" smtClean="0">
              <a:solidFill>
                <a:srgbClr val="505150"/>
              </a:solidFill>
              <a:latin typeface="+mn-lt"/>
            </a:endParaRPr>
          </a:p>
        </p:txBody>
      </p:sp>
      <p:sp>
        <p:nvSpPr>
          <p:cNvPr id="4" name="Slide Number Placeholder 3"/>
          <p:cNvSpPr>
            <a:spLocks noGrp="1"/>
          </p:cNvSpPr>
          <p:nvPr>
            <p:ph type="sldNum" sz="quarter" idx="10"/>
          </p:nvPr>
        </p:nvSpPr>
        <p:spPr/>
        <p:txBody>
          <a:bodyPr/>
          <a:lstStyle/>
          <a:p>
            <a:fld id="{1C059A01-957A-E348-AB86-E863EAD7842D}"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1C059A01-957A-E348-AB86-E863EAD7842D}"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sz="120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1C059A01-957A-E348-AB86-E863EAD7842D}"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1C059A01-957A-E348-AB86-E863EAD7842D}"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baseline="0" dirty="0" smtClean="0"/>
          </a:p>
        </p:txBody>
      </p:sp>
      <p:sp>
        <p:nvSpPr>
          <p:cNvPr id="4" name="Slide Number Placeholder 3"/>
          <p:cNvSpPr>
            <a:spLocks noGrp="1"/>
          </p:cNvSpPr>
          <p:nvPr>
            <p:ph type="sldNum" sz="quarter" idx="10"/>
          </p:nvPr>
        </p:nvSpPr>
        <p:spPr/>
        <p:txBody>
          <a:bodyPr/>
          <a:lstStyle/>
          <a:p>
            <a:fld id="{1C059A01-957A-E348-AB86-E863EAD7842D}"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CA" sz="1200" kern="1200" dirty="0" smtClean="0">
                <a:solidFill>
                  <a:schemeClr val="tx1"/>
                </a:solidFill>
                <a:latin typeface="+mn-lt"/>
                <a:ea typeface="+mn-ea"/>
                <a:cs typeface="+mn-cs"/>
              </a:rPr>
              <a:t>This quarter we asked businesses who have been operating for 5+ years what TOP</a:t>
            </a:r>
            <a:r>
              <a:rPr lang="en-CA" sz="1200" kern="1200" baseline="0" dirty="0" smtClean="0">
                <a:solidFill>
                  <a:schemeClr val="tx1"/>
                </a:solidFill>
                <a:latin typeface="+mn-lt"/>
                <a:ea typeface="+mn-ea"/>
                <a:cs typeface="+mn-cs"/>
              </a:rPr>
              <a:t> 2 tips would they offer another business like theirs, who was just starting out?</a:t>
            </a:r>
          </a:p>
          <a:p>
            <a:pPr marL="0" marR="0" indent="0" algn="l" defTabSz="457200" rtl="0" eaLnBrk="1" fontAlgn="auto" latinLnBrk="0" hangingPunct="1">
              <a:lnSpc>
                <a:spcPct val="100000"/>
              </a:lnSpc>
              <a:spcBef>
                <a:spcPts val="0"/>
              </a:spcBef>
              <a:spcAft>
                <a:spcPts val="0"/>
              </a:spcAft>
              <a:buClrTx/>
              <a:buSzTx/>
              <a:buFontTx/>
              <a:buNone/>
              <a:tabLst/>
              <a:defRPr/>
            </a:pPr>
            <a:endParaRPr lang="en-CA"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CA" dirty="0" smtClean="0"/>
              <a:t>There were some interesting trends…</a:t>
            </a:r>
          </a:p>
          <a:p>
            <a:pPr marL="0" marR="0" indent="0" algn="l" defTabSz="457200" rtl="0" eaLnBrk="1" fontAlgn="auto" latinLnBrk="0" hangingPunct="1">
              <a:lnSpc>
                <a:spcPct val="100000"/>
              </a:lnSpc>
              <a:spcBef>
                <a:spcPts val="0"/>
              </a:spcBef>
              <a:spcAft>
                <a:spcPts val="0"/>
              </a:spcAft>
              <a:buClrTx/>
              <a:buSzTx/>
              <a:buFontTx/>
              <a:buNone/>
              <a:tabLst/>
              <a:defRPr/>
            </a:pPr>
            <a:endParaRPr lang="en-CA" sz="1200"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CA" sz="1200" kern="1200" dirty="0" smtClean="0">
                <a:solidFill>
                  <a:schemeClr val="tx1"/>
                </a:solidFill>
                <a:latin typeface="+mn-lt"/>
                <a:ea typeface="+mn-ea"/>
                <a:cs typeface="+mn-cs"/>
              </a:rPr>
              <a:t>In addition to…</a:t>
            </a:r>
          </a:p>
          <a:p>
            <a:pPr marL="0" marR="0" indent="0" algn="l" defTabSz="457200" rtl="0" eaLnBrk="1" fontAlgn="auto" latinLnBrk="0" hangingPunct="1">
              <a:lnSpc>
                <a:spcPct val="100000"/>
              </a:lnSpc>
              <a:spcBef>
                <a:spcPts val="0"/>
              </a:spcBef>
              <a:spcAft>
                <a:spcPts val="0"/>
              </a:spcAft>
              <a:buClrTx/>
              <a:buSzTx/>
              <a:buFontTx/>
              <a:buNone/>
              <a:tabLst/>
              <a:defRPr/>
            </a:pPr>
            <a:r>
              <a:rPr lang="en-CA" sz="1200" kern="1200" baseline="0" dirty="0" smtClean="0">
                <a:solidFill>
                  <a:schemeClr val="tx1"/>
                </a:solidFill>
                <a:latin typeface="+mn-lt"/>
                <a:ea typeface="+mn-ea"/>
                <a:cs typeface="+mn-cs"/>
              </a:rPr>
              <a:t>Seek professional advice/ input (2%);</a:t>
            </a:r>
          </a:p>
          <a:p>
            <a:pPr marL="0" marR="0" indent="0" algn="l" defTabSz="457200" rtl="0" eaLnBrk="1" fontAlgn="auto" latinLnBrk="0" hangingPunct="1">
              <a:lnSpc>
                <a:spcPct val="100000"/>
              </a:lnSpc>
              <a:spcBef>
                <a:spcPts val="0"/>
              </a:spcBef>
              <a:spcAft>
                <a:spcPts val="0"/>
              </a:spcAft>
              <a:buClrTx/>
              <a:buSzTx/>
              <a:buFontTx/>
              <a:buNone/>
              <a:tabLst/>
              <a:defRPr/>
            </a:pPr>
            <a:r>
              <a:rPr lang="en-CA" sz="1200" kern="1200" baseline="0" dirty="0" smtClean="0">
                <a:solidFill>
                  <a:schemeClr val="tx1"/>
                </a:solidFill>
                <a:latin typeface="+mn-lt"/>
                <a:ea typeface="+mn-ea"/>
                <a:cs typeface="+mn-cs"/>
              </a:rPr>
              <a:t>Have a clear value proposition (1%);</a:t>
            </a:r>
          </a:p>
          <a:p>
            <a:pPr marL="0" marR="0" indent="0" algn="l" defTabSz="457200" rtl="0" eaLnBrk="1" fontAlgn="auto" latinLnBrk="0" hangingPunct="1">
              <a:lnSpc>
                <a:spcPct val="100000"/>
              </a:lnSpc>
              <a:spcBef>
                <a:spcPts val="0"/>
              </a:spcBef>
              <a:spcAft>
                <a:spcPts val="0"/>
              </a:spcAft>
              <a:buClrTx/>
              <a:buSzTx/>
              <a:buFontTx/>
              <a:buNone/>
              <a:tabLst/>
              <a:defRPr/>
            </a:pPr>
            <a:r>
              <a:rPr lang="en-CA" sz="1200" kern="1200" baseline="0" dirty="0" smtClean="0">
                <a:solidFill>
                  <a:schemeClr val="tx1"/>
                </a:solidFill>
                <a:latin typeface="+mn-lt"/>
                <a:ea typeface="+mn-ea"/>
                <a:cs typeface="+mn-cs"/>
              </a:rPr>
              <a:t>Secure additional financing (1%);</a:t>
            </a:r>
          </a:p>
          <a:p>
            <a:pPr marL="0" marR="0" indent="0" algn="l" defTabSz="457200" rtl="0" eaLnBrk="1" fontAlgn="auto" latinLnBrk="0" hangingPunct="1">
              <a:lnSpc>
                <a:spcPct val="100000"/>
              </a:lnSpc>
              <a:spcBef>
                <a:spcPts val="0"/>
              </a:spcBef>
              <a:spcAft>
                <a:spcPts val="0"/>
              </a:spcAft>
              <a:buClrTx/>
              <a:buSzTx/>
              <a:buFontTx/>
              <a:buNone/>
              <a:tabLst/>
              <a:defRPr/>
            </a:pPr>
            <a:r>
              <a:rPr lang="en-CA" sz="1200" kern="1200" dirty="0" smtClean="0">
                <a:solidFill>
                  <a:schemeClr val="tx1"/>
                </a:solidFill>
                <a:latin typeface="+mn-lt"/>
                <a:ea typeface="+mn-ea"/>
                <a:cs typeface="+mn-cs"/>
              </a:rPr>
              <a:t>Plan</a:t>
            </a:r>
            <a:r>
              <a:rPr lang="en-CA" sz="1200" kern="1200" baseline="0" dirty="0" smtClean="0">
                <a:solidFill>
                  <a:schemeClr val="tx1"/>
                </a:solidFill>
                <a:latin typeface="+mn-lt"/>
                <a:ea typeface="+mn-ea"/>
                <a:cs typeface="+mn-cs"/>
              </a:rPr>
              <a:t> for unfavourable situation (1%);</a:t>
            </a:r>
          </a:p>
          <a:p>
            <a:pPr marL="0" marR="0" indent="0" algn="l" defTabSz="457200" rtl="0" eaLnBrk="1" fontAlgn="auto" latinLnBrk="0" hangingPunct="1">
              <a:lnSpc>
                <a:spcPct val="100000"/>
              </a:lnSpc>
              <a:spcBef>
                <a:spcPts val="0"/>
              </a:spcBef>
              <a:spcAft>
                <a:spcPts val="0"/>
              </a:spcAft>
              <a:buClrTx/>
              <a:buSzTx/>
              <a:buFontTx/>
              <a:buNone/>
              <a:tabLst/>
              <a:defRPr/>
            </a:pPr>
            <a:r>
              <a:rPr lang="en-CA" sz="1200" kern="1200" baseline="0" dirty="0" smtClean="0">
                <a:solidFill>
                  <a:schemeClr val="tx1"/>
                </a:solidFill>
                <a:latin typeface="+mn-lt"/>
                <a:ea typeface="+mn-ea"/>
                <a:cs typeface="+mn-cs"/>
              </a:rPr>
              <a:t>Have integrity (1%);</a:t>
            </a:r>
          </a:p>
          <a:p>
            <a:pPr marL="0" marR="0" indent="0" algn="l" defTabSz="457200" rtl="0" eaLnBrk="1" fontAlgn="auto" latinLnBrk="0" hangingPunct="1">
              <a:lnSpc>
                <a:spcPct val="100000"/>
              </a:lnSpc>
              <a:spcBef>
                <a:spcPts val="0"/>
              </a:spcBef>
              <a:spcAft>
                <a:spcPts val="0"/>
              </a:spcAft>
              <a:buClrTx/>
              <a:buSzTx/>
              <a:buFontTx/>
              <a:buNone/>
              <a:tabLst/>
              <a:defRPr/>
            </a:pPr>
            <a:r>
              <a:rPr lang="en-CA" sz="1200" kern="1200" baseline="0" dirty="0" smtClean="0">
                <a:solidFill>
                  <a:schemeClr val="tx1"/>
                </a:solidFill>
                <a:latin typeface="+mn-lt"/>
                <a:ea typeface="+mn-ea"/>
                <a:cs typeface="+mn-cs"/>
              </a:rPr>
              <a:t>Embrace change/ take a risk (1%);</a:t>
            </a:r>
          </a:p>
          <a:p>
            <a:pPr marL="0" marR="0" indent="0" algn="l" defTabSz="457200" rtl="0" eaLnBrk="1" fontAlgn="auto" latinLnBrk="0" hangingPunct="1">
              <a:lnSpc>
                <a:spcPct val="100000"/>
              </a:lnSpc>
              <a:spcBef>
                <a:spcPts val="0"/>
              </a:spcBef>
              <a:spcAft>
                <a:spcPts val="0"/>
              </a:spcAft>
              <a:buClrTx/>
              <a:buSzTx/>
              <a:buFontTx/>
              <a:buNone/>
              <a:tabLst/>
              <a:defRPr/>
            </a:pPr>
            <a:r>
              <a:rPr lang="en-CA" sz="1200" kern="1200" baseline="0" dirty="0" smtClean="0">
                <a:solidFill>
                  <a:schemeClr val="tx1"/>
                </a:solidFill>
                <a:latin typeface="+mn-lt"/>
                <a:ea typeface="+mn-ea"/>
                <a:cs typeface="+mn-cs"/>
              </a:rPr>
              <a:t>Diversity of clients (1%);</a:t>
            </a:r>
          </a:p>
          <a:p>
            <a:pPr marL="0" marR="0" indent="0" algn="l" defTabSz="457200" rtl="0" eaLnBrk="1" fontAlgn="auto" latinLnBrk="0" hangingPunct="1">
              <a:lnSpc>
                <a:spcPct val="100000"/>
              </a:lnSpc>
              <a:spcBef>
                <a:spcPts val="0"/>
              </a:spcBef>
              <a:spcAft>
                <a:spcPts val="0"/>
              </a:spcAft>
              <a:buClrTx/>
              <a:buSzTx/>
              <a:buFontTx/>
              <a:buNone/>
              <a:tabLst/>
              <a:defRPr/>
            </a:pPr>
            <a:r>
              <a:rPr lang="en-CA" sz="1200" kern="1200" baseline="0" dirty="0" smtClean="0">
                <a:solidFill>
                  <a:schemeClr val="tx1"/>
                </a:solidFill>
                <a:latin typeface="+mn-lt"/>
                <a:ea typeface="+mn-ea"/>
                <a:cs typeface="+mn-cs"/>
              </a:rPr>
              <a:t>Be in a good location (1%);</a:t>
            </a:r>
          </a:p>
          <a:p>
            <a:pPr marL="0" marR="0" indent="0" algn="l" defTabSz="457200" rtl="0" eaLnBrk="1" fontAlgn="auto" latinLnBrk="0" hangingPunct="1">
              <a:lnSpc>
                <a:spcPct val="100000"/>
              </a:lnSpc>
              <a:spcBef>
                <a:spcPts val="0"/>
              </a:spcBef>
              <a:spcAft>
                <a:spcPts val="0"/>
              </a:spcAft>
              <a:buClrTx/>
              <a:buSzTx/>
              <a:buFontTx/>
              <a:buNone/>
              <a:tabLst/>
              <a:defRPr/>
            </a:pPr>
            <a:r>
              <a:rPr lang="en-CA" sz="1200" kern="1200" baseline="0" dirty="0" smtClean="0">
                <a:solidFill>
                  <a:schemeClr val="tx1"/>
                </a:solidFill>
                <a:latin typeface="+mn-lt"/>
                <a:ea typeface="+mn-ea"/>
                <a:cs typeface="+mn-cs"/>
              </a:rPr>
              <a:t>Give back to the community (1%);</a:t>
            </a:r>
          </a:p>
          <a:p>
            <a:pPr marL="0" marR="0" indent="0" algn="l" defTabSz="457200" rtl="0" eaLnBrk="1" fontAlgn="auto" latinLnBrk="0" hangingPunct="1">
              <a:lnSpc>
                <a:spcPct val="100000"/>
              </a:lnSpc>
              <a:spcBef>
                <a:spcPts val="0"/>
              </a:spcBef>
              <a:spcAft>
                <a:spcPts val="0"/>
              </a:spcAft>
              <a:buClrTx/>
              <a:buSzTx/>
              <a:buFontTx/>
              <a:buNone/>
              <a:tabLst/>
              <a:defRPr/>
            </a:pPr>
            <a:r>
              <a:rPr lang="en-CA" sz="1200" kern="1200" baseline="0" dirty="0" smtClean="0">
                <a:solidFill>
                  <a:schemeClr val="tx1"/>
                </a:solidFill>
                <a:latin typeface="+mn-lt"/>
                <a:ea typeface="+mn-ea"/>
                <a:cs typeface="+mn-cs"/>
              </a:rPr>
              <a:t>Single mentions: make it easy for clients to do business with you and follow your heart/dreams.</a:t>
            </a:r>
          </a:p>
        </p:txBody>
      </p:sp>
      <p:sp>
        <p:nvSpPr>
          <p:cNvPr id="4" name="Slide Number Placeholder 3"/>
          <p:cNvSpPr>
            <a:spLocks noGrp="1"/>
          </p:cNvSpPr>
          <p:nvPr>
            <p:ph type="sldNum" sz="quarter" idx="10"/>
          </p:nvPr>
        </p:nvSpPr>
        <p:spPr/>
        <p:txBody>
          <a:bodyPr/>
          <a:lstStyle/>
          <a:p>
            <a:fld id="{1C059A01-957A-E348-AB86-E863EAD7842D}"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1C059A01-957A-E348-AB86-E863EAD7842D}"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CA" sz="1200" kern="1200" dirty="0" smtClean="0">
                <a:solidFill>
                  <a:schemeClr val="tx1"/>
                </a:solidFill>
                <a:latin typeface="+mn-lt"/>
                <a:ea typeface="+mn-ea"/>
                <a:cs typeface="+mn-cs"/>
              </a:rPr>
              <a:t>Additional</a:t>
            </a:r>
            <a:r>
              <a:rPr lang="en-CA" sz="1200" kern="1200" baseline="0" dirty="0" smtClean="0">
                <a:solidFill>
                  <a:schemeClr val="tx1"/>
                </a:solidFill>
                <a:latin typeface="+mn-lt"/>
                <a:ea typeface="+mn-ea"/>
                <a:cs typeface="+mn-cs"/>
              </a:rPr>
              <a:t> sentence completions…</a:t>
            </a:r>
          </a:p>
          <a:p>
            <a:pPr marL="0" marR="0" indent="0" algn="l" defTabSz="457200" rtl="0" eaLnBrk="1" fontAlgn="auto" latinLnBrk="0" hangingPunct="1">
              <a:lnSpc>
                <a:spcPct val="100000"/>
              </a:lnSpc>
              <a:spcBef>
                <a:spcPts val="0"/>
              </a:spcBef>
              <a:spcAft>
                <a:spcPts val="0"/>
              </a:spcAft>
              <a:buClrTx/>
              <a:buSzTx/>
              <a:buFontTx/>
              <a:buNone/>
              <a:tabLst/>
              <a:defRPr/>
            </a:pPr>
            <a:r>
              <a:rPr lang="en-CA" sz="1200" kern="1200" baseline="0" dirty="0" smtClean="0">
                <a:solidFill>
                  <a:schemeClr val="tx1"/>
                </a:solidFill>
                <a:latin typeface="+mn-lt"/>
                <a:ea typeface="+mn-ea"/>
                <a:cs typeface="+mn-cs"/>
              </a:rPr>
              <a:t>9% The challenge of running a business;</a:t>
            </a:r>
          </a:p>
          <a:p>
            <a:pPr marL="0" marR="0" indent="0" algn="l" defTabSz="457200" rtl="0" eaLnBrk="1" fontAlgn="auto" latinLnBrk="0" hangingPunct="1">
              <a:lnSpc>
                <a:spcPct val="100000"/>
              </a:lnSpc>
              <a:spcBef>
                <a:spcPts val="0"/>
              </a:spcBef>
              <a:spcAft>
                <a:spcPts val="0"/>
              </a:spcAft>
              <a:buClrTx/>
              <a:buSzTx/>
              <a:buFontTx/>
              <a:buNone/>
              <a:tabLst/>
              <a:defRPr/>
            </a:pPr>
            <a:r>
              <a:rPr lang="en-CA" sz="1200" kern="1200" baseline="0" dirty="0" smtClean="0">
                <a:solidFill>
                  <a:schemeClr val="tx1"/>
                </a:solidFill>
                <a:latin typeface="+mn-lt"/>
                <a:ea typeface="+mn-ea"/>
                <a:cs typeface="+mn-cs"/>
              </a:rPr>
              <a:t>8% Helping the community/ others;</a:t>
            </a:r>
          </a:p>
          <a:p>
            <a:pPr marL="0" marR="0" indent="0" algn="l" defTabSz="457200" rtl="0" eaLnBrk="1" fontAlgn="auto" latinLnBrk="0" hangingPunct="1">
              <a:lnSpc>
                <a:spcPct val="100000"/>
              </a:lnSpc>
              <a:spcBef>
                <a:spcPts val="0"/>
              </a:spcBef>
              <a:spcAft>
                <a:spcPts val="0"/>
              </a:spcAft>
              <a:buClrTx/>
              <a:buSzTx/>
              <a:buFontTx/>
              <a:buNone/>
              <a:tabLst/>
              <a:defRPr/>
            </a:pPr>
            <a:r>
              <a:rPr lang="en-CA" sz="1200" kern="1200" baseline="0" dirty="0" smtClean="0">
                <a:solidFill>
                  <a:schemeClr val="tx1"/>
                </a:solidFill>
                <a:latin typeface="+mn-lt"/>
                <a:ea typeface="+mn-ea"/>
                <a:cs typeface="+mn-cs"/>
              </a:rPr>
              <a:t>3% The ability to adapt to changes; and,</a:t>
            </a:r>
          </a:p>
          <a:p>
            <a:pPr marL="0" marR="0" indent="0" algn="l" defTabSz="457200" rtl="0" eaLnBrk="1" fontAlgn="auto" latinLnBrk="0" hangingPunct="1">
              <a:lnSpc>
                <a:spcPct val="100000"/>
              </a:lnSpc>
              <a:spcBef>
                <a:spcPts val="0"/>
              </a:spcBef>
              <a:spcAft>
                <a:spcPts val="0"/>
              </a:spcAft>
              <a:buClrTx/>
              <a:buSzTx/>
              <a:buFontTx/>
              <a:buNone/>
              <a:tabLst/>
              <a:defRPr/>
            </a:pPr>
            <a:r>
              <a:rPr lang="en-CA" sz="1200" kern="1200" baseline="0" dirty="0" smtClean="0">
                <a:solidFill>
                  <a:schemeClr val="tx1"/>
                </a:solidFill>
                <a:latin typeface="+mn-lt"/>
                <a:ea typeface="+mn-ea"/>
                <a:cs typeface="+mn-cs"/>
              </a:rPr>
              <a:t>2% The sense of accomplishment.</a:t>
            </a:r>
          </a:p>
        </p:txBody>
      </p:sp>
      <p:sp>
        <p:nvSpPr>
          <p:cNvPr id="4" name="Slide Number Placeholder 3"/>
          <p:cNvSpPr>
            <a:spLocks noGrp="1"/>
          </p:cNvSpPr>
          <p:nvPr>
            <p:ph type="sldNum" sz="quarter" idx="10"/>
          </p:nvPr>
        </p:nvSpPr>
        <p:spPr/>
        <p:txBody>
          <a:bodyPr/>
          <a:lstStyle/>
          <a:p>
            <a:fld id="{1C059A01-957A-E348-AB86-E863EAD7842D}"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baseline="0" dirty="0" smtClean="0"/>
          </a:p>
        </p:txBody>
      </p:sp>
      <p:sp>
        <p:nvSpPr>
          <p:cNvPr id="4" name="Slide Number Placeholder 3"/>
          <p:cNvSpPr>
            <a:spLocks noGrp="1"/>
          </p:cNvSpPr>
          <p:nvPr>
            <p:ph type="sldNum" sz="quarter" idx="10"/>
          </p:nvPr>
        </p:nvSpPr>
        <p:spPr/>
        <p:txBody>
          <a:bodyPr/>
          <a:lstStyle/>
          <a:p>
            <a:fld id="{1C059A01-957A-E348-AB86-E863EAD7842D}"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1C059A01-957A-E348-AB86-E863EAD7842D}"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sz="1200" baseline="0" dirty="0" smtClean="0"/>
              <a:t>Additional total mentions include:</a:t>
            </a:r>
          </a:p>
          <a:p>
            <a:r>
              <a:rPr lang="en-CA" sz="1200" baseline="0" dirty="0" smtClean="0"/>
              <a:t>Location (3%);</a:t>
            </a:r>
          </a:p>
          <a:p>
            <a:r>
              <a:rPr lang="en-CA" sz="1200" baseline="0" dirty="0" smtClean="0"/>
              <a:t>The need to acquire new technology (2%);</a:t>
            </a:r>
          </a:p>
          <a:p>
            <a:r>
              <a:rPr lang="en-CA" sz="1200" baseline="0" dirty="0" err="1" smtClean="0"/>
              <a:t>Mis</a:t>
            </a:r>
            <a:r>
              <a:rPr lang="en-CA" sz="1200" baseline="0" dirty="0" smtClean="0"/>
              <a:t>-alignment of owners, partners or executive (2%).</a:t>
            </a:r>
          </a:p>
        </p:txBody>
      </p:sp>
      <p:sp>
        <p:nvSpPr>
          <p:cNvPr id="4" name="Slide Number Placeholder 3"/>
          <p:cNvSpPr>
            <a:spLocks noGrp="1"/>
          </p:cNvSpPr>
          <p:nvPr>
            <p:ph type="sldNum" sz="quarter" idx="10"/>
          </p:nvPr>
        </p:nvSpPr>
        <p:spPr/>
        <p:txBody>
          <a:bodyPr/>
          <a:lstStyle/>
          <a:p>
            <a:fld id="{1C059A01-957A-E348-AB86-E863EAD7842D}"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baseline="0" dirty="0" smtClean="0"/>
          </a:p>
        </p:txBody>
      </p:sp>
      <p:sp>
        <p:nvSpPr>
          <p:cNvPr id="4" name="Slide Number Placeholder 3"/>
          <p:cNvSpPr>
            <a:spLocks noGrp="1"/>
          </p:cNvSpPr>
          <p:nvPr>
            <p:ph type="sldNum" sz="quarter" idx="10"/>
          </p:nvPr>
        </p:nvSpPr>
        <p:spPr/>
        <p:txBody>
          <a:bodyPr/>
          <a:lstStyle/>
          <a:p>
            <a:fld id="{1C059A01-957A-E348-AB86-E863EAD7842D}"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sz="1200" b="0" dirty="0" smtClean="0">
                <a:solidFill>
                  <a:schemeClr val="accent6">
                    <a:lumMod val="75000"/>
                  </a:schemeClr>
                </a:solidFill>
                <a:latin typeface="Arial Narrow" pitchFamily="34" charset="0"/>
              </a:rPr>
              <a:t>Survey question: “In June of this year, Alberta</a:t>
            </a:r>
            <a:r>
              <a:rPr lang="en-CA" sz="1200" b="0" baseline="0" dirty="0" smtClean="0">
                <a:solidFill>
                  <a:schemeClr val="accent6">
                    <a:lumMod val="75000"/>
                  </a:schemeClr>
                </a:solidFill>
                <a:latin typeface="Arial Narrow" pitchFamily="34" charset="0"/>
              </a:rPr>
              <a:t> experienced </a:t>
            </a:r>
            <a:r>
              <a:rPr lang="en-CA" sz="1200" kern="1200" dirty="0" smtClean="0">
                <a:solidFill>
                  <a:schemeClr val="tx1"/>
                </a:solidFill>
                <a:latin typeface="+mn-lt"/>
                <a:ea typeface="+mn-ea"/>
                <a:cs typeface="+mn-cs"/>
              </a:rPr>
              <a:t>heavy rainfall that triggered flooding in a number of communities including Canmore, Calgary and High River.  Would you say your business was not impacted, negatively impacted or positively impacted by this event?”</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0" dirty="0" smtClean="0">
              <a:solidFill>
                <a:schemeClr val="accent6">
                  <a:lumMod val="75000"/>
                </a:schemeClr>
              </a:solidFill>
              <a:latin typeface="Arial Narrow" pitchFamily="34" charset="0"/>
            </a:endParaRPr>
          </a:p>
          <a:p>
            <a:pPr lvl="0"/>
            <a:endParaRPr lang="en-CA"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1C059A01-957A-E348-AB86-E863EAD7842D}"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CA" sz="1200" kern="1200" dirty="0" smtClean="0">
                <a:solidFill>
                  <a:schemeClr val="tx1"/>
                </a:solidFill>
                <a:latin typeface="+mn-lt"/>
                <a:ea typeface="+mn-ea"/>
                <a:cs typeface="+mn-cs"/>
              </a:rPr>
              <a:t>Survey question: “How do you think the flooding will impact the Alberta economy</a:t>
            </a:r>
            <a:r>
              <a:rPr lang="en-CA" sz="1200" kern="1200" baseline="0" dirty="0" smtClean="0">
                <a:solidFill>
                  <a:schemeClr val="tx1"/>
                </a:solidFill>
                <a:latin typeface="+mn-lt"/>
                <a:ea typeface="+mn-ea"/>
                <a:cs typeface="+mn-cs"/>
              </a:rPr>
              <a:t> six months from now?  Will it have…?”</a:t>
            </a:r>
            <a:endParaRPr lang="en-CA"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1C059A01-957A-E348-AB86-E863EAD7842D}"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CA" sz="1200" kern="1200" dirty="0" smtClean="0">
                <a:solidFill>
                  <a:schemeClr val="tx1"/>
                </a:solidFill>
                <a:latin typeface="+mn-lt"/>
                <a:ea typeface="+mn-ea"/>
                <a:cs typeface="+mn-cs"/>
              </a:rPr>
              <a:t>For</a:t>
            </a:r>
            <a:r>
              <a:rPr lang="en-CA" sz="1200" kern="1200" baseline="0" dirty="0" smtClean="0">
                <a:solidFill>
                  <a:schemeClr val="tx1"/>
                </a:solidFill>
                <a:latin typeface="+mn-lt"/>
                <a:ea typeface="+mn-ea"/>
                <a:cs typeface="+mn-cs"/>
              </a:rPr>
              <a:t> those businesses reporting being NEGATIVELY impacted, we follow-up with “ How was your business impacted?”</a:t>
            </a:r>
          </a:p>
          <a:p>
            <a:pPr lvl="0"/>
            <a:endParaRPr lang="en-CA" sz="1200" kern="1200" baseline="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latin typeface="+mn-lt"/>
                <a:ea typeface="+mn-ea"/>
                <a:cs typeface="+mn-cs"/>
              </a:rPr>
              <a:t>Direct economic impact - revenues</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eg</a:t>
            </a:r>
            <a:r>
              <a:rPr lang="en-US" sz="1200" kern="1200" dirty="0" smtClean="0">
                <a:solidFill>
                  <a:schemeClr val="tx1"/>
                </a:solidFill>
                <a:latin typeface="+mn-lt"/>
                <a:ea typeface="+mn-ea"/>
                <a:cs typeface="+mn-cs"/>
              </a:rPr>
              <a:t>, revenues reduced or increased; shut down for few days/ many days/ permanently; fewer customers; more customers)</a:t>
            </a:r>
            <a:endParaRPr lang="en-CA" sz="120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Physically impacted</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eg</a:t>
            </a:r>
            <a:r>
              <a:rPr lang="en-US" sz="1200" kern="1200" dirty="0" smtClean="0">
                <a:solidFill>
                  <a:schemeClr val="tx1"/>
                </a:solidFill>
                <a:latin typeface="+mn-lt"/>
                <a:ea typeface="+mn-ea"/>
                <a:cs typeface="+mn-cs"/>
              </a:rPr>
              <a:t>, power outage; water damaged equipment/ inventory/ building)</a:t>
            </a:r>
            <a:endParaRPr lang="en-CA" sz="120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Operationally impacted</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eg</a:t>
            </a:r>
            <a:r>
              <a:rPr lang="en-US" sz="1200" kern="1200" dirty="0" smtClean="0">
                <a:solidFill>
                  <a:schemeClr val="tx1"/>
                </a:solidFill>
                <a:latin typeface="+mn-lt"/>
                <a:ea typeface="+mn-ea"/>
                <a:cs typeface="+mn-cs"/>
              </a:rPr>
              <a:t>, needed immediate access to capital to pay for repairs;  loan payment deferred;  supplier delays; accounts receivables overdue)</a:t>
            </a:r>
            <a:endParaRPr lang="en-CA" sz="1200"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latin typeface="+mn-lt"/>
                <a:ea typeface="+mn-ea"/>
                <a:cs typeface="+mn-cs"/>
              </a:rPr>
              <a:t>Indirect economic impact</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eg</a:t>
            </a:r>
            <a:r>
              <a:rPr lang="en-US" sz="1200" kern="1200" dirty="0" smtClean="0">
                <a:solidFill>
                  <a:schemeClr val="tx1"/>
                </a:solidFill>
                <a:latin typeface="+mn-lt"/>
                <a:ea typeface="+mn-ea"/>
                <a:cs typeface="+mn-cs"/>
              </a:rPr>
              <a:t>, property value depreciation; supply/demand issues for inventory cause consumer prices to rise)</a:t>
            </a:r>
            <a:endParaRPr lang="en-CA" sz="120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Direct economic impact - expenditures</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eg</a:t>
            </a:r>
            <a:r>
              <a:rPr lang="en-US" sz="1200" kern="1200" dirty="0" smtClean="0">
                <a:solidFill>
                  <a:schemeClr val="tx1"/>
                </a:solidFill>
                <a:latin typeface="+mn-lt"/>
                <a:ea typeface="+mn-ea"/>
                <a:cs typeface="+mn-cs"/>
              </a:rPr>
              <a:t>, output of expenses; lay off staff; clean up services; moving of materials; new equipment needed; new office space)</a:t>
            </a:r>
            <a:endParaRPr lang="en-CA" sz="1200" kern="1200" dirty="0" smtClean="0">
              <a:solidFill>
                <a:schemeClr val="tx1"/>
              </a:solidFill>
              <a:latin typeface="+mn-lt"/>
              <a:ea typeface="+mn-ea"/>
              <a:cs typeface="+mn-cs"/>
            </a:endParaRPr>
          </a:p>
          <a:p>
            <a:pPr lvl="0"/>
            <a:endParaRPr lang="en-CA" sz="1200" kern="1200" baseline="0" dirty="0" smtClean="0">
              <a:solidFill>
                <a:schemeClr val="tx1"/>
              </a:solidFill>
              <a:latin typeface="+mn-lt"/>
              <a:ea typeface="+mn-ea"/>
              <a:cs typeface="+mn-cs"/>
            </a:endParaRPr>
          </a:p>
          <a:p>
            <a:pPr lvl="0"/>
            <a:endParaRPr lang="en-CA"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1C059A01-957A-E348-AB86-E863EAD7842D}"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endParaRPr lang="en-CA"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1C059A01-957A-E348-AB86-E863EAD7842D}"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marR="0" indent="-228600" algn="l" defTabSz="457200" rtl="0" eaLnBrk="1" fontAlgn="auto" latinLnBrk="0" hangingPunct="1">
              <a:lnSpc>
                <a:spcPct val="100000"/>
              </a:lnSpc>
              <a:spcBef>
                <a:spcPts val="0"/>
              </a:spcBef>
              <a:spcAft>
                <a:spcPts val="0"/>
              </a:spcAft>
              <a:buClrTx/>
              <a:buSzTx/>
              <a:buFont typeface="+mj-lt"/>
              <a:buNone/>
              <a:tabLst/>
              <a:defRPr/>
            </a:pPr>
            <a:endParaRPr lang="en-CA"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1C059A01-957A-E348-AB86-E863EAD7842D}"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baseline="0" dirty="0" smtClean="0"/>
          </a:p>
        </p:txBody>
      </p:sp>
      <p:sp>
        <p:nvSpPr>
          <p:cNvPr id="4" name="Slide Number Placeholder 3"/>
          <p:cNvSpPr>
            <a:spLocks noGrp="1"/>
          </p:cNvSpPr>
          <p:nvPr>
            <p:ph type="sldNum" sz="quarter" idx="10"/>
          </p:nvPr>
        </p:nvSpPr>
        <p:spPr/>
        <p:txBody>
          <a:bodyPr/>
          <a:lstStyle/>
          <a:p>
            <a:fld id="{1C059A01-957A-E348-AB86-E863EAD7842D}"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CA" sz="1200" kern="1200" baseline="0" dirty="0" smtClean="0">
                <a:solidFill>
                  <a:schemeClr val="tx1"/>
                </a:solidFill>
                <a:latin typeface="+mn-lt"/>
                <a:ea typeface="+mn-ea"/>
                <a:cs typeface="+mn-cs"/>
              </a:rPr>
              <a:t>The glas</a:t>
            </a:r>
            <a:r>
              <a:rPr lang="en-CA" dirty="0" smtClean="0"/>
              <a:t>s continues to remain ½ full for Alberta small and mid-sized business owners</a:t>
            </a:r>
            <a:endParaRPr lang="en-CA" sz="1200" kern="1200" dirty="0" smtClean="0">
              <a:solidFill>
                <a:schemeClr val="tx1"/>
              </a:solidFill>
              <a:latin typeface="+mn-lt"/>
              <a:ea typeface="+mn-ea"/>
              <a:cs typeface="+mn-cs"/>
            </a:endParaRPr>
          </a:p>
          <a:p>
            <a:pPr lvl="0"/>
            <a:endParaRPr lang="en-CA" sz="1200" kern="1200" dirty="0" smtClean="0">
              <a:solidFill>
                <a:schemeClr val="tx1"/>
              </a:solidFill>
              <a:latin typeface="+mn-lt"/>
              <a:ea typeface="+mn-ea"/>
              <a:cs typeface="+mn-cs"/>
            </a:endParaRPr>
          </a:p>
          <a:p>
            <a:pPr lvl="0"/>
            <a:r>
              <a:rPr lang="en-CA" sz="1200" b="0" kern="1200" dirty="0" smtClean="0">
                <a:solidFill>
                  <a:schemeClr val="tx1"/>
                </a:solidFill>
                <a:latin typeface="+mn-lt"/>
                <a:ea typeface="+mn-ea"/>
                <a:cs typeface="+mn-cs"/>
              </a:rPr>
              <a:t>ALBERTA ECONOMY: </a:t>
            </a:r>
            <a:r>
              <a:rPr lang="en-CA" sz="1200" b="1" kern="1200" dirty="0" smtClean="0">
                <a:solidFill>
                  <a:schemeClr val="tx1"/>
                </a:solidFill>
                <a:latin typeface="+mn-lt"/>
                <a:ea typeface="+mn-ea"/>
                <a:cs typeface="+mn-cs"/>
              </a:rPr>
              <a:t>87% </a:t>
            </a:r>
            <a:r>
              <a:rPr lang="en-CA" sz="1200" kern="1200" dirty="0" smtClean="0">
                <a:solidFill>
                  <a:schemeClr val="tx1"/>
                </a:solidFill>
                <a:latin typeface="+mn-lt"/>
                <a:ea typeface="+mn-ea"/>
                <a:cs typeface="+mn-cs"/>
              </a:rPr>
              <a:t>of businesses expect the </a:t>
            </a:r>
            <a:r>
              <a:rPr lang="en-CA" sz="1200" b="0" i="0" u="none" kern="1200" dirty="0" smtClean="0">
                <a:solidFill>
                  <a:schemeClr val="tx1"/>
                </a:solidFill>
                <a:latin typeface="+mn-lt"/>
                <a:ea typeface="+mn-ea"/>
                <a:cs typeface="+mn-cs"/>
              </a:rPr>
              <a:t>overall Alberta economy</a:t>
            </a:r>
            <a:r>
              <a:rPr lang="en-CA" sz="1200" b="0" i="0" u="none" kern="1200" baseline="0" dirty="0" smtClean="0">
                <a:solidFill>
                  <a:schemeClr val="tx1"/>
                </a:solidFill>
                <a:latin typeface="+mn-lt"/>
                <a:ea typeface="+mn-ea"/>
                <a:cs typeface="+mn-cs"/>
              </a:rPr>
              <a:t> </a:t>
            </a:r>
            <a:r>
              <a:rPr lang="en-CA" sz="1200" kern="1200" baseline="0" dirty="0" smtClean="0">
                <a:solidFill>
                  <a:schemeClr val="tx1"/>
                </a:solidFill>
                <a:latin typeface="+mn-lt"/>
                <a:ea typeface="+mn-ea"/>
                <a:cs typeface="+mn-cs"/>
              </a:rPr>
              <a:t>to be </a:t>
            </a:r>
            <a:r>
              <a:rPr lang="en-CA" sz="1200" u="sng" kern="1200" dirty="0" smtClean="0">
                <a:solidFill>
                  <a:schemeClr val="tx1"/>
                </a:solidFill>
                <a:latin typeface="+mn-lt"/>
                <a:ea typeface="+mn-ea"/>
                <a:cs typeface="+mn-cs"/>
              </a:rPr>
              <a:t>better off</a:t>
            </a:r>
            <a:r>
              <a:rPr lang="en-CA" sz="1200" u="sng" kern="1200" baseline="0" dirty="0" smtClean="0">
                <a:solidFill>
                  <a:schemeClr val="tx1"/>
                </a:solidFill>
                <a:latin typeface="+mn-lt"/>
                <a:ea typeface="+mn-ea"/>
                <a:cs typeface="+mn-cs"/>
              </a:rPr>
              <a:t> or the </a:t>
            </a:r>
            <a:r>
              <a:rPr lang="en-CA" sz="1200" u="sng" kern="1200" dirty="0" smtClean="0">
                <a:solidFill>
                  <a:schemeClr val="tx1"/>
                </a:solidFill>
                <a:latin typeface="+mn-lt"/>
                <a:ea typeface="+mn-ea"/>
                <a:cs typeface="+mn-cs"/>
              </a:rPr>
              <a:t>same</a:t>
            </a:r>
            <a:r>
              <a:rPr lang="en-CA" sz="1200" u="sng" kern="1200" baseline="0" dirty="0" smtClean="0">
                <a:solidFill>
                  <a:schemeClr val="tx1"/>
                </a:solidFill>
                <a:latin typeface="+mn-lt"/>
                <a:ea typeface="+mn-ea"/>
                <a:cs typeface="+mn-cs"/>
              </a:rPr>
              <a:t> </a:t>
            </a:r>
            <a:r>
              <a:rPr lang="en-CA" sz="1200" u="sng" kern="1200" dirty="0" smtClean="0">
                <a:solidFill>
                  <a:schemeClr val="tx1"/>
                </a:solidFill>
                <a:latin typeface="+mn-lt"/>
                <a:ea typeface="+mn-ea"/>
                <a:cs typeface="+mn-cs"/>
              </a:rPr>
              <a:t>six months from now</a:t>
            </a:r>
            <a:r>
              <a:rPr lang="en-CA" sz="1200" u="none" kern="1200" baseline="0" dirty="0" smtClean="0">
                <a:solidFill>
                  <a:schemeClr val="tx1"/>
                </a:solidFill>
                <a:latin typeface="+mn-lt"/>
                <a:ea typeface="+mn-ea"/>
                <a:cs typeface="+mn-cs"/>
              </a:rPr>
              <a:t>;  That is up by 10 percentage points over last</a:t>
            </a:r>
            <a:r>
              <a:rPr lang="en-CA" sz="1200" u="none" kern="1200" dirty="0" smtClean="0">
                <a:solidFill>
                  <a:schemeClr val="tx1"/>
                </a:solidFill>
                <a:latin typeface="+mn-lt"/>
                <a:ea typeface="+mn-ea"/>
                <a:cs typeface="+mn-cs"/>
              </a:rPr>
              <a:t> quarter;</a:t>
            </a:r>
            <a:r>
              <a:rPr lang="en-CA" sz="1200" u="none" kern="1200" baseline="0" dirty="0" smtClean="0">
                <a:solidFill>
                  <a:schemeClr val="tx1"/>
                </a:solidFill>
                <a:latin typeface="+mn-lt"/>
                <a:ea typeface="+mn-ea"/>
                <a:cs typeface="+mn-cs"/>
              </a:rPr>
              <a:t> being driven by optimism in the Retail industry followed by Energy.  Optimism with Construction balked the trend and fell considerably this quarter.</a:t>
            </a:r>
            <a:endParaRPr lang="en-CA" sz="1200" u="none" kern="1200" dirty="0" smtClean="0">
              <a:solidFill>
                <a:schemeClr val="tx1"/>
              </a:solidFill>
              <a:latin typeface="+mn-lt"/>
              <a:ea typeface="+mn-ea"/>
              <a:cs typeface="+mn-cs"/>
            </a:endParaRPr>
          </a:p>
          <a:p>
            <a:pPr lvl="0"/>
            <a:endParaRPr lang="en-CA" sz="1200" kern="1200" dirty="0" smtClean="0">
              <a:solidFill>
                <a:schemeClr val="tx1"/>
              </a:solidFill>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CA" sz="1200" kern="1200" dirty="0" smtClean="0">
                <a:solidFill>
                  <a:schemeClr val="tx1"/>
                </a:solidFill>
                <a:latin typeface="+mn-lt"/>
                <a:ea typeface="+mn-ea"/>
                <a:cs typeface="+mn-cs"/>
              </a:rPr>
              <a:t>THEIR COMPANY: and </a:t>
            </a:r>
            <a:r>
              <a:rPr lang="en-CA" sz="1200" b="1" kern="1200" dirty="0" smtClean="0">
                <a:solidFill>
                  <a:schemeClr val="tx1"/>
                </a:solidFill>
                <a:latin typeface="+mn-lt"/>
                <a:ea typeface="+mn-ea"/>
                <a:cs typeface="+mn-cs"/>
              </a:rPr>
              <a:t>89%</a:t>
            </a:r>
            <a:r>
              <a:rPr lang="en-CA" sz="1200" kern="1200" dirty="0" smtClean="0">
                <a:solidFill>
                  <a:schemeClr val="tx1"/>
                </a:solidFill>
                <a:latin typeface="+mn-lt"/>
                <a:ea typeface="+mn-ea"/>
                <a:cs typeface="+mn-cs"/>
              </a:rPr>
              <a:t> expect their company to be </a:t>
            </a:r>
            <a:r>
              <a:rPr lang="en-CA" sz="1200" u="sng" kern="1200" dirty="0" smtClean="0">
                <a:solidFill>
                  <a:schemeClr val="tx1"/>
                </a:solidFill>
                <a:latin typeface="+mn-lt"/>
                <a:ea typeface="+mn-ea"/>
                <a:cs typeface="+mn-cs"/>
              </a:rPr>
              <a:t>better off or the same six months from now</a:t>
            </a:r>
            <a:r>
              <a:rPr lang="en-CA" sz="1200" kern="1200" dirty="0" smtClean="0">
                <a:solidFill>
                  <a:schemeClr val="tx1"/>
                </a:solidFill>
                <a:latin typeface="+mn-lt"/>
                <a:ea typeface="+mn-ea"/>
                <a:cs typeface="+mn-cs"/>
              </a:rPr>
              <a:t>.  No change from last</a:t>
            </a:r>
            <a:r>
              <a:rPr lang="en-CA" sz="1200" kern="1200" baseline="0" dirty="0" smtClean="0">
                <a:solidFill>
                  <a:schemeClr val="tx1"/>
                </a:solidFill>
                <a:latin typeface="+mn-lt"/>
                <a:ea typeface="+mn-ea"/>
                <a:cs typeface="+mn-cs"/>
              </a:rPr>
              <a:t> quarter.</a:t>
            </a:r>
            <a:endParaRPr lang="en-CA" sz="1200" kern="1200" dirty="0" smtClean="0">
              <a:solidFill>
                <a:schemeClr val="tx1"/>
              </a:solidFill>
              <a:latin typeface="+mn-lt"/>
              <a:ea typeface="+mn-ea"/>
              <a:cs typeface="+mn-cs"/>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CA" sz="1200" kern="1200" dirty="0" smtClean="0">
                <a:solidFill>
                  <a:schemeClr val="tx1"/>
                </a:solidFill>
                <a:latin typeface="+mn-lt"/>
                <a:ea typeface="+mn-ea"/>
                <a:cs typeface="+mn-cs"/>
              </a:rPr>
              <a:t>With</a:t>
            </a:r>
            <a:r>
              <a:rPr lang="en-CA" sz="1200" kern="1200" baseline="0" dirty="0" smtClean="0">
                <a:solidFill>
                  <a:schemeClr val="tx1"/>
                </a:solidFill>
                <a:latin typeface="+mn-lt"/>
                <a:ea typeface="+mn-ea"/>
                <a:cs typeface="+mn-cs"/>
              </a:rPr>
              <a:t> the release of our third volume of the ATB Business Beat, we now have some trending to share with two newly formulated Optimism Indices.</a:t>
            </a:r>
          </a:p>
          <a:p>
            <a:pPr lvl="0"/>
            <a:endParaRPr lang="en-CA" sz="1200" kern="1200" baseline="0" dirty="0" smtClean="0">
              <a:solidFill>
                <a:schemeClr val="tx1"/>
              </a:solidFill>
              <a:latin typeface="+mn-lt"/>
              <a:ea typeface="+mn-ea"/>
              <a:cs typeface="+mn-cs"/>
            </a:endParaRPr>
          </a:p>
          <a:p>
            <a:pPr lvl="0"/>
            <a:r>
              <a:rPr lang="en-CA" sz="1200" kern="1200" baseline="0" dirty="0" smtClean="0">
                <a:solidFill>
                  <a:schemeClr val="tx1"/>
                </a:solidFill>
                <a:latin typeface="+mn-lt"/>
                <a:ea typeface="+mn-ea"/>
                <a:cs typeface="+mn-cs"/>
              </a:rPr>
              <a:t>We felt it was important to ask businesses about their expectations for their company’s future performance and also where they see the Alberta economy heading.</a:t>
            </a:r>
          </a:p>
          <a:p>
            <a:pPr lvl="0"/>
            <a:endParaRPr lang="en-CA" sz="1200" kern="1200" baseline="0" dirty="0" smtClean="0">
              <a:solidFill>
                <a:schemeClr val="tx1"/>
              </a:solidFill>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CA" sz="1200" kern="1200" baseline="0" dirty="0" smtClean="0">
                <a:solidFill>
                  <a:schemeClr val="tx1"/>
                </a:solidFill>
                <a:latin typeface="+mn-lt"/>
                <a:ea typeface="+mn-ea"/>
                <a:cs typeface="+mn-cs"/>
              </a:rPr>
              <a:t>The results are in with Q3 and you can see that our ATB Business Optimism Index fully tracks along side the popular Business Barometer Index from the CFIB.  Our most recent survey was fielded from Aug 22 – Sept 4 2013 and netted a SME Business Optimism score of 69.8.  This is considered to be a very high level of optimism and fortunately it appears to be the status quo for Alberta.  </a:t>
            </a:r>
          </a:p>
          <a:p>
            <a:pPr lvl="0"/>
            <a:endParaRPr lang="en-CA" sz="1200" kern="1200" baseline="0" dirty="0" smtClean="0">
              <a:solidFill>
                <a:schemeClr val="tx1"/>
              </a:solidFill>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CA" sz="1200" kern="1200" baseline="0" dirty="0" smtClean="0">
                <a:solidFill>
                  <a:schemeClr val="tx1"/>
                </a:solidFill>
                <a:latin typeface="+mn-lt"/>
                <a:ea typeface="+mn-ea"/>
                <a:cs typeface="+mn-cs"/>
              </a:rPr>
              <a:t>According to the CFIB, one would normally see an index level of between 65 and 70 when the economy is growing at its potential.  In fact, you can see here that Alberta </a:t>
            </a:r>
            <a:r>
              <a:rPr lang="en-CA" sz="1200" kern="1200" baseline="0" dirty="0" err="1" smtClean="0">
                <a:solidFill>
                  <a:schemeClr val="tx1"/>
                </a:solidFill>
                <a:latin typeface="+mn-lt"/>
                <a:ea typeface="+mn-ea"/>
                <a:cs typeface="+mn-cs"/>
              </a:rPr>
              <a:t>SME’s</a:t>
            </a:r>
            <a:r>
              <a:rPr lang="en-CA" sz="1200" kern="1200" baseline="0" dirty="0" smtClean="0">
                <a:solidFill>
                  <a:schemeClr val="tx1"/>
                </a:solidFill>
                <a:latin typeface="+mn-lt"/>
                <a:ea typeface="+mn-ea"/>
                <a:cs typeface="+mn-cs"/>
              </a:rPr>
              <a:t> optimism about the Alberta economy is also strong and continues to grow substantially with each quarter, reaching its highest level this year with a 66.2.  The gain of 2.4 points from last quarter is being </a:t>
            </a:r>
            <a:r>
              <a:rPr lang="en-CA" sz="1200" u="none" kern="1200" baseline="0" dirty="0" smtClean="0">
                <a:solidFill>
                  <a:schemeClr val="tx1"/>
                </a:solidFill>
                <a:latin typeface="+mn-lt"/>
                <a:ea typeface="+mn-ea"/>
                <a:cs typeface="+mn-cs"/>
              </a:rPr>
              <a:t>driven by strong optimism seen in the Retail and Energy sectors. Unfortunately, optimism about the economy from SMEs in the Construction industry did not echo the same sentiment and fell considerably this quarter.</a:t>
            </a:r>
            <a:endParaRPr lang="en-CA" sz="1200" kern="1200" baseline="0" dirty="0" smtClean="0">
              <a:solidFill>
                <a:schemeClr val="tx1"/>
              </a:solidFill>
              <a:latin typeface="+mn-lt"/>
              <a:ea typeface="+mn-ea"/>
              <a:cs typeface="+mn-cs"/>
            </a:endParaRPr>
          </a:p>
          <a:p>
            <a:pPr lvl="0"/>
            <a:endParaRPr lang="en-CA" sz="1200" kern="1200" baseline="0" dirty="0" smtClean="0">
              <a:solidFill>
                <a:schemeClr val="tx1"/>
              </a:solidFill>
              <a:latin typeface="+mn-lt"/>
              <a:ea typeface="+mn-ea"/>
              <a:cs typeface="+mn-cs"/>
            </a:endParaRPr>
          </a:p>
          <a:p>
            <a:pPr lvl="0"/>
            <a:r>
              <a:rPr lang="en-CA" sz="1200" kern="1200" baseline="0" dirty="0" smtClean="0">
                <a:solidFill>
                  <a:schemeClr val="tx1"/>
                </a:solidFill>
                <a:latin typeface="+mn-lt"/>
                <a:ea typeface="+mn-ea"/>
                <a:cs typeface="+mn-cs"/>
              </a:rPr>
              <a:t>So what do the numbers mean?  Well, each index is measured on a scale of 0 and 100 and can be interpreted as follows:  </a:t>
            </a:r>
          </a:p>
          <a:p>
            <a:pPr marL="228600" lvl="0" indent="-228600">
              <a:buFont typeface="+mj-lt"/>
              <a:buAutoNum type="arabicPeriod"/>
            </a:pPr>
            <a:r>
              <a:rPr lang="en-CA" sz="1200" kern="1200" baseline="0" dirty="0" smtClean="0">
                <a:solidFill>
                  <a:schemeClr val="tx1"/>
                </a:solidFill>
                <a:latin typeface="+mn-lt"/>
                <a:ea typeface="+mn-ea"/>
                <a:cs typeface="+mn-cs"/>
              </a:rPr>
              <a:t>ATB – Business Optimism Index: a score above 50 means owners expecting their </a:t>
            </a:r>
            <a:r>
              <a:rPr lang="en-CA" sz="1200" b="1" u="none" kern="1200" baseline="0" dirty="0" smtClean="0">
                <a:solidFill>
                  <a:schemeClr val="tx1"/>
                </a:solidFill>
                <a:latin typeface="+mn-lt"/>
                <a:ea typeface="+mn-ea"/>
                <a:cs typeface="+mn-cs"/>
              </a:rPr>
              <a:t>business’ performance</a:t>
            </a:r>
            <a:r>
              <a:rPr lang="en-CA" sz="1200" u="none" kern="1200" baseline="0" dirty="0" smtClean="0">
                <a:solidFill>
                  <a:schemeClr val="tx1"/>
                </a:solidFill>
                <a:latin typeface="+mn-lt"/>
                <a:ea typeface="+mn-ea"/>
                <a:cs typeface="+mn-cs"/>
              </a:rPr>
              <a:t> to be stronger </a:t>
            </a:r>
            <a:r>
              <a:rPr lang="en-CA" sz="1200" kern="1200" baseline="0" dirty="0" smtClean="0">
                <a:solidFill>
                  <a:schemeClr val="tx1"/>
                </a:solidFill>
                <a:latin typeface="+mn-lt"/>
                <a:ea typeface="+mn-ea"/>
                <a:cs typeface="+mn-cs"/>
              </a:rPr>
              <a:t>in the next 6 months outnumber those expecting weaker performance.  </a:t>
            </a:r>
          </a:p>
          <a:p>
            <a:pPr marL="228600" marR="0" lvl="0" indent="-228600" algn="l" defTabSz="457200" rtl="0" eaLnBrk="1" fontAlgn="auto" latinLnBrk="0" hangingPunct="1">
              <a:lnSpc>
                <a:spcPct val="100000"/>
              </a:lnSpc>
              <a:spcBef>
                <a:spcPts val="0"/>
              </a:spcBef>
              <a:spcAft>
                <a:spcPts val="0"/>
              </a:spcAft>
              <a:buClrTx/>
              <a:buSzTx/>
              <a:buFont typeface="+mj-lt"/>
              <a:buAutoNum type="arabicPeriod"/>
              <a:tabLst/>
              <a:defRPr/>
            </a:pPr>
            <a:r>
              <a:rPr lang="en-CA" sz="1200" kern="1200" baseline="0" dirty="0" smtClean="0">
                <a:solidFill>
                  <a:schemeClr val="tx1"/>
                </a:solidFill>
                <a:latin typeface="+mn-lt"/>
                <a:ea typeface="+mn-ea"/>
                <a:cs typeface="+mn-cs"/>
              </a:rPr>
              <a:t>ATB – Economy Optimism Index: a score above 50 means owners expecting the </a:t>
            </a:r>
            <a:r>
              <a:rPr lang="en-CA" sz="1200" b="1" u="none" kern="1200" baseline="0" dirty="0" smtClean="0">
                <a:solidFill>
                  <a:schemeClr val="tx1"/>
                </a:solidFill>
                <a:latin typeface="+mn-lt"/>
                <a:ea typeface="+mn-ea"/>
                <a:cs typeface="+mn-cs"/>
              </a:rPr>
              <a:t>Alberta economy</a:t>
            </a:r>
            <a:r>
              <a:rPr lang="en-CA" sz="1200" u="none" kern="1200" baseline="0" dirty="0" smtClean="0">
                <a:solidFill>
                  <a:schemeClr val="tx1"/>
                </a:solidFill>
                <a:latin typeface="+mn-lt"/>
                <a:ea typeface="+mn-ea"/>
                <a:cs typeface="+mn-cs"/>
              </a:rPr>
              <a:t> to be stronger </a:t>
            </a:r>
            <a:r>
              <a:rPr lang="en-CA" sz="1200" kern="1200" baseline="0" dirty="0" smtClean="0">
                <a:solidFill>
                  <a:schemeClr val="tx1"/>
                </a:solidFill>
                <a:latin typeface="+mn-lt"/>
                <a:ea typeface="+mn-ea"/>
                <a:cs typeface="+mn-cs"/>
              </a:rPr>
              <a:t>in the next 6 months outnumber those expecting weaker performance.  </a:t>
            </a:r>
          </a:p>
          <a:p>
            <a:pPr marL="228600" marR="0" lvl="0" indent="-228600" algn="l" defTabSz="457200" rtl="0" eaLnBrk="1" fontAlgn="auto" latinLnBrk="0" hangingPunct="1">
              <a:lnSpc>
                <a:spcPct val="100000"/>
              </a:lnSpc>
              <a:spcBef>
                <a:spcPts val="0"/>
              </a:spcBef>
              <a:spcAft>
                <a:spcPts val="0"/>
              </a:spcAft>
              <a:buClrTx/>
              <a:buSzTx/>
              <a:buFont typeface="+mj-lt"/>
              <a:buAutoNum type="arabicPeriod"/>
              <a:tabLst/>
              <a:defRPr/>
            </a:pPr>
            <a:r>
              <a:rPr lang="en-CA" sz="1200" kern="1200" baseline="0" dirty="0" smtClean="0">
                <a:solidFill>
                  <a:schemeClr val="tx1"/>
                </a:solidFill>
                <a:latin typeface="+mn-lt"/>
                <a:ea typeface="+mn-ea"/>
                <a:cs typeface="+mn-cs"/>
              </a:rPr>
              <a:t>CFIB – Business Barometer Index: a score above 50 means owners (CFIB members) expecting their </a:t>
            </a:r>
            <a:r>
              <a:rPr lang="en-CA" sz="1200" b="1" u="none" kern="1200" baseline="0" dirty="0" smtClean="0">
                <a:solidFill>
                  <a:schemeClr val="tx1"/>
                </a:solidFill>
                <a:latin typeface="+mn-lt"/>
                <a:ea typeface="+mn-ea"/>
                <a:cs typeface="+mn-cs"/>
              </a:rPr>
              <a:t>business’ performance</a:t>
            </a:r>
            <a:r>
              <a:rPr lang="en-CA" sz="1200" kern="1200" baseline="0" dirty="0" smtClean="0">
                <a:solidFill>
                  <a:schemeClr val="tx1"/>
                </a:solidFill>
                <a:latin typeface="+mn-lt"/>
                <a:ea typeface="+mn-ea"/>
                <a:cs typeface="+mn-cs"/>
              </a:rPr>
              <a:t> to be stronger in the next 12 months outnumber those expecting weaker performance.  One normally sees an index level of between 65 and 70 when the economy is growing at its potential.</a:t>
            </a:r>
          </a:p>
          <a:p>
            <a:pPr marL="228600" marR="0" lvl="0" indent="-228600" algn="l" defTabSz="457200" rtl="0" eaLnBrk="1" fontAlgn="auto" latinLnBrk="0" hangingPunct="1">
              <a:lnSpc>
                <a:spcPct val="100000"/>
              </a:lnSpc>
              <a:spcBef>
                <a:spcPts val="0"/>
              </a:spcBef>
              <a:spcAft>
                <a:spcPts val="0"/>
              </a:spcAft>
              <a:buClrTx/>
              <a:buSzTx/>
              <a:buFont typeface="+mj-lt"/>
              <a:buAutoNum type="arabicPeriod"/>
              <a:tabLst/>
              <a:defRPr/>
            </a:pPr>
            <a:endParaRPr lang="en-CA" sz="1200" kern="1200" baseline="0" dirty="0" smtClean="0">
              <a:solidFill>
                <a:schemeClr val="tx1"/>
              </a:solidFill>
              <a:latin typeface="+mn-lt"/>
              <a:ea typeface="+mn-ea"/>
              <a:cs typeface="+mn-cs"/>
            </a:endParaRPr>
          </a:p>
          <a:p>
            <a:pPr marL="228600" marR="0" lvl="0" indent="-228600" algn="l" defTabSz="457200" rtl="0" eaLnBrk="1" fontAlgn="auto" latinLnBrk="0" hangingPunct="1">
              <a:lnSpc>
                <a:spcPct val="100000"/>
              </a:lnSpc>
              <a:spcBef>
                <a:spcPts val="0"/>
              </a:spcBef>
              <a:spcAft>
                <a:spcPts val="0"/>
              </a:spcAft>
              <a:buClrTx/>
              <a:buSzTx/>
              <a:buFont typeface="+mj-lt"/>
              <a:buNone/>
              <a:tabLst/>
              <a:defRPr/>
            </a:pPr>
            <a:r>
              <a:rPr lang="en-CA" sz="1200" kern="1200" baseline="0" dirty="0" smtClean="0">
                <a:solidFill>
                  <a:schemeClr val="tx1"/>
                </a:solidFill>
                <a:latin typeface="+mn-lt"/>
                <a:ea typeface="+mn-ea"/>
                <a:cs typeface="+mn-cs"/>
              </a:rPr>
              <a:t>Q1.2 “Considering everything, would you say </a:t>
            </a:r>
            <a:r>
              <a:rPr lang="en-CA" sz="1200" b="0" u="sng" kern="1200" baseline="0" dirty="0" smtClean="0">
                <a:solidFill>
                  <a:schemeClr val="tx1"/>
                </a:solidFill>
                <a:latin typeface="+mn-lt"/>
                <a:ea typeface="+mn-ea"/>
                <a:cs typeface="+mn-cs"/>
              </a:rPr>
              <a:t>your company</a:t>
            </a:r>
            <a:r>
              <a:rPr lang="en-CA" sz="1200" b="0" u="none" kern="1200" baseline="0" dirty="0" smtClean="0">
                <a:solidFill>
                  <a:schemeClr val="tx1"/>
                </a:solidFill>
                <a:latin typeface="+mn-lt"/>
                <a:ea typeface="+mn-ea"/>
                <a:cs typeface="+mn-cs"/>
              </a:rPr>
              <a:t> will be </a:t>
            </a:r>
            <a:r>
              <a:rPr lang="en-CA" sz="1200" kern="1200" baseline="0" dirty="0" smtClean="0">
                <a:solidFill>
                  <a:schemeClr val="tx1"/>
                </a:solidFill>
                <a:latin typeface="+mn-lt"/>
                <a:ea typeface="+mn-ea"/>
                <a:cs typeface="+mn-cs"/>
              </a:rPr>
              <a:t>better off, the same or worse off financially 6 months from now?”</a:t>
            </a:r>
          </a:p>
          <a:p>
            <a:pPr marL="228600" marR="0" lvl="0" indent="-228600" algn="l" defTabSz="457200" rtl="0" eaLnBrk="1" fontAlgn="auto" latinLnBrk="0" hangingPunct="1">
              <a:lnSpc>
                <a:spcPct val="100000"/>
              </a:lnSpc>
              <a:spcBef>
                <a:spcPts val="0"/>
              </a:spcBef>
              <a:spcAft>
                <a:spcPts val="0"/>
              </a:spcAft>
              <a:buClrTx/>
              <a:buSzTx/>
              <a:buFont typeface="+mj-lt"/>
              <a:buNone/>
              <a:tabLst/>
              <a:defRPr/>
            </a:pPr>
            <a:r>
              <a:rPr lang="en-CA" sz="1200" kern="1200" baseline="0" dirty="0" smtClean="0">
                <a:solidFill>
                  <a:schemeClr val="tx1"/>
                </a:solidFill>
                <a:latin typeface="+mn-lt"/>
                <a:ea typeface="+mn-ea"/>
                <a:cs typeface="+mn-cs"/>
              </a:rPr>
              <a:t>Q1.4 “And again considering everything, would you say </a:t>
            </a:r>
            <a:r>
              <a:rPr lang="en-CA" sz="1200" u="sng" kern="1200" baseline="0" dirty="0" smtClean="0">
                <a:solidFill>
                  <a:schemeClr val="tx1"/>
                </a:solidFill>
                <a:latin typeface="+mn-lt"/>
                <a:ea typeface="+mn-ea"/>
                <a:cs typeface="+mn-cs"/>
              </a:rPr>
              <a:t>the overall Alberta economy</a:t>
            </a:r>
            <a:r>
              <a:rPr lang="en-CA" sz="1200" kern="1200" baseline="0" dirty="0" smtClean="0">
                <a:solidFill>
                  <a:schemeClr val="tx1"/>
                </a:solidFill>
                <a:latin typeface="+mn-lt"/>
                <a:ea typeface="+mn-ea"/>
                <a:cs typeface="+mn-cs"/>
              </a:rPr>
              <a:t> will be better off, the same or worse off financially in the next 6 months?”</a:t>
            </a:r>
          </a:p>
          <a:p>
            <a:pPr marL="228600" marR="0" lvl="0" indent="-228600" algn="l" defTabSz="457200" rtl="0" eaLnBrk="1" fontAlgn="auto" latinLnBrk="0" hangingPunct="1">
              <a:lnSpc>
                <a:spcPct val="100000"/>
              </a:lnSpc>
              <a:spcBef>
                <a:spcPts val="0"/>
              </a:spcBef>
              <a:spcAft>
                <a:spcPts val="0"/>
              </a:spcAft>
              <a:buClrTx/>
              <a:buSzTx/>
              <a:buFont typeface="+mj-lt"/>
              <a:buNone/>
              <a:tabLst/>
              <a:defRPr/>
            </a:pPr>
            <a:endParaRPr lang="en-CA" sz="1200" kern="1200" baseline="0" dirty="0" smtClean="0">
              <a:solidFill>
                <a:schemeClr val="tx1"/>
              </a:solidFill>
              <a:latin typeface="+mn-lt"/>
              <a:ea typeface="+mn-ea"/>
              <a:cs typeface="+mn-cs"/>
            </a:endParaRPr>
          </a:p>
          <a:p>
            <a:pPr marL="228600" marR="0" lvl="0" indent="-228600" algn="l" defTabSz="457200" rtl="0" eaLnBrk="1" fontAlgn="auto" latinLnBrk="0" hangingPunct="1">
              <a:lnSpc>
                <a:spcPct val="100000"/>
              </a:lnSpc>
              <a:spcBef>
                <a:spcPts val="0"/>
              </a:spcBef>
              <a:spcAft>
                <a:spcPts val="0"/>
              </a:spcAft>
              <a:buClrTx/>
              <a:buSzTx/>
              <a:buFont typeface="+mj-lt"/>
              <a:buNone/>
              <a:tabLst/>
              <a:defRPr/>
            </a:pPr>
            <a:r>
              <a:rPr lang="en-CA" sz="1200" kern="1200" baseline="0" dirty="0" smtClean="0">
                <a:solidFill>
                  <a:schemeClr val="tx1"/>
                </a:solidFill>
                <a:latin typeface="+mn-lt"/>
                <a:ea typeface="+mn-ea"/>
                <a:cs typeface="+mn-cs"/>
              </a:rPr>
              <a:t>Data sources:</a:t>
            </a:r>
          </a:p>
          <a:p>
            <a:pPr marL="228600" marR="0" lvl="0" indent="-228600" algn="l" defTabSz="457200" rtl="0" eaLnBrk="1" fontAlgn="auto" latinLnBrk="0" hangingPunct="1">
              <a:lnSpc>
                <a:spcPct val="100000"/>
              </a:lnSpc>
              <a:spcBef>
                <a:spcPts val="0"/>
              </a:spcBef>
              <a:spcAft>
                <a:spcPts val="0"/>
              </a:spcAft>
              <a:buClrTx/>
              <a:buSzTx/>
              <a:buFont typeface="+mj-lt"/>
              <a:buNone/>
              <a:tabLst/>
              <a:defRPr/>
            </a:pPr>
            <a:r>
              <a:rPr lang="en-CA" sz="1200" kern="1200" baseline="0" dirty="0" smtClean="0">
                <a:solidFill>
                  <a:schemeClr val="tx1"/>
                </a:solidFill>
                <a:latin typeface="+mn-lt"/>
                <a:ea typeface="+mn-ea"/>
                <a:cs typeface="+mn-cs"/>
              </a:rPr>
              <a:t>Q1 ATB Business Beat: Jan 22-31, 2013;</a:t>
            </a:r>
          </a:p>
          <a:p>
            <a:pPr marL="228600" marR="0" lvl="0" indent="-228600" algn="l" defTabSz="457200" rtl="0" eaLnBrk="1" fontAlgn="auto" latinLnBrk="0" hangingPunct="1">
              <a:lnSpc>
                <a:spcPct val="100000"/>
              </a:lnSpc>
              <a:spcBef>
                <a:spcPts val="0"/>
              </a:spcBef>
              <a:spcAft>
                <a:spcPts val="0"/>
              </a:spcAft>
              <a:buClrTx/>
              <a:buSzTx/>
              <a:buFont typeface="+mj-lt"/>
              <a:buNone/>
              <a:tabLst/>
              <a:defRPr/>
            </a:pPr>
            <a:r>
              <a:rPr lang="en-CA" sz="1200" kern="1200" baseline="0" dirty="0" smtClean="0">
                <a:solidFill>
                  <a:schemeClr val="tx1"/>
                </a:solidFill>
                <a:latin typeface="+mn-lt"/>
                <a:ea typeface="+mn-ea"/>
                <a:cs typeface="+mn-cs"/>
              </a:rPr>
              <a:t>Q2 ATB Business Beat: May 1-15, 2013;</a:t>
            </a:r>
          </a:p>
          <a:p>
            <a:pPr marL="228600" marR="0" lvl="0" indent="-228600" algn="l" defTabSz="457200" rtl="0" eaLnBrk="1" fontAlgn="auto" latinLnBrk="0" hangingPunct="1">
              <a:lnSpc>
                <a:spcPct val="100000"/>
              </a:lnSpc>
              <a:spcBef>
                <a:spcPts val="0"/>
              </a:spcBef>
              <a:spcAft>
                <a:spcPts val="0"/>
              </a:spcAft>
              <a:buClrTx/>
              <a:buSzTx/>
              <a:buFont typeface="+mj-lt"/>
              <a:buNone/>
              <a:tabLst/>
              <a:defRPr/>
            </a:pPr>
            <a:r>
              <a:rPr lang="en-CA" sz="1200" kern="1200" baseline="0" dirty="0" smtClean="0">
                <a:solidFill>
                  <a:schemeClr val="tx1"/>
                </a:solidFill>
                <a:latin typeface="+mn-lt"/>
                <a:ea typeface="+mn-ea"/>
                <a:cs typeface="+mn-cs"/>
              </a:rPr>
              <a:t>Q3 ATB Business Beat: Aug 22-Sept 4, 2013.</a:t>
            </a:r>
          </a:p>
          <a:p>
            <a:pPr marL="228600" marR="0" lvl="0" indent="-228600" algn="l" defTabSz="457200" rtl="0" eaLnBrk="1" fontAlgn="auto" latinLnBrk="0" hangingPunct="1">
              <a:lnSpc>
                <a:spcPct val="100000"/>
              </a:lnSpc>
              <a:spcBef>
                <a:spcPts val="0"/>
              </a:spcBef>
              <a:spcAft>
                <a:spcPts val="0"/>
              </a:spcAft>
              <a:buClrTx/>
              <a:buSzTx/>
              <a:buFont typeface="+mj-lt"/>
              <a:buNone/>
              <a:tabLst/>
              <a:defRPr/>
            </a:pPr>
            <a:r>
              <a:rPr lang="en-CA" sz="1200" kern="1200" baseline="0" dirty="0" smtClean="0">
                <a:solidFill>
                  <a:schemeClr val="tx1"/>
                </a:solidFill>
                <a:latin typeface="+mn-lt"/>
                <a:ea typeface="+mn-ea"/>
                <a:cs typeface="+mn-cs"/>
              </a:rPr>
              <a:t>Q1 CFIB: Jan 2013 – Alberta Business Barometer Index;</a:t>
            </a:r>
          </a:p>
          <a:p>
            <a:pPr marL="228600" marR="0" lvl="0" indent="-228600" algn="l" defTabSz="457200" rtl="0" eaLnBrk="1" fontAlgn="auto" latinLnBrk="0" hangingPunct="1">
              <a:lnSpc>
                <a:spcPct val="100000"/>
              </a:lnSpc>
              <a:spcBef>
                <a:spcPts val="0"/>
              </a:spcBef>
              <a:spcAft>
                <a:spcPts val="0"/>
              </a:spcAft>
              <a:buClrTx/>
              <a:buSzTx/>
              <a:buFont typeface="+mj-lt"/>
              <a:buNone/>
              <a:tabLst/>
              <a:defRPr/>
            </a:pPr>
            <a:r>
              <a:rPr lang="en-CA" sz="1200" kern="1200" baseline="0" dirty="0" smtClean="0">
                <a:solidFill>
                  <a:schemeClr val="tx1"/>
                </a:solidFill>
                <a:latin typeface="+mn-lt"/>
                <a:ea typeface="+mn-ea"/>
                <a:cs typeface="+mn-cs"/>
              </a:rPr>
              <a:t>Q2 CFIB: May 2013– Alberta Business Barometer Index;</a:t>
            </a:r>
          </a:p>
          <a:p>
            <a:pPr marL="228600" marR="0" lvl="0" indent="-228600" algn="l" defTabSz="457200" rtl="0" eaLnBrk="1" fontAlgn="auto" latinLnBrk="0" hangingPunct="1">
              <a:lnSpc>
                <a:spcPct val="100000"/>
              </a:lnSpc>
              <a:spcBef>
                <a:spcPts val="0"/>
              </a:spcBef>
              <a:spcAft>
                <a:spcPts val="0"/>
              </a:spcAft>
              <a:buClrTx/>
              <a:buSzTx/>
              <a:buFont typeface="+mj-lt"/>
              <a:buNone/>
              <a:tabLst/>
              <a:defRPr/>
            </a:pPr>
            <a:r>
              <a:rPr lang="en-CA" sz="1200" kern="1200" baseline="0" dirty="0" smtClean="0">
                <a:solidFill>
                  <a:schemeClr val="tx1"/>
                </a:solidFill>
                <a:latin typeface="+mn-lt"/>
                <a:ea typeface="+mn-ea"/>
                <a:cs typeface="+mn-cs"/>
              </a:rPr>
              <a:t>Q3 CFIB: Aug 2013– Alberta Business Barometer Index.</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baseline="0" dirty="0" smtClean="0"/>
          </a:p>
        </p:txBody>
      </p:sp>
      <p:sp>
        <p:nvSpPr>
          <p:cNvPr id="4" name="Slide Number Placeholder 3"/>
          <p:cNvSpPr>
            <a:spLocks noGrp="1"/>
          </p:cNvSpPr>
          <p:nvPr>
            <p:ph type="sldNum" sz="quarter" idx="10"/>
          </p:nvPr>
        </p:nvSpPr>
        <p:spPr/>
        <p:txBody>
          <a:bodyPr/>
          <a:lstStyle/>
          <a:p>
            <a:fld id="{1C059A01-957A-E348-AB86-E863EAD7842D}" type="slidenum">
              <a:rPr lang="en-US" smtClean="0"/>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sz="1200" b="1" kern="1200" dirty="0" smtClean="0">
                <a:solidFill>
                  <a:schemeClr val="tx1"/>
                </a:solidFill>
                <a:latin typeface="+mn-lt"/>
                <a:ea typeface="+mn-ea"/>
                <a:cs typeface="+mn-cs"/>
              </a:rPr>
              <a:t>Shoppers show confidence in July</a:t>
            </a:r>
          </a:p>
          <a:p>
            <a:endParaRPr lang="en-CA" sz="1200" kern="1200" dirty="0" smtClean="0">
              <a:solidFill>
                <a:schemeClr val="tx1"/>
              </a:solidFill>
              <a:latin typeface="+mn-lt"/>
              <a:ea typeface="+mn-ea"/>
              <a:cs typeface="+mn-cs"/>
            </a:endParaRPr>
          </a:p>
          <a:p>
            <a:r>
              <a:rPr lang="en-CA" sz="1200" kern="1200" dirty="0" smtClean="0">
                <a:solidFill>
                  <a:schemeClr val="tx1"/>
                </a:solidFill>
                <a:latin typeface="+mn-lt"/>
                <a:ea typeface="+mn-ea"/>
                <a:cs typeface="+mn-cs"/>
              </a:rPr>
              <a:t>Various indicators provide insights into the overall health of the economy, but few do as good a job of revealing consumer sentiment as retail sales. And, new data shows that Albertans are speaking loudly – and confidently – with their wallets.</a:t>
            </a:r>
          </a:p>
          <a:p>
            <a:r>
              <a:rPr lang="en-CA" sz="1200" kern="1200" dirty="0" smtClean="0">
                <a:solidFill>
                  <a:schemeClr val="tx1"/>
                </a:solidFill>
                <a:latin typeface="+mn-lt"/>
                <a:ea typeface="+mn-ea"/>
                <a:cs typeface="+mn-cs"/>
              </a:rPr>
              <a:t/>
            </a:r>
            <a:br>
              <a:rPr lang="en-CA" sz="1200" kern="1200" dirty="0" smtClean="0">
                <a:solidFill>
                  <a:schemeClr val="tx1"/>
                </a:solidFill>
                <a:latin typeface="+mn-lt"/>
                <a:ea typeface="+mn-ea"/>
                <a:cs typeface="+mn-cs"/>
              </a:rPr>
            </a:br>
            <a:r>
              <a:rPr lang="en-CA" sz="1200" kern="1200" dirty="0" smtClean="0">
                <a:solidFill>
                  <a:schemeClr val="tx1"/>
                </a:solidFill>
                <a:latin typeface="+mn-lt"/>
                <a:ea typeface="+mn-ea"/>
                <a:cs typeface="+mn-cs"/>
              </a:rPr>
              <a:t>Shoppers throughout the province rang up just under $6.1-billion in sales in July, matching June's pace and coming in slightly below the all-time record set in May (see chart). Statistics Canada adjusts the sales figure to account for seasonality. Over the last twelve months, total retail sales are 6.1 per cent higher than the previous twelve-month period.</a:t>
            </a:r>
            <a:br>
              <a:rPr lang="en-CA" sz="1200" kern="1200" dirty="0" smtClean="0">
                <a:solidFill>
                  <a:schemeClr val="tx1"/>
                </a:solidFill>
                <a:latin typeface="+mn-lt"/>
                <a:ea typeface="+mn-ea"/>
                <a:cs typeface="+mn-cs"/>
              </a:rPr>
            </a:br>
            <a:r>
              <a:rPr lang="en-CA" sz="1200" kern="1200" dirty="0" smtClean="0">
                <a:solidFill>
                  <a:schemeClr val="tx1"/>
                </a:solidFill>
                <a:latin typeface="+mn-lt"/>
                <a:ea typeface="+mn-ea"/>
                <a:cs typeface="+mn-cs"/>
              </a:rPr>
              <a:t/>
            </a:r>
            <a:br>
              <a:rPr lang="en-CA" sz="1200" kern="1200" dirty="0" smtClean="0">
                <a:solidFill>
                  <a:schemeClr val="tx1"/>
                </a:solidFill>
                <a:latin typeface="+mn-lt"/>
                <a:ea typeface="+mn-ea"/>
                <a:cs typeface="+mn-cs"/>
              </a:rPr>
            </a:br>
            <a:r>
              <a:rPr lang="en-CA" sz="1200" kern="1200" dirty="0" smtClean="0">
                <a:solidFill>
                  <a:schemeClr val="tx1"/>
                </a:solidFill>
                <a:latin typeface="+mn-lt"/>
                <a:ea typeface="+mn-ea"/>
                <a:cs typeface="+mn-cs"/>
              </a:rPr>
              <a:t>The trend can be partly attributed to inflation since rising prices pushes retail sales higher even if shoppers don’t buy any more goods than usual. In July, the consumer price index rose 2.2 per cent (although it fell back down to 1.4 per cent in August). More people moving to Alberta also automatically lifts retail sales. Alberta’s population in the second quarter of 2013 was 3.2 per cent higher than the previous year, according to </a:t>
            </a:r>
            <a:r>
              <a:rPr lang="en-CA" sz="1200" kern="1200" dirty="0" err="1" smtClean="0">
                <a:solidFill>
                  <a:schemeClr val="tx1"/>
                </a:solidFill>
                <a:latin typeface="+mn-lt"/>
                <a:ea typeface="+mn-ea"/>
                <a:cs typeface="+mn-cs"/>
              </a:rPr>
              <a:t>Statscan</a:t>
            </a:r>
            <a:r>
              <a:rPr lang="en-CA" sz="1200" kern="1200" dirty="0" smtClean="0">
                <a:solidFill>
                  <a:schemeClr val="tx1"/>
                </a:solidFill>
                <a:latin typeface="+mn-lt"/>
                <a:ea typeface="+mn-ea"/>
                <a:cs typeface="+mn-cs"/>
              </a:rPr>
              <a:t>.</a:t>
            </a:r>
            <a:br>
              <a:rPr lang="en-CA" sz="1200" kern="1200" dirty="0" smtClean="0">
                <a:solidFill>
                  <a:schemeClr val="tx1"/>
                </a:solidFill>
                <a:latin typeface="+mn-lt"/>
                <a:ea typeface="+mn-ea"/>
                <a:cs typeface="+mn-cs"/>
              </a:rPr>
            </a:br>
            <a:r>
              <a:rPr lang="en-CA" sz="1200" kern="1200" dirty="0" smtClean="0">
                <a:solidFill>
                  <a:schemeClr val="tx1"/>
                </a:solidFill>
                <a:latin typeface="+mn-lt"/>
                <a:ea typeface="+mn-ea"/>
                <a:cs typeface="+mn-cs"/>
              </a:rPr>
              <a:t/>
            </a:r>
            <a:br>
              <a:rPr lang="en-CA" sz="1200" kern="1200" dirty="0" smtClean="0">
                <a:solidFill>
                  <a:schemeClr val="tx1"/>
                </a:solidFill>
                <a:latin typeface="+mn-lt"/>
                <a:ea typeface="+mn-ea"/>
                <a:cs typeface="+mn-cs"/>
              </a:rPr>
            </a:br>
            <a:r>
              <a:rPr lang="en-CA" sz="1200" kern="1200" dirty="0" smtClean="0">
                <a:solidFill>
                  <a:schemeClr val="tx1"/>
                </a:solidFill>
                <a:latin typeface="+mn-lt"/>
                <a:ea typeface="+mn-ea"/>
                <a:cs typeface="+mn-cs"/>
              </a:rPr>
              <a:t>Despite price increases and population growth, Alberta shoppers are still spending more per person than they were a year ago. Why? Higher wages and stronger job market confidence. With annual earnings in the province still increasing by between 4- and 5-per-cent, and an unemployment rate hovering close to 4.5 per cent, Alberta shoppers are feeling optimistic about their current – and future – income prospects.</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sz="1200" b="1" kern="1200" dirty="0" smtClean="0">
                <a:solidFill>
                  <a:schemeClr val="tx1"/>
                </a:solidFill>
                <a:latin typeface="+mn-lt"/>
                <a:ea typeface="+mn-ea"/>
                <a:cs typeface="+mn-cs"/>
              </a:rPr>
              <a:t>Oil sends sales soaring</a:t>
            </a:r>
          </a:p>
          <a:p>
            <a:endParaRPr lang="en-CA" sz="1200" kern="1200" dirty="0" smtClean="0">
              <a:solidFill>
                <a:schemeClr val="tx1"/>
              </a:solidFill>
              <a:latin typeface="+mn-lt"/>
              <a:ea typeface="+mn-ea"/>
              <a:cs typeface="+mn-cs"/>
            </a:endParaRPr>
          </a:p>
          <a:p>
            <a:r>
              <a:rPr lang="en-CA" sz="1200" kern="1200" dirty="0" smtClean="0">
                <a:solidFill>
                  <a:schemeClr val="tx1"/>
                </a:solidFill>
                <a:latin typeface="+mn-lt"/>
                <a:ea typeface="+mn-ea"/>
                <a:cs typeface="+mn-cs"/>
              </a:rPr>
              <a:t>As far as Canadian provinces go, Alberta is one of the most dependent on selling its exports to the rest of the world. While overall exports have struggled over the last year, they took a strong turn for the better in July.</a:t>
            </a:r>
            <a:br>
              <a:rPr lang="en-CA" sz="1200" kern="1200" dirty="0" smtClean="0">
                <a:solidFill>
                  <a:schemeClr val="tx1"/>
                </a:solidFill>
                <a:latin typeface="+mn-lt"/>
                <a:ea typeface="+mn-ea"/>
                <a:cs typeface="+mn-cs"/>
              </a:rPr>
            </a:br>
            <a:r>
              <a:rPr lang="en-CA" sz="1200" kern="1200" dirty="0" smtClean="0">
                <a:solidFill>
                  <a:schemeClr val="tx1"/>
                </a:solidFill>
                <a:latin typeface="+mn-lt"/>
                <a:ea typeface="+mn-ea"/>
                <a:cs typeface="+mn-cs"/>
              </a:rPr>
              <a:t> </a:t>
            </a:r>
            <a:br>
              <a:rPr lang="en-CA" sz="1200" kern="1200" dirty="0" smtClean="0">
                <a:solidFill>
                  <a:schemeClr val="tx1"/>
                </a:solidFill>
                <a:latin typeface="+mn-lt"/>
                <a:ea typeface="+mn-ea"/>
                <a:cs typeface="+mn-cs"/>
              </a:rPr>
            </a:br>
            <a:r>
              <a:rPr lang="en-CA" sz="1200" kern="1200" dirty="0" smtClean="0">
                <a:solidFill>
                  <a:schemeClr val="tx1"/>
                </a:solidFill>
                <a:latin typeface="+mn-lt"/>
                <a:ea typeface="+mn-ea"/>
                <a:cs typeface="+mn-cs"/>
              </a:rPr>
              <a:t>The value of exports from our province rose to $9.1 billion, 17.3 per cent greater than the previous month. But in spite of this on-month lift, sales from Alberta over the most recent 12 months are up only 0.5 per cent compared to the previous 12 months.</a:t>
            </a:r>
            <a:br>
              <a:rPr lang="en-CA" sz="1200" kern="1200" dirty="0" smtClean="0">
                <a:solidFill>
                  <a:schemeClr val="tx1"/>
                </a:solidFill>
                <a:latin typeface="+mn-lt"/>
                <a:ea typeface="+mn-ea"/>
                <a:cs typeface="+mn-cs"/>
              </a:rPr>
            </a:br>
            <a:r>
              <a:rPr lang="en-CA" sz="1200" kern="1200" dirty="0" smtClean="0">
                <a:solidFill>
                  <a:schemeClr val="tx1"/>
                </a:solidFill>
                <a:latin typeface="+mn-lt"/>
                <a:ea typeface="+mn-ea"/>
                <a:cs typeface="+mn-cs"/>
              </a:rPr>
              <a:t> </a:t>
            </a:r>
            <a:br>
              <a:rPr lang="en-CA" sz="1200" kern="1200" dirty="0" smtClean="0">
                <a:solidFill>
                  <a:schemeClr val="tx1"/>
                </a:solidFill>
                <a:latin typeface="+mn-lt"/>
                <a:ea typeface="+mn-ea"/>
                <a:cs typeface="+mn-cs"/>
              </a:rPr>
            </a:br>
            <a:r>
              <a:rPr lang="en-CA" sz="1200" kern="1200" dirty="0" smtClean="0">
                <a:solidFill>
                  <a:schemeClr val="tx1"/>
                </a:solidFill>
                <a:latin typeface="+mn-lt"/>
                <a:ea typeface="+mn-ea"/>
                <a:cs typeface="+mn-cs"/>
              </a:rPr>
              <a:t>Almost all the gain in exports in July was due to a surge in the value of energy exports. Sales of oil and natural gas spiked 21.8 per cent month over month, and all of that was because of rising prices. The price of Western Canadian Select Blend (WCSB), which is the best benchmark for producers selling Alberta oil, rose in tandem with the U.S. benchmark price.</a:t>
            </a:r>
            <a:br>
              <a:rPr lang="en-CA" sz="1200" kern="1200" dirty="0" smtClean="0">
                <a:solidFill>
                  <a:schemeClr val="tx1"/>
                </a:solidFill>
                <a:latin typeface="+mn-lt"/>
                <a:ea typeface="+mn-ea"/>
                <a:cs typeface="+mn-cs"/>
              </a:rPr>
            </a:br>
            <a:r>
              <a:rPr lang="en-CA" sz="1200" kern="1200" dirty="0" smtClean="0">
                <a:solidFill>
                  <a:schemeClr val="tx1"/>
                </a:solidFill>
                <a:latin typeface="+mn-lt"/>
                <a:ea typeface="+mn-ea"/>
                <a:cs typeface="+mn-cs"/>
              </a:rPr>
              <a:t> </a:t>
            </a:r>
            <a:br>
              <a:rPr lang="en-CA" sz="1200" kern="1200" dirty="0" smtClean="0">
                <a:solidFill>
                  <a:schemeClr val="tx1"/>
                </a:solidFill>
                <a:latin typeface="+mn-lt"/>
                <a:ea typeface="+mn-ea"/>
                <a:cs typeface="+mn-cs"/>
              </a:rPr>
            </a:br>
            <a:r>
              <a:rPr lang="en-CA" sz="1200" kern="1200" dirty="0" smtClean="0">
                <a:solidFill>
                  <a:schemeClr val="tx1"/>
                </a:solidFill>
                <a:latin typeface="+mn-lt"/>
                <a:ea typeface="+mn-ea"/>
                <a:cs typeface="+mn-cs"/>
              </a:rPr>
              <a:t>Non-energy exports from Alberta—which is made up mostly of agricultural products, specialized machinery and fabricated metal products—also ticked higher by 4.9 per cent. However, the value of exports from these categories has failed to show much lift at all over the last several years.</a:t>
            </a:r>
            <a:br>
              <a:rPr lang="en-CA" sz="1200" kern="1200" dirty="0" smtClean="0">
                <a:solidFill>
                  <a:schemeClr val="tx1"/>
                </a:solidFill>
                <a:latin typeface="+mn-lt"/>
                <a:ea typeface="+mn-ea"/>
                <a:cs typeface="+mn-cs"/>
              </a:rPr>
            </a:br>
            <a:r>
              <a:rPr lang="en-CA" sz="1200" kern="1200" dirty="0" smtClean="0">
                <a:solidFill>
                  <a:schemeClr val="tx1"/>
                </a:solidFill>
                <a:latin typeface="+mn-lt"/>
                <a:ea typeface="+mn-ea"/>
                <a:cs typeface="+mn-cs"/>
              </a:rPr>
              <a:t> </a:t>
            </a:r>
            <a:br>
              <a:rPr lang="en-CA" sz="1200" kern="1200" dirty="0" smtClean="0">
                <a:solidFill>
                  <a:schemeClr val="tx1"/>
                </a:solidFill>
                <a:latin typeface="+mn-lt"/>
                <a:ea typeface="+mn-ea"/>
                <a:cs typeface="+mn-cs"/>
              </a:rPr>
            </a:br>
            <a:r>
              <a:rPr lang="en-CA" sz="1200" kern="1200" dirty="0" smtClean="0">
                <a:solidFill>
                  <a:schemeClr val="tx1"/>
                </a:solidFill>
                <a:latin typeface="+mn-lt"/>
                <a:ea typeface="+mn-ea"/>
                <a:cs typeface="+mn-cs"/>
              </a:rPr>
              <a:t>Looking ahead to August, we can expect our provincial exports to once again show some considerable lift. The U.S. benchmark price for oil has traded well above $US 100 per barrel for some time now as tensions in the Middle East rise. Even with the gap between U.S. prices and WCSB widening again, prices for Alberta producers remain quite good.</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sz="1200" b="1" kern="1200" dirty="0" smtClean="0">
                <a:solidFill>
                  <a:schemeClr val="tx1"/>
                </a:solidFill>
                <a:latin typeface="+mn-lt"/>
                <a:ea typeface="+mn-ea"/>
                <a:cs typeface="+mn-cs"/>
              </a:rPr>
              <a:t>(Fewer</a:t>
            </a:r>
            <a:r>
              <a:rPr lang="en-CA" sz="1200" b="1" kern="1200" baseline="0" dirty="0" smtClean="0">
                <a:solidFill>
                  <a:schemeClr val="tx1"/>
                </a:solidFill>
                <a:latin typeface="+mn-lt"/>
                <a:ea typeface="+mn-ea"/>
                <a:cs typeface="+mn-cs"/>
              </a:rPr>
              <a:t>) pretty pink houses for you and me</a:t>
            </a:r>
            <a:endParaRPr lang="en-CA" sz="1200" b="1" kern="1200" dirty="0" smtClean="0">
              <a:solidFill>
                <a:schemeClr val="tx1"/>
              </a:solidFill>
              <a:latin typeface="+mn-lt"/>
              <a:ea typeface="+mn-ea"/>
              <a:cs typeface="+mn-cs"/>
            </a:endParaRPr>
          </a:p>
          <a:p>
            <a:endParaRPr lang="en-CA" sz="1200" kern="1200" dirty="0" smtClean="0">
              <a:solidFill>
                <a:schemeClr val="tx1"/>
              </a:solidFill>
              <a:latin typeface="+mn-lt"/>
              <a:ea typeface="+mn-ea"/>
              <a:cs typeface="+mn-cs"/>
            </a:endParaRPr>
          </a:p>
          <a:p>
            <a:r>
              <a:rPr lang="en-CA" sz="1200" kern="1200" dirty="0" smtClean="0">
                <a:solidFill>
                  <a:schemeClr val="tx1"/>
                </a:solidFill>
                <a:latin typeface="+mn-lt"/>
                <a:ea typeface="+mn-ea"/>
                <a:cs typeface="+mn-cs"/>
              </a:rPr>
              <a:t>Autumn leaves were not the only thing that started to drop last month. According to the latest statistics, the number of homes being built in Alberta fell to an 18-month low.</a:t>
            </a:r>
            <a:br>
              <a:rPr lang="en-CA" sz="1200" kern="1200" dirty="0" smtClean="0">
                <a:solidFill>
                  <a:schemeClr val="tx1"/>
                </a:solidFill>
                <a:latin typeface="+mn-lt"/>
                <a:ea typeface="+mn-ea"/>
                <a:cs typeface="+mn-cs"/>
              </a:rPr>
            </a:br>
            <a:r>
              <a:rPr lang="en-CA" sz="1200" kern="1200" dirty="0" smtClean="0">
                <a:solidFill>
                  <a:schemeClr val="tx1"/>
                </a:solidFill>
                <a:latin typeface="+mn-lt"/>
                <a:ea typeface="+mn-ea"/>
                <a:cs typeface="+mn-cs"/>
              </a:rPr>
              <a:t> </a:t>
            </a:r>
            <a:br>
              <a:rPr lang="en-CA" sz="1200" kern="1200" dirty="0" smtClean="0">
                <a:solidFill>
                  <a:schemeClr val="tx1"/>
                </a:solidFill>
                <a:latin typeface="+mn-lt"/>
                <a:ea typeface="+mn-ea"/>
                <a:cs typeface="+mn-cs"/>
              </a:rPr>
            </a:br>
            <a:r>
              <a:rPr lang="en-CA" sz="1200" kern="1200" dirty="0" smtClean="0">
                <a:solidFill>
                  <a:schemeClr val="tx1"/>
                </a:solidFill>
                <a:latin typeface="+mn-lt"/>
                <a:ea typeface="+mn-ea"/>
                <a:cs typeface="+mn-cs"/>
              </a:rPr>
              <a:t>Construction started on 26,932 new homes in our province in August (adjusted for seasonality and at an annualized rate, meaning that if the pace set by builders in August continued for 12 months, there would be this many new homes during one year). That’s the slowest pace since January of 2012 and the third consecutive month of declines.</a:t>
            </a:r>
            <a:br>
              <a:rPr lang="en-CA" sz="1200" kern="1200" dirty="0" smtClean="0">
                <a:solidFill>
                  <a:schemeClr val="tx1"/>
                </a:solidFill>
                <a:latin typeface="+mn-lt"/>
                <a:ea typeface="+mn-ea"/>
                <a:cs typeface="+mn-cs"/>
              </a:rPr>
            </a:br>
            <a:r>
              <a:rPr lang="en-CA" sz="1200" kern="1200" dirty="0" smtClean="0">
                <a:solidFill>
                  <a:schemeClr val="tx1"/>
                </a:solidFill>
                <a:latin typeface="+mn-lt"/>
                <a:ea typeface="+mn-ea"/>
                <a:cs typeface="+mn-cs"/>
              </a:rPr>
              <a:t> </a:t>
            </a:r>
            <a:br>
              <a:rPr lang="en-CA" sz="1200" kern="1200" dirty="0" smtClean="0">
                <a:solidFill>
                  <a:schemeClr val="tx1"/>
                </a:solidFill>
                <a:latin typeface="+mn-lt"/>
                <a:ea typeface="+mn-ea"/>
                <a:cs typeface="+mn-cs"/>
              </a:rPr>
            </a:br>
            <a:r>
              <a:rPr lang="en-CA" sz="1200" kern="1200" dirty="0" smtClean="0">
                <a:solidFill>
                  <a:schemeClr val="tx1"/>
                </a:solidFill>
                <a:latin typeface="+mn-lt"/>
                <a:ea typeface="+mn-ea"/>
                <a:cs typeface="+mn-cs"/>
              </a:rPr>
              <a:t>The sharp pull-back in August is a bit of a mystery, particularly in light of yesterday’s report from Statistics Canada that residential building permits have been particularly strong in 2013. But there are a couple of possible explanations.</a:t>
            </a:r>
            <a:br>
              <a:rPr lang="en-CA" sz="1200" kern="1200" dirty="0" smtClean="0">
                <a:solidFill>
                  <a:schemeClr val="tx1"/>
                </a:solidFill>
                <a:latin typeface="+mn-lt"/>
                <a:ea typeface="+mn-ea"/>
                <a:cs typeface="+mn-cs"/>
              </a:rPr>
            </a:br>
            <a:r>
              <a:rPr lang="en-CA" sz="1200" kern="1200" dirty="0" smtClean="0">
                <a:solidFill>
                  <a:schemeClr val="tx1"/>
                </a:solidFill>
                <a:latin typeface="+mn-lt"/>
                <a:ea typeface="+mn-ea"/>
                <a:cs typeface="+mn-cs"/>
              </a:rPr>
              <a:t> </a:t>
            </a:r>
            <a:br>
              <a:rPr lang="en-CA" sz="1200" kern="1200" dirty="0" smtClean="0">
                <a:solidFill>
                  <a:schemeClr val="tx1"/>
                </a:solidFill>
                <a:latin typeface="+mn-lt"/>
                <a:ea typeface="+mn-ea"/>
                <a:cs typeface="+mn-cs"/>
              </a:rPr>
            </a:br>
            <a:r>
              <a:rPr lang="en-CA" sz="1200" kern="1200" dirty="0" smtClean="0">
                <a:solidFill>
                  <a:schemeClr val="tx1"/>
                </a:solidFill>
                <a:latin typeface="+mn-lt"/>
                <a:ea typeface="+mn-ea"/>
                <a:cs typeface="+mn-cs"/>
              </a:rPr>
              <a:t>The first has to do with the June flooding in Calgary and southern Alberta.  There was already a pull-back in housing starts in July, followed by a larger drop in August. Perhaps skilled trades people such as carpenters and electricians—ones that would normally be required for new home construction—were pulled off their regular projects to assist with the immediate clean-up and rebuild of flood-ravaged homes. There could also have been a temporary shortage of building material such as </a:t>
            </a:r>
            <a:r>
              <a:rPr lang="en-CA" sz="1200" kern="1200" dirty="0" err="1" smtClean="0">
                <a:solidFill>
                  <a:schemeClr val="tx1"/>
                </a:solidFill>
                <a:latin typeface="+mn-lt"/>
                <a:ea typeface="+mn-ea"/>
                <a:cs typeface="+mn-cs"/>
              </a:rPr>
              <a:t>panelboard</a:t>
            </a:r>
            <a:r>
              <a:rPr lang="en-CA" sz="1200" kern="1200" dirty="0" smtClean="0">
                <a:solidFill>
                  <a:schemeClr val="tx1"/>
                </a:solidFill>
                <a:latin typeface="+mn-lt"/>
                <a:ea typeface="+mn-ea"/>
                <a:cs typeface="+mn-cs"/>
              </a:rPr>
              <a:t> and lumber, which might have delayed new builds.</a:t>
            </a:r>
            <a:br>
              <a:rPr lang="en-CA" sz="1200" kern="1200" dirty="0" smtClean="0">
                <a:solidFill>
                  <a:schemeClr val="tx1"/>
                </a:solidFill>
                <a:latin typeface="+mn-lt"/>
                <a:ea typeface="+mn-ea"/>
                <a:cs typeface="+mn-cs"/>
              </a:rPr>
            </a:br>
            <a:r>
              <a:rPr lang="en-CA" sz="1200" kern="1200" dirty="0" smtClean="0">
                <a:solidFill>
                  <a:schemeClr val="tx1"/>
                </a:solidFill>
                <a:latin typeface="+mn-lt"/>
                <a:ea typeface="+mn-ea"/>
                <a:cs typeface="+mn-cs"/>
              </a:rPr>
              <a:t> </a:t>
            </a:r>
            <a:br>
              <a:rPr lang="en-CA" sz="1200" kern="1200" dirty="0" smtClean="0">
                <a:solidFill>
                  <a:schemeClr val="tx1"/>
                </a:solidFill>
                <a:latin typeface="+mn-lt"/>
                <a:ea typeface="+mn-ea"/>
                <a:cs typeface="+mn-cs"/>
              </a:rPr>
            </a:br>
            <a:r>
              <a:rPr lang="en-CA" sz="1200" kern="1200" dirty="0" smtClean="0">
                <a:solidFill>
                  <a:schemeClr val="tx1"/>
                </a:solidFill>
                <a:latin typeface="+mn-lt"/>
                <a:ea typeface="+mn-ea"/>
                <a:cs typeface="+mn-cs"/>
              </a:rPr>
              <a:t>Another explanation is that the housing market is simply moving back into balance after an extremely active spring. While strong in-migration and rising wages have kept upward pressure on housing demand, builders know the problems that arise if too much product is put onto the market at once. Despite the summer slowdown, housing starts over the last 12 months are still 10.3 per cent higher than the previous 12-month period—suggesting the housing market is still healthy and balanced.</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sz="1200" b="1" kern="1200" dirty="0" smtClean="0">
                <a:solidFill>
                  <a:schemeClr val="tx1"/>
                </a:solidFill>
                <a:latin typeface="+mn-lt"/>
                <a:ea typeface="+mn-ea"/>
                <a:cs typeface="+mn-cs"/>
              </a:rPr>
              <a:t>Independent businesses feeling the joy</a:t>
            </a:r>
            <a:endParaRPr lang="en-CA" sz="1200" kern="1200" dirty="0" smtClean="0">
              <a:solidFill>
                <a:schemeClr val="tx1"/>
              </a:solidFill>
              <a:latin typeface="+mn-lt"/>
              <a:ea typeface="+mn-ea"/>
              <a:cs typeface="+mn-cs"/>
            </a:endParaRPr>
          </a:p>
          <a:p>
            <a:endParaRPr lang="en-CA" sz="1200" kern="1200" dirty="0" smtClean="0">
              <a:solidFill>
                <a:schemeClr val="tx1"/>
              </a:solidFill>
              <a:latin typeface="+mn-lt"/>
              <a:ea typeface="+mn-ea"/>
              <a:cs typeface="+mn-cs"/>
            </a:endParaRPr>
          </a:p>
          <a:p>
            <a:r>
              <a:rPr lang="en-CA" sz="1200" kern="1200" dirty="0" smtClean="0">
                <a:solidFill>
                  <a:schemeClr val="tx1"/>
                </a:solidFill>
                <a:latin typeface="+mn-lt"/>
                <a:ea typeface="+mn-ea"/>
                <a:cs typeface="+mn-cs"/>
              </a:rPr>
              <a:t>According to the Canadian Federation of Independent Business (CFIB), small- and medium-sized businesses in our province are more optimistic in August than they’ve been since the late winter. The index of optimism stood at 69.5, second among Canadian provinces only to Saskatchewan (70.7) and Newfoundland and Labrador (70.4). The CFIB notes that an index reading of between 65 and 70 is generally consistent with an economy growing at potential.</a:t>
            </a:r>
            <a:br>
              <a:rPr lang="en-CA" sz="1200" kern="1200" dirty="0" smtClean="0">
                <a:solidFill>
                  <a:schemeClr val="tx1"/>
                </a:solidFill>
                <a:latin typeface="+mn-lt"/>
                <a:ea typeface="+mn-ea"/>
                <a:cs typeface="+mn-cs"/>
              </a:rPr>
            </a:br>
            <a:r>
              <a:rPr lang="en-CA" sz="1200" kern="1200" dirty="0" smtClean="0">
                <a:solidFill>
                  <a:schemeClr val="tx1"/>
                </a:solidFill>
                <a:latin typeface="+mn-lt"/>
                <a:ea typeface="+mn-ea"/>
                <a:cs typeface="+mn-cs"/>
              </a:rPr>
              <a:t> </a:t>
            </a:r>
            <a:br>
              <a:rPr lang="en-CA" sz="1200" kern="1200" dirty="0" smtClean="0">
                <a:solidFill>
                  <a:schemeClr val="tx1"/>
                </a:solidFill>
                <a:latin typeface="+mn-lt"/>
                <a:ea typeface="+mn-ea"/>
                <a:cs typeface="+mn-cs"/>
              </a:rPr>
            </a:br>
            <a:r>
              <a:rPr lang="en-CA" sz="1200" kern="1200" dirty="0" smtClean="0">
                <a:solidFill>
                  <a:schemeClr val="tx1"/>
                </a:solidFill>
                <a:latin typeface="+mn-lt"/>
                <a:ea typeface="+mn-ea"/>
                <a:cs typeface="+mn-cs"/>
              </a:rPr>
              <a:t>The Canadian average among businesses was 65.9 in August, up 1.7 points from July and one of the highest points in a year-and-a-half.</a:t>
            </a:r>
            <a:br>
              <a:rPr lang="en-CA" sz="1200" kern="1200" dirty="0" smtClean="0">
                <a:solidFill>
                  <a:schemeClr val="tx1"/>
                </a:solidFill>
                <a:latin typeface="+mn-lt"/>
                <a:ea typeface="+mn-ea"/>
                <a:cs typeface="+mn-cs"/>
              </a:rPr>
            </a:br>
            <a:r>
              <a:rPr lang="en-CA" sz="1200" kern="1200" dirty="0" smtClean="0">
                <a:solidFill>
                  <a:schemeClr val="tx1"/>
                </a:solidFill>
                <a:latin typeface="+mn-lt"/>
                <a:ea typeface="+mn-ea"/>
                <a:cs typeface="+mn-cs"/>
              </a:rPr>
              <a:t> </a:t>
            </a:r>
            <a:br>
              <a:rPr lang="en-CA" sz="1200" kern="1200" dirty="0" smtClean="0">
                <a:solidFill>
                  <a:schemeClr val="tx1"/>
                </a:solidFill>
                <a:latin typeface="+mn-lt"/>
                <a:ea typeface="+mn-ea"/>
                <a:cs typeface="+mn-cs"/>
              </a:rPr>
            </a:br>
            <a:r>
              <a:rPr lang="en-CA" sz="1200" kern="1200" dirty="0" smtClean="0">
                <a:solidFill>
                  <a:schemeClr val="tx1"/>
                </a:solidFill>
                <a:latin typeface="+mn-lt"/>
                <a:ea typeface="+mn-ea"/>
                <a:cs typeface="+mn-cs"/>
              </a:rPr>
              <a:t>“Although we have noted a seesaw performance of late, Alberta’s small businesses have maintained above-average optimism relative to business owners in the rest of the country,” says the CFIB in its August provincial summary. This level of optimism corroborates the province’s generally good economic indicators such as rising energy prices, labour market statistics and construction activity.</a:t>
            </a:r>
            <a:br>
              <a:rPr lang="en-CA" sz="1200" kern="1200" dirty="0" smtClean="0">
                <a:solidFill>
                  <a:schemeClr val="tx1"/>
                </a:solidFill>
                <a:latin typeface="+mn-lt"/>
                <a:ea typeface="+mn-ea"/>
                <a:cs typeface="+mn-cs"/>
              </a:rPr>
            </a:br>
            <a:r>
              <a:rPr lang="en-CA" sz="1200" kern="1200" dirty="0" smtClean="0">
                <a:solidFill>
                  <a:schemeClr val="tx1"/>
                </a:solidFill>
                <a:latin typeface="+mn-lt"/>
                <a:ea typeface="+mn-ea"/>
                <a:cs typeface="+mn-cs"/>
              </a:rPr>
              <a:t> </a:t>
            </a:r>
            <a:br>
              <a:rPr lang="en-CA" sz="1200" kern="1200" dirty="0" smtClean="0">
                <a:solidFill>
                  <a:schemeClr val="tx1"/>
                </a:solidFill>
                <a:latin typeface="+mn-lt"/>
                <a:ea typeface="+mn-ea"/>
                <a:cs typeface="+mn-cs"/>
              </a:rPr>
            </a:br>
            <a:r>
              <a:rPr lang="en-CA" sz="1200" kern="1200" dirty="0" smtClean="0">
                <a:solidFill>
                  <a:schemeClr val="tx1"/>
                </a:solidFill>
                <a:latin typeface="+mn-lt"/>
                <a:ea typeface="+mn-ea"/>
                <a:cs typeface="+mn-cs"/>
              </a:rPr>
              <a:t>Even better, the province’s healthy levels of business optimism may be translating into further labour market gains in the future. “Short-term hiring plans remain very strong, with 28 per cent of respondents planning to add to their full-time staff and only 7 per cent planning to reduce staffing levels,” the CFIB says in its Alberta report.</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baseline="0" dirty="0" smtClean="0"/>
          </a:p>
        </p:txBody>
      </p:sp>
      <p:sp>
        <p:nvSpPr>
          <p:cNvPr id="4" name="Slide Number Placeholder 3"/>
          <p:cNvSpPr>
            <a:spLocks noGrp="1"/>
          </p:cNvSpPr>
          <p:nvPr>
            <p:ph type="sldNum" sz="quarter" idx="10"/>
          </p:nvPr>
        </p:nvSpPr>
        <p:spPr/>
        <p:txBody>
          <a:bodyPr/>
          <a:lstStyle/>
          <a:p>
            <a:fld id="{1C059A01-957A-E348-AB86-E863EAD7842D}" type="slidenum">
              <a:rPr lang="en-US" smtClean="0"/>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 further sign that SMEs are feeling good about the future is their plans to grow</a:t>
            </a:r>
            <a:endParaRPr lang="en-US" sz="1200"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b="1" dirty="0" smtClean="0"/>
          </a:p>
          <a:p>
            <a:pPr>
              <a:buFont typeface="Arial" pitchFamily="34" charset="0"/>
              <a:buChar char="•"/>
            </a:pPr>
            <a:r>
              <a:rPr lang="en-US" sz="1200" kern="1200" dirty="0" smtClean="0">
                <a:solidFill>
                  <a:schemeClr val="tx1"/>
                </a:solidFill>
                <a:latin typeface="+mn-lt"/>
                <a:ea typeface="+mn-ea"/>
                <a:cs typeface="+mn-cs"/>
              </a:rPr>
              <a:t> Three-quarters</a:t>
            </a:r>
            <a:r>
              <a:rPr lang="en-US" sz="1200" kern="1200" baseline="0" dirty="0" smtClean="0">
                <a:solidFill>
                  <a:schemeClr val="tx1"/>
                </a:solidFill>
                <a:latin typeface="+mn-lt"/>
                <a:ea typeface="+mn-ea"/>
                <a:cs typeface="+mn-cs"/>
              </a:rPr>
              <a:t> (75%) of SMEs are INTENTIONALLY trying to grow their business (up from 73</a:t>
            </a:r>
            <a:r>
              <a:rPr lang="en-US" sz="1200" kern="1200" dirty="0" smtClean="0">
                <a:solidFill>
                  <a:schemeClr val="tx1"/>
                </a:solidFill>
                <a:latin typeface="+mn-lt"/>
                <a:ea typeface="+mn-ea"/>
                <a:cs typeface="+mn-cs"/>
              </a:rPr>
              <a:t>%</a:t>
            </a:r>
            <a:r>
              <a:rPr lang="en-US" sz="1200" kern="1200" baseline="0" dirty="0" smtClean="0">
                <a:solidFill>
                  <a:schemeClr val="tx1"/>
                </a:solidFill>
                <a:latin typeface="+mn-lt"/>
                <a:ea typeface="+mn-ea"/>
                <a:cs typeface="+mn-cs"/>
              </a:rPr>
              <a:t> in May).</a:t>
            </a:r>
            <a:r>
              <a:rPr lang="en-US" sz="1200" kern="1200" dirty="0" smtClean="0">
                <a:solidFill>
                  <a:schemeClr val="tx1"/>
                </a:solidFill>
                <a:latin typeface="+mn-lt"/>
                <a:ea typeface="+mn-ea"/>
                <a:cs typeface="+mn-cs"/>
              </a:rPr>
              <a:t>  </a:t>
            </a:r>
          </a:p>
          <a:p>
            <a:pPr>
              <a:buFont typeface="Arial" pitchFamily="34" charset="0"/>
              <a:buChar char="•"/>
            </a:pPr>
            <a:r>
              <a:rPr lang="en-US" sz="1200" kern="1200" dirty="0" smtClean="0">
                <a:solidFill>
                  <a:schemeClr val="tx1"/>
                </a:solidFill>
                <a:latin typeface="+mn-lt"/>
                <a:ea typeface="+mn-ea"/>
                <a:cs typeface="+mn-cs"/>
              </a:rPr>
              <a:t> In fact, over half (57%) are seeing growth in their business as a result of their efforts (up from 52% in May).  </a:t>
            </a:r>
          </a:p>
          <a:p>
            <a:pPr>
              <a:buFont typeface="Arial" pitchFamily="34" charset="0"/>
              <a:buChar char="•"/>
            </a:pPr>
            <a:r>
              <a:rPr lang="en-US" sz="1200" kern="1200" dirty="0" smtClean="0">
                <a:solidFill>
                  <a:schemeClr val="tx1"/>
                </a:solidFill>
                <a:latin typeface="+mn-lt"/>
                <a:ea typeface="+mn-ea"/>
                <a:cs typeface="+mn-cs"/>
              </a:rPr>
              <a:t> An additional 12% are experiencing ‘organic growth’ not related to any intentional effort of their own. Growing in spite of themselves </a:t>
            </a:r>
            <a:r>
              <a:rPr lang="en-US" sz="1200" kern="1200" dirty="0" smtClean="0">
                <a:solidFill>
                  <a:schemeClr val="tx1"/>
                </a:solidFill>
                <a:latin typeface="+mn-lt"/>
                <a:ea typeface="+mn-ea"/>
                <a:cs typeface="+mn-cs"/>
                <a:sym typeface="Wingdings" pitchFamily="2" charset="2"/>
              </a:rPr>
              <a:t> </a:t>
            </a:r>
            <a:r>
              <a:rPr lang="en-US" sz="1200" kern="1200" dirty="0" smtClean="0">
                <a:solidFill>
                  <a:schemeClr val="tx1"/>
                </a:solidFill>
                <a:latin typeface="+mn-lt"/>
                <a:ea typeface="+mn-ea"/>
                <a:cs typeface="+mn-cs"/>
              </a:rPr>
              <a:t>(same as 12% in May) </a:t>
            </a:r>
          </a:p>
          <a:p>
            <a:endParaRPr lang="en-CA"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Future investment plans focus largely on the purchase of new equipment or machinery. </a:t>
            </a:r>
          </a:p>
          <a:p>
            <a:pPr>
              <a:buFont typeface="Arial" pitchFamily="34" charset="0"/>
              <a:buChar char="•"/>
            </a:pPr>
            <a:r>
              <a:rPr lang="en-US" sz="1200" kern="1200" dirty="0" smtClean="0">
                <a:solidFill>
                  <a:schemeClr val="tx1"/>
                </a:solidFill>
                <a:latin typeface="+mn-lt"/>
                <a:ea typeface="+mn-ea"/>
                <a:cs typeface="+mn-cs"/>
              </a:rPr>
              <a:t> Six-in-ten</a:t>
            </a:r>
            <a:r>
              <a:rPr lang="en-US" sz="1200" kern="1200" baseline="0" dirty="0" smtClean="0">
                <a:solidFill>
                  <a:schemeClr val="tx1"/>
                </a:solidFill>
                <a:latin typeface="+mn-lt"/>
                <a:ea typeface="+mn-ea"/>
                <a:cs typeface="+mn-cs"/>
              </a:rPr>
              <a:t> (59%), of surveyed SMEs, </a:t>
            </a:r>
            <a:r>
              <a:rPr lang="en-US" sz="1200" kern="1200" dirty="0" smtClean="0">
                <a:solidFill>
                  <a:schemeClr val="tx1"/>
                </a:solidFill>
                <a:latin typeface="+mn-lt"/>
                <a:ea typeface="+mn-ea"/>
                <a:cs typeface="+mn-cs"/>
              </a:rPr>
              <a:t>plan on purchasing new company assets in the next 24 months (up</a:t>
            </a:r>
            <a:r>
              <a:rPr lang="en-US" sz="1200" kern="1200" baseline="0" dirty="0" smtClean="0">
                <a:solidFill>
                  <a:schemeClr val="tx1"/>
                </a:solidFill>
                <a:latin typeface="+mn-lt"/>
                <a:ea typeface="+mn-ea"/>
                <a:cs typeface="+mn-cs"/>
              </a:rPr>
              <a:t> from </a:t>
            </a:r>
            <a:r>
              <a:rPr lang="en-US" sz="1200" kern="1200" dirty="0" smtClean="0">
                <a:solidFill>
                  <a:schemeClr val="tx1"/>
                </a:solidFill>
                <a:latin typeface="+mn-lt"/>
                <a:ea typeface="+mn-ea"/>
                <a:cs typeface="+mn-cs"/>
              </a:rPr>
              <a:t>53%</a:t>
            </a:r>
            <a:r>
              <a:rPr lang="en-US" sz="1200" kern="1200" baseline="0" dirty="0" smtClean="0">
                <a:solidFill>
                  <a:schemeClr val="tx1"/>
                </a:solidFill>
                <a:latin typeface="+mn-lt"/>
                <a:ea typeface="+mn-ea"/>
                <a:cs typeface="+mn-cs"/>
              </a:rPr>
              <a:t> in May).</a:t>
            </a:r>
            <a:endParaRPr lang="en-CA"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1C059A01-957A-E348-AB86-E863EAD7842D}" type="slidenum">
              <a:rPr lang="en-US" smtClean="0"/>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1C059A01-957A-E348-AB86-E863EAD7842D}" type="slidenum">
              <a:rPr lang="en-US" smtClean="0"/>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CA" sz="1200" kern="1200" dirty="0" smtClean="0">
                <a:solidFill>
                  <a:schemeClr val="tx1"/>
                </a:solidFill>
                <a:latin typeface="+mn-lt"/>
                <a:ea typeface="+mn-ea"/>
                <a:cs typeface="+mn-cs"/>
              </a:rPr>
              <a:t>Additional</a:t>
            </a:r>
            <a:r>
              <a:rPr lang="en-CA" sz="1200" kern="1200" baseline="0" dirty="0" smtClean="0">
                <a:solidFill>
                  <a:schemeClr val="tx1"/>
                </a:solidFill>
                <a:latin typeface="+mn-lt"/>
                <a:ea typeface="+mn-ea"/>
                <a:cs typeface="+mn-cs"/>
              </a:rPr>
              <a:t> sentence completions…</a:t>
            </a:r>
          </a:p>
          <a:p>
            <a:pPr marL="0" marR="0" indent="0" algn="l" defTabSz="457200" rtl="0" eaLnBrk="1" fontAlgn="auto" latinLnBrk="0" hangingPunct="1">
              <a:lnSpc>
                <a:spcPct val="100000"/>
              </a:lnSpc>
              <a:spcBef>
                <a:spcPts val="0"/>
              </a:spcBef>
              <a:spcAft>
                <a:spcPts val="0"/>
              </a:spcAft>
              <a:buClrTx/>
              <a:buSzTx/>
              <a:buFontTx/>
              <a:buNone/>
              <a:tabLst/>
              <a:defRPr/>
            </a:pPr>
            <a:r>
              <a:rPr lang="en-CA" sz="1200" kern="1200" baseline="0" dirty="0" smtClean="0">
                <a:solidFill>
                  <a:schemeClr val="tx1"/>
                </a:solidFill>
                <a:latin typeface="+mn-lt"/>
                <a:ea typeface="+mn-ea"/>
                <a:cs typeface="+mn-cs"/>
              </a:rPr>
              <a:t>8% The natural resources;</a:t>
            </a:r>
          </a:p>
          <a:p>
            <a:pPr marL="0" marR="0" indent="0" algn="l" defTabSz="457200" rtl="0" eaLnBrk="1" fontAlgn="auto" latinLnBrk="0" hangingPunct="1">
              <a:lnSpc>
                <a:spcPct val="100000"/>
              </a:lnSpc>
              <a:spcBef>
                <a:spcPts val="0"/>
              </a:spcBef>
              <a:spcAft>
                <a:spcPts val="0"/>
              </a:spcAft>
              <a:buClrTx/>
              <a:buSzTx/>
              <a:buFontTx/>
              <a:buNone/>
              <a:tabLst/>
              <a:defRPr/>
            </a:pPr>
            <a:r>
              <a:rPr lang="en-CA" sz="1200" kern="1200" baseline="0" dirty="0" smtClean="0">
                <a:solidFill>
                  <a:schemeClr val="tx1"/>
                </a:solidFill>
                <a:latin typeface="+mn-lt"/>
                <a:ea typeface="+mn-ea"/>
                <a:cs typeface="+mn-cs"/>
              </a:rPr>
              <a:t>7% The people;</a:t>
            </a:r>
          </a:p>
          <a:p>
            <a:pPr marL="0" marR="0" indent="0" algn="l" defTabSz="457200" rtl="0" eaLnBrk="1" fontAlgn="auto" latinLnBrk="0" hangingPunct="1">
              <a:lnSpc>
                <a:spcPct val="100000"/>
              </a:lnSpc>
              <a:spcBef>
                <a:spcPts val="0"/>
              </a:spcBef>
              <a:spcAft>
                <a:spcPts val="0"/>
              </a:spcAft>
              <a:buClrTx/>
              <a:buSzTx/>
              <a:buFontTx/>
              <a:buNone/>
              <a:tabLst/>
              <a:defRPr/>
            </a:pPr>
            <a:r>
              <a:rPr lang="en-CA" sz="1200" kern="1200" baseline="0" dirty="0" smtClean="0">
                <a:solidFill>
                  <a:schemeClr val="tx1"/>
                </a:solidFill>
                <a:latin typeface="+mn-lt"/>
                <a:ea typeface="+mn-ea"/>
                <a:cs typeface="+mn-cs"/>
              </a:rPr>
              <a:t>7% No provincial tax;</a:t>
            </a:r>
          </a:p>
          <a:p>
            <a:pPr marL="0" marR="0" indent="0" algn="l" defTabSz="457200" rtl="0" eaLnBrk="1" fontAlgn="auto" latinLnBrk="0" hangingPunct="1">
              <a:lnSpc>
                <a:spcPct val="100000"/>
              </a:lnSpc>
              <a:spcBef>
                <a:spcPts val="0"/>
              </a:spcBef>
              <a:spcAft>
                <a:spcPts val="0"/>
              </a:spcAft>
              <a:buClrTx/>
              <a:buSzTx/>
              <a:buFontTx/>
              <a:buNone/>
              <a:tabLst/>
              <a:defRPr/>
            </a:pPr>
            <a:r>
              <a:rPr lang="en-CA" sz="1200" kern="1200" baseline="0" dirty="0" smtClean="0">
                <a:solidFill>
                  <a:schemeClr val="tx1"/>
                </a:solidFill>
                <a:latin typeface="+mn-lt"/>
                <a:ea typeface="+mn-ea"/>
                <a:cs typeface="+mn-cs"/>
              </a:rPr>
              <a:t>2% Limited government involvement; and</a:t>
            </a:r>
          </a:p>
          <a:p>
            <a:pPr marL="0" marR="0" indent="0" algn="l" defTabSz="457200" rtl="0" eaLnBrk="1" fontAlgn="auto" latinLnBrk="0" hangingPunct="1">
              <a:lnSpc>
                <a:spcPct val="100000"/>
              </a:lnSpc>
              <a:spcBef>
                <a:spcPts val="0"/>
              </a:spcBef>
              <a:spcAft>
                <a:spcPts val="0"/>
              </a:spcAft>
              <a:buClrTx/>
              <a:buSzTx/>
              <a:buFontTx/>
              <a:buNone/>
              <a:tabLst/>
              <a:defRPr/>
            </a:pPr>
            <a:r>
              <a:rPr lang="en-CA" sz="1200" kern="1200" baseline="0" dirty="0" smtClean="0">
                <a:solidFill>
                  <a:schemeClr val="tx1"/>
                </a:solidFill>
                <a:latin typeface="+mn-lt"/>
                <a:ea typeface="+mn-ea"/>
                <a:cs typeface="+mn-cs"/>
              </a:rPr>
              <a:t>2% The entrepreneurial spirit.</a:t>
            </a:r>
          </a:p>
          <a:p>
            <a:pPr marL="0" marR="0" indent="0" algn="l" defTabSz="457200" rtl="0" eaLnBrk="1" fontAlgn="auto" latinLnBrk="0" hangingPunct="1">
              <a:lnSpc>
                <a:spcPct val="100000"/>
              </a:lnSpc>
              <a:spcBef>
                <a:spcPts val="0"/>
              </a:spcBef>
              <a:spcAft>
                <a:spcPts val="0"/>
              </a:spcAft>
              <a:buClrTx/>
              <a:buSzTx/>
              <a:buFontTx/>
              <a:buNone/>
              <a:tabLst/>
              <a:defRPr/>
            </a:pPr>
            <a:endParaRPr lang="en-CA" sz="120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1C059A01-957A-E348-AB86-E863EAD7842D}" type="slidenum">
              <a:rPr lang="en-US" smtClean="0"/>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CA" sz="1200" kern="1200" dirty="0" smtClean="0">
                <a:solidFill>
                  <a:schemeClr val="tx1"/>
                </a:solidFill>
                <a:latin typeface="+mn-lt"/>
                <a:ea typeface="+mn-ea"/>
                <a:cs typeface="+mn-cs"/>
              </a:rPr>
              <a:t>Additional</a:t>
            </a:r>
            <a:r>
              <a:rPr lang="en-CA" sz="1200" kern="1200" baseline="0" dirty="0" smtClean="0">
                <a:solidFill>
                  <a:schemeClr val="tx1"/>
                </a:solidFill>
                <a:latin typeface="+mn-lt"/>
                <a:ea typeface="+mn-ea"/>
                <a:cs typeface="+mn-cs"/>
              </a:rPr>
              <a:t> sentence completions…</a:t>
            </a:r>
          </a:p>
          <a:p>
            <a:pPr marL="0" marR="0" indent="0" algn="l" defTabSz="457200" rtl="0" eaLnBrk="1" fontAlgn="auto" latinLnBrk="0" hangingPunct="1">
              <a:lnSpc>
                <a:spcPct val="100000"/>
              </a:lnSpc>
              <a:spcBef>
                <a:spcPts val="0"/>
              </a:spcBef>
              <a:spcAft>
                <a:spcPts val="0"/>
              </a:spcAft>
              <a:buClrTx/>
              <a:buSzTx/>
              <a:buFontTx/>
              <a:buNone/>
              <a:tabLst/>
              <a:defRPr/>
            </a:pPr>
            <a:r>
              <a:rPr lang="en-CA" sz="1200" kern="1200" baseline="0" dirty="0" smtClean="0">
                <a:solidFill>
                  <a:schemeClr val="tx1"/>
                </a:solidFill>
                <a:latin typeface="+mn-lt"/>
                <a:ea typeface="+mn-ea"/>
                <a:cs typeface="+mn-cs"/>
              </a:rPr>
              <a:t>12% The economy;</a:t>
            </a:r>
          </a:p>
          <a:p>
            <a:pPr marL="0" marR="0" indent="0" algn="l" defTabSz="457200" rtl="0" eaLnBrk="1" fontAlgn="auto" latinLnBrk="0" hangingPunct="1">
              <a:lnSpc>
                <a:spcPct val="100000"/>
              </a:lnSpc>
              <a:spcBef>
                <a:spcPts val="0"/>
              </a:spcBef>
              <a:spcAft>
                <a:spcPts val="0"/>
              </a:spcAft>
              <a:buClrTx/>
              <a:buSzTx/>
              <a:buFontTx/>
              <a:buNone/>
              <a:tabLst/>
              <a:defRPr/>
            </a:pPr>
            <a:r>
              <a:rPr lang="en-CA" sz="1200" kern="1200" baseline="0" dirty="0" smtClean="0">
                <a:solidFill>
                  <a:schemeClr val="tx1"/>
                </a:solidFill>
                <a:latin typeface="+mn-lt"/>
                <a:ea typeface="+mn-ea"/>
                <a:cs typeface="+mn-cs"/>
              </a:rPr>
              <a:t>12% I like it here;</a:t>
            </a:r>
          </a:p>
          <a:p>
            <a:pPr marL="0" marR="0" indent="0" algn="l" defTabSz="457200" rtl="0" eaLnBrk="1" fontAlgn="auto" latinLnBrk="0" hangingPunct="1">
              <a:lnSpc>
                <a:spcPct val="100000"/>
              </a:lnSpc>
              <a:spcBef>
                <a:spcPts val="0"/>
              </a:spcBef>
              <a:spcAft>
                <a:spcPts val="0"/>
              </a:spcAft>
              <a:buClrTx/>
              <a:buSzTx/>
              <a:buFontTx/>
              <a:buNone/>
              <a:tabLst/>
              <a:defRPr/>
            </a:pPr>
            <a:r>
              <a:rPr lang="en-CA" sz="1200" kern="1200" baseline="0" dirty="0" smtClean="0">
                <a:solidFill>
                  <a:schemeClr val="tx1"/>
                </a:solidFill>
                <a:latin typeface="+mn-lt"/>
                <a:ea typeface="+mn-ea"/>
                <a:cs typeface="+mn-cs"/>
              </a:rPr>
              <a:t>7% Low taxes;</a:t>
            </a:r>
          </a:p>
          <a:p>
            <a:pPr marL="0" marR="0" indent="0" algn="l" defTabSz="457200" rtl="0" eaLnBrk="1" fontAlgn="auto" latinLnBrk="0" hangingPunct="1">
              <a:lnSpc>
                <a:spcPct val="100000"/>
              </a:lnSpc>
              <a:spcBef>
                <a:spcPts val="0"/>
              </a:spcBef>
              <a:spcAft>
                <a:spcPts val="0"/>
              </a:spcAft>
              <a:buClrTx/>
              <a:buSzTx/>
              <a:buFontTx/>
              <a:buNone/>
              <a:tabLst/>
              <a:defRPr/>
            </a:pPr>
            <a:r>
              <a:rPr lang="en-CA" sz="1200" kern="1200" baseline="0" dirty="0" smtClean="0">
                <a:solidFill>
                  <a:schemeClr val="tx1"/>
                </a:solidFill>
                <a:latin typeface="+mn-lt"/>
                <a:ea typeface="+mn-ea"/>
                <a:cs typeface="+mn-cs"/>
              </a:rPr>
              <a:t>6% My work;</a:t>
            </a:r>
          </a:p>
          <a:p>
            <a:pPr marL="0" marR="0" indent="0" algn="l" defTabSz="457200" rtl="0" eaLnBrk="1" fontAlgn="auto" latinLnBrk="0" hangingPunct="1">
              <a:lnSpc>
                <a:spcPct val="100000"/>
              </a:lnSpc>
              <a:spcBef>
                <a:spcPts val="0"/>
              </a:spcBef>
              <a:spcAft>
                <a:spcPts val="0"/>
              </a:spcAft>
              <a:buClrTx/>
              <a:buSzTx/>
              <a:buFontTx/>
              <a:buNone/>
              <a:tabLst/>
              <a:defRPr/>
            </a:pPr>
            <a:r>
              <a:rPr lang="en-CA" sz="1200" kern="1200" baseline="0" dirty="0" smtClean="0">
                <a:solidFill>
                  <a:schemeClr val="tx1"/>
                </a:solidFill>
                <a:latin typeface="+mn-lt"/>
                <a:ea typeface="+mn-ea"/>
                <a:cs typeface="+mn-cs"/>
              </a:rPr>
              <a:t>4% Scenery;</a:t>
            </a:r>
          </a:p>
          <a:p>
            <a:pPr marL="0" marR="0" indent="0" algn="l" defTabSz="457200" rtl="0" eaLnBrk="1" fontAlgn="auto" latinLnBrk="0" hangingPunct="1">
              <a:lnSpc>
                <a:spcPct val="100000"/>
              </a:lnSpc>
              <a:spcBef>
                <a:spcPts val="0"/>
              </a:spcBef>
              <a:spcAft>
                <a:spcPts val="0"/>
              </a:spcAft>
              <a:buClrTx/>
              <a:buSzTx/>
              <a:buFontTx/>
              <a:buNone/>
              <a:tabLst/>
              <a:defRPr/>
            </a:pPr>
            <a:r>
              <a:rPr lang="en-CA" sz="1200" kern="1200" baseline="0" dirty="0" smtClean="0">
                <a:solidFill>
                  <a:schemeClr val="tx1"/>
                </a:solidFill>
                <a:latin typeface="+mn-lt"/>
                <a:ea typeface="+mn-ea"/>
                <a:cs typeface="+mn-cs"/>
              </a:rPr>
              <a:t>3% Weather;</a:t>
            </a:r>
          </a:p>
          <a:p>
            <a:pPr marL="0" marR="0" indent="0" algn="l" defTabSz="457200" rtl="0" eaLnBrk="1" fontAlgn="auto" latinLnBrk="0" hangingPunct="1">
              <a:lnSpc>
                <a:spcPct val="100000"/>
              </a:lnSpc>
              <a:spcBef>
                <a:spcPts val="0"/>
              </a:spcBef>
              <a:spcAft>
                <a:spcPts val="0"/>
              </a:spcAft>
              <a:buClrTx/>
              <a:buSzTx/>
              <a:buFontTx/>
              <a:buNone/>
              <a:tabLst/>
              <a:defRPr/>
            </a:pPr>
            <a:r>
              <a:rPr lang="en-CA" sz="1200" kern="1200" baseline="0" dirty="0" smtClean="0">
                <a:solidFill>
                  <a:schemeClr val="tx1"/>
                </a:solidFill>
                <a:latin typeface="+mn-lt"/>
                <a:ea typeface="+mn-ea"/>
                <a:cs typeface="+mn-cs"/>
              </a:rPr>
              <a:t>3% Lifestyle; and</a:t>
            </a:r>
          </a:p>
          <a:p>
            <a:pPr marL="0" marR="0" indent="0" algn="l" defTabSz="457200" rtl="0" eaLnBrk="1" fontAlgn="auto" latinLnBrk="0" hangingPunct="1">
              <a:lnSpc>
                <a:spcPct val="100000"/>
              </a:lnSpc>
              <a:spcBef>
                <a:spcPts val="0"/>
              </a:spcBef>
              <a:spcAft>
                <a:spcPts val="0"/>
              </a:spcAft>
              <a:buClrTx/>
              <a:buSzTx/>
              <a:buFontTx/>
              <a:buNone/>
              <a:tabLst/>
              <a:defRPr/>
            </a:pPr>
            <a:r>
              <a:rPr lang="en-CA" sz="1200" kern="1200" baseline="0" dirty="0" smtClean="0">
                <a:solidFill>
                  <a:schemeClr val="tx1"/>
                </a:solidFill>
                <a:latin typeface="+mn-lt"/>
                <a:ea typeface="+mn-ea"/>
                <a:cs typeface="+mn-cs"/>
              </a:rPr>
              <a:t>2% The oil industry.</a:t>
            </a:r>
          </a:p>
        </p:txBody>
      </p:sp>
      <p:sp>
        <p:nvSpPr>
          <p:cNvPr id="4" name="Slide Number Placeholder 3"/>
          <p:cNvSpPr>
            <a:spLocks noGrp="1"/>
          </p:cNvSpPr>
          <p:nvPr>
            <p:ph type="sldNum" sz="quarter" idx="10"/>
          </p:nvPr>
        </p:nvSpPr>
        <p:spPr/>
        <p:txBody>
          <a:bodyPr/>
          <a:lstStyle/>
          <a:p>
            <a:fld id="{1C059A01-957A-E348-AB86-E863EAD7842D}" type="slidenum">
              <a:rPr lang="en-US" smtClean="0"/>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1C059A01-957A-E348-AB86-E863EAD7842D}" type="slidenum">
              <a:rPr lang="en-US" smtClean="0"/>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baseline="0" dirty="0" smtClean="0"/>
          </a:p>
        </p:txBody>
      </p:sp>
      <p:sp>
        <p:nvSpPr>
          <p:cNvPr id="4" name="Slide Number Placeholder 3"/>
          <p:cNvSpPr>
            <a:spLocks noGrp="1"/>
          </p:cNvSpPr>
          <p:nvPr>
            <p:ph type="sldNum" sz="quarter" idx="10"/>
          </p:nvPr>
        </p:nvSpPr>
        <p:spPr/>
        <p:txBody>
          <a:bodyPr/>
          <a:lstStyle/>
          <a:p>
            <a:fld id="{1C059A01-957A-E348-AB86-E863EAD7842D}" type="slidenum">
              <a:rPr lang="en-US" smtClean="0"/>
              <a:pPr/>
              <a:t>4</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sz="1200" b="1" kern="1200" dirty="0" smtClean="0">
                <a:solidFill>
                  <a:schemeClr val="tx1"/>
                </a:solidFill>
                <a:latin typeface="+mn-lt"/>
                <a:ea typeface="+mn-ea"/>
                <a:cs typeface="+mn-cs"/>
              </a:rPr>
              <a:t>Number of Employees (from</a:t>
            </a:r>
            <a:r>
              <a:rPr lang="en-CA" sz="1200" b="1" kern="1200" baseline="0" dirty="0" smtClean="0">
                <a:solidFill>
                  <a:schemeClr val="tx1"/>
                </a:solidFill>
                <a:latin typeface="+mn-lt"/>
                <a:ea typeface="+mn-ea"/>
                <a:cs typeface="+mn-cs"/>
              </a:rPr>
              <a:t> May):</a:t>
            </a:r>
          </a:p>
          <a:p>
            <a:r>
              <a:rPr lang="en-CA" sz="1200" kern="1200" baseline="0" dirty="0" smtClean="0">
                <a:solidFill>
                  <a:schemeClr val="tx1"/>
                </a:solidFill>
                <a:latin typeface="+mn-lt"/>
                <a:ea typeface="+mn-ea"/>
                <a:cs typeface="+mn-cs"/>
              </a:rPr>
              <a:t>0 to 4 (46%);</a:t>
            </a:r>
          </a:p>
          <a:p>
            <a:r>
              <a:rPr lang="en-CA" sz="1200" kern="1200" baseline="0" dirty="0" smtClean="0">
                <a:solidFill>
                  <a:schemeClr val="tx1"/>
                </a:solidFill>
                <a:latin typeface="+mn-lt"/>
                <a:ea typeface="+mn-ea"/>
                <a:cs typeface="+mn-cs"/>
              </a:rPr>
              <a:t>5 to 49 (45%);</a:t>
            </a:r>
          </a:p>
          <a:p>
            <a:r>
              <a:rPr lang="en-CA" sz="1200" kern="1200" baseline="0" dirty="0" smtClean="0">
                <a:solidFill>
                  <a:schemeClr val="tx1"/>
                </a:solidFill>
                <a:latin typeface="+mn-lt"/>
                <a:ea typeface="+mn-ea"/>
                <a:cs typeface="+mn-cs"/>
              </a:rPr>
              <a:t>50 to 499 (10%).</a:t>
            </a:r>
          </a:p>
          <a:p>
            <a:endParaRPr lang="en-CA" sz="1200" kern="1200" baseline="0" dirty="0" smtClean="0">
              <a:solidFill>
                <a:schemeClr val="tx1"/>
              </a:solidFill>
              <a:latin typeface="+mn-lt"/>
              <a:ea typeface="+mn-ea"/>
              <a:cs typeface="+mn-cs"/>
            </a:endParaRPr>
          </a:p>
          <a:p>
            <a:r>
              <a:rPr lang="en-CA" sz="1200" b="1" kern="1200" baseline="0" dirty="0" smtClean="0">
                <a:solidFill>
                  <a:schemeClr val="tx1"/>
                </a:solidFill>
                <a:latin typeface="+mn-lt"/>
                <a:ea typeface="+mn-ea"/>
                <a:cs typeface="+mn-cs"/>
              </a:rPr>
              <a:t>Revenues (from May):</a:t>
            </a:r>
          </a:p>
          <a:p>
            <a:r>
              <a:rPr lang="en-CA" sz="1200" kern="1200" baseline="0" dirty="0" smtClean="0">
                <a:solidFill>
                  <a:schemeClr val="tx1"/>
                </a:solidFill>
                <a:latin typeface="+mn-lt"/>
                <a:ea typeface="+mn-ea"/>
                <a:cs typeface="+mn-cs"/>
              </a:rPr>
              <a:t>&lt;$250k (22%);</a:t>
            </a:r>
          </a:p>
          <a:p>
            <a:r>
              <a:rPr lang="en-CA" sz="1200" kern="1200" baseline="0" dirty="0" smtClean="0">
                <a:solidFill>
                  <a:schemeClr val="tx1"/>
                </a:solidFill>
                <a:latin typeface="+mn-lt"/>
                <a:ea typeface="+mn-ea"/>
                <a:cs typeface="+mn-cs"/>
              </a:rPr>
              <a:t>$250-&lt;500k (14%);</a:t>
            </a:r>
          </a:p>
          <a:p>
            <a:r>
              <a:rPr lang="en-CA" sz="1200" kern="1200" baseline="0" dirty="0" smtClean="0">
                <a:solidFill>
                  <a:schemeClr val="tx1"/>
                </a:solidFill>
                <a:latin typeface="+mn-lt"/>
                <a:ea typeface="+mn-ea"/>
                <a:cs typeface="+mn-cs"/>
              </a:rPr>
              <a:t>$500k-&lt;$1MM (16%);</a:t>
            </a:r>
          </a:p>
          <a:p>
            <a:r>
              <a:rPr lang="en-CA" sz="1200" kern="1200" baseline="0" dirty="0" smtClean="0">
                <a:solidFill>
                  <a:schemeClr val="tx1"/>
                </a:solidFill>
                <a:latin typeface="+mn-lt"/>
                <a:ea typeface="+mn-ea"/>
                <a:cs typeface="+mn-cs"/>
              </a:rPr>
              <a:t>$1-&lt;$3MM (22%);</a:t>
            </a:r>
          </a:p>
          <a:p>
            <a:r>
              <a:rPr lang="en-CA" sz="1200" kern="1200" baseline="0" dirty="0" smtClean="0">
                <a:solidFill>
                  <a:schemeClr val="tx1"/>
                </a:solidFill>
                <a:latin typeface="+mn-lt"/>
                <a:ea typeface="+mn-ea"/>
                <a:cs typeface="+mn-cs"/>
              </a:rPr>
              <a:t>$3-&lt;$10MM (13%);</a:t>
            </a:r>
          </a:p>
          <a:p>
            <a:r>
              <a:rPr lang="en-CA" sz="1200" kern="1200" baseline="0" dirty="0" smtClean="0">
                <a:solidFill>
                  <a:schemeClr val="tx1"/>
                </a:solidFill>
                <a:latin typeface="+mn-lt"/>
                <a:ea typeface="+mn-ea"/>
                <a:cs typeface="+mn-cs"/>
              </a:rPr>
              <a:t>$10MM+ (13%).</a:t>
            </a:r>
          </a:p>
          <a:p>
            <a:endParaRPr lang="en-CA"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1C059A01-957A-E348-AB86-E863EAD7842D}" type="slidenum">
              <a:rPr lang="en-US" smtClean="0"/>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CA" sz="1200" dirty="0" smtClean="0">
                <a:solidFill>
                  <a:srgbClr val="505150"/>
                </a:solidFill>
                <a:latin typeface="+mn-lt"/>
              </a:rPr>
              <a:t>Nearly six</a:t>
            </a:r>
            <a:r>
              <a:rPr lang="en-CA" sz="1200" baseline="0" dirty="0" smtClean="0">
                <a:solidFill>
                  <a:srgbClr val="505150"/>
                </a:solidFill>
                <a:latin typeface="+mn-lt"/>
              </a:rPr>
              <a:t> in ten SMEs</a:t>
            </a:r>
            <a:r>
              <a:rPr lang="en-CA" sz="1200" dirty="0" smtClean="0">
                <a:solidFill>
                  <a:srgbClr val="505150"/>
                </a:solidFill>
                <a:latin typeface="+mn-lt"/>
              </a:rPr>
              <a:t> (57%) would describe their business as being in the “Established Phase” (46%) or “Mature Phase” (11%) of its life cycle.   </a:t>
            </a:r>
          </a:p>
          <a:p>
            <a:pPr marL="0" marR="0" indent="0" algn="l" defTabSz="457200" rtl="0" eaLnBrk="1" fontAlgn="auto" latinLnBrk="0" hangingPunct="1">
              <a:lnSpc>
                <a:spcPct val="100000"/>
              </a:lnSpc>
              <a:spcBef>
                <a:spcPts val="0"/>
              </a:spcBef>
              <a:spcAft>
                <a:spcPts val="0"/>
              </a:spcAft>
              <a:buClrTx/>
              <a:buSzTx/>
              <a:buFont typeface="Arial" pitchFamily="34" charset="0"/>
              <a:buChar char="•"/>
              <a:tabLst/>
              <a:defRPr/>
            </a:pPr>
            <a:r>
              <a:rPr lang="en-CA" sz="1200" dirty="0" smtClean="0">
                <a:solidFill>
                  <a:srgbClr val="505150"/>
                </a:solidFill>
                <a:latin typeface="+mn-lt"/>
              </a:rPr>
              <a:t> Businesses in the </a:t>
            </a:r>
            <a:r>
              <a:rPr lang="en-CA" sz="1200" b="1" dirty="0" smtClean="0">
                <a:solidFill>
                  <a:srgbClr val="505150"/>
                </a:solidFill>
                <a:latin typeface="+mn-lt"/>
              </a:rPr>
              <a:t>Established Phase</a:t>
            </a:r>
            <a:r>
              <a:rPr lang="en-CA" sz="1200" dirty="0" smtClean="0">
                <a:solidFill>
                  <a:srgbClr val="505150"/>
                </a:solidFill>
                <a:latin typeface="+mn-lt"/>
              </a:rPr>
              <a:t> are thriving companies with a loyal customer base; business life has become more routine.  </a:t>
            </a:r>
          </a:p>
          <a:p>
            <a:pPr marL="0" marR="0" indent="0" algn="l" defTabSz="457200" rtl="0" eaLnBrk="1" fontAlgn="auto" latinLnBrk="0" hangingPunct="1">
              <a:lnSpc>
                <a:spcPct val="100000"/>
              </a:lnSpc>
              <a:spcBef>
                <a:spcPts val="0"/>
              </a:spcBef>
              <a:spcAft>
                <a:spcPts val="0"/>
              </a:spcAft>
              <a:buClrTx/>
              <a:buSzTx/>
              <a:buFont typeface="Arial" pitchFamily="34" charset="0"/>
              <a:buChar char="•"/>
              <a:tabLst/>
              <a:defRPr/>
            </a:pPr>
            <a:r>
              <a:rPr lang="en-CA" sz="1200" dirty="0" smtClean="0">
                <a:solidFill>
                  <a:srgbClr val="505150"/>
                </a:solidFill>
                <a:latin typeface="+mn-lt"/>
              </a:rPr>
              <a:t> The </a:t>
            </a:r>
            <a:r>
              <a:rPr lang="en-CA" sz="1200" b="1" dirty="0" smtClean="0">
                <a:solidFill>
                  <a:srgbClr val="505150"/>
                </a:solidFill>
                <a:latin typeface="+mn-lt"/>
              </a:rPr>
              <a:t>Mature Phase </a:t>
            </a:r>
            <a:r>
              <a:rPr lang="en-CA" sz="1200" dirty="0" smtClean="0">
                <a:solidFill>
                  <a:srgbClr val="505150"/>
                </a:solidFill>
                <a:latin typeface="+mn-lt"/>
              </a:rPr>
              <a:t>reflects companies with stable year over year revenue; however as sales start to fall off, owners are contemplating whether to expand or exit the business. </a:t>
            </a:r>
          </a:p>
          <a:p>
            <a:pPr marL="0" marR="0" indent="0" algn="l" defTabSz="457200" rtl="0" eaLnBrk="1" fontAlgn="auto" latinLnBrk="0" hangingPunct="1">
              <a:lnSpc>
                <a:spcPct val="100000"/>
              </a:lnSpc>
              <a:spcBef>
                <a:spcPts val="0"/>
              </a:spcBef>
              <a:spcAft>
                <a:spcPts val="0"/>
              </a:spcAft>
              <a:buClrTx/>
              <a:buSzTx/>
              <a:buFontTx/>
              <a:buNone/>
              <a:tabLst/>
              <a:defRPr/>
            </a:pPr>
            <a:endParaRPr lang="en-CA" sz="1200" b="1" dirty="0" smtClean="0">
              <a:solidFill>
                <a:srgbClr val="505150"/>
              </a:solidFill>
              <a:latin typeface="+mn-lt"/>
            </a:endParaRPr>
          </a:p>
          <a:p>
            <a:pPr marL="0" marR="0" indent="0" algn="l" defTabSz="457200" rtl="0" eaLnBrk="1" fontAlgn="auto" latinLnBrk="0" hangingPunct="1">
              <a:lnSpc>
                <a:spcPct val="100000"/>
              </a:lnSpc>
              <a:spcBef>
                <a:spcPts val="0"/>
              </a:spcBef>
              <a:spcAft>
                <a:spcPts val="0"/>
              </a:spcAft>
              <a:buClrTx/>
              <a:buSzTx/>
              <a:buFontTx/>
              <a:buNone/>
              <a:tabLst/>
              <a:defRPr/>
            </a:pPr>
            <a:r>
              <a:rPr lang="en-CA" sz="1200" b="1" dirty="0" smtClean="0">
                <a:solidFill>
                  <a:srgbClr val="505150"/>
                </a:solidFill>
                <a:latin typeface="+mn-lt"/>
              </a:rPr>
              <a:t>Life Stage</a:t>
            </a:r>
            <a:r>
              <a:rPr lang="en-CA" sz="1200" b="1" baseline="0" dirty="0" smtClean="0">
                <a:solidFill>
                  <a:srgbClr val="505150"/>
                </a:solidFill>
                <a:latin typeface="+mn-lt"/>
              </a:rPr>
              <a:t> (data from May):</a:t>
            </a:r>
          </a:p>
          <a:p>
            <a:pPr marL="0" marR="0" indent="0" algn="l" defTabSz="457200" rtl="0" eaLnBrk="1" fontAlgn="auto" latinLnBrk="0" hangingPunct="1">
              <a:lnSpc>
                <a:spcPct val="100000"/>
              </a:lnSpc>
              <a:spcBef>
                <a:spcPts val="0"/>
              </a:spcBef>
              <a:spcAft>
                <a:spcPts val="0"/>
              </a:spcAft>
              <a:buClrTx/>
              <a:buSzTx/>
              <a:buFontTx/>
              <a:buNone/>
              <a:tabLst/>
              <a:defRPr/>
            </a:pPr>
            <a:r>
              <a:rPr lang="en-CA" sz="1200" baseline="0" dirty="0" smtClean="0">
                <a:solidFill>
                  <a:srgbClr val="505150"/>
                </a:solidFill>
                <a:latin typeface="+mn-lt"/>
              </a:rPr>
              <a:t>Start-up (3%);</a:t>
            </a:r>
          </a:p>
          <a:p>
            <a:pPr marL="0" marR="0" indent="0" algn="l" defTabSz="457200" rtl="0" eaLnBrk="1" fontAlgn="auto" latinLnBrk="0" hangingPunct="1">
              <a:lnSpc>
                <a:spcPct val="100000"/>
              </a:lnSpc>
              <a:spcBef>
                <a:spcPts val="0"/>
              </a:spcBef>
              <a:spcAft>
                <a:spcPts val="0"/>
              </a:spcAft>
              <a:buClrTx/>
              <a:buSzTx/>
              <a:buFontTx/>
              <a:buNone/>
              <a:tabLst/>
              <a:defRPr/>
            </a:pPr>
            <a:r>
              <a:rPr lang="en-CA" sz="1200" baseline="0" dirty="0" smtClean="0">
                <a:solidFill>
                  <a:srgbClr val="505150"/>
                </a:solidFill>
                <a:latin typeface="+mn-lt"/>
              </a:rPr>
              <a:t>Initial Growth (7%);</a:t>
            </a:r>
          </a:p>
          <a:p>
            <a:pPr marL="0" marR="0" indent="0" algn="l" defTabSz="457200" rtl="0" eaLnBrk="1" fontAlgn="auto" latinLnBrk="0" hangingPunct="1">
              <a:lnSpc>
                <a:spcPct val="100000"/>
              </a:lnSpc>
              <a:spcBef>
                <a:spcPts val="0"/>
              </a:spcBef>
              <a:spcAft>
                <a:spcPts val="0"/>
              </a:spcAft>
              <a:buClrTx/>
              <a:buSzTx/>
              <a:buFontTx/>
              <a:buNone/>
              <a:tabLst/>
              <a:defRPr/>
            </a:pPr>
            <a:r>
              <a:rPr lang="en-CA" sz="1200" baseline="0" dirty="0" smtClean="0">
                <a:solidFill>
                  <a:srgbClr val="505150"/>
                </a:solidFill>
                <a:latin typeface="+mn-lt"/>
              </a:rPr>
              <a:t>Established (52%);</a:t>
            </a:r>
          </a:p>
          <a:p>
            <a:pPr marL="0" marR="0" indent="0" algn="l" defTabSz="457200" rtl="0" eaLnBrk="1" fontAlgn="auto" latinLnBrk="0" hangingPunct="1">
              <a:lnSpc>
                <a:spcPct val="100000"/>
              </a:lnSpc>
              <a:spcBef>
                <a:spcPts val="0"/>
              </a:spcBef>
              <a:spcAft>
                <a:spcPts val="0"/>
              </a:spcAft>
              <a:buClrTx/>
              <a:buSzTx/>
              <a:buFontTx/>
              <a:buNone/>
              <a:tabLst/>
              <a:defRPr/>
            </a:pPr>
            <a:r>
              <a:rPr lang="en-CA" sz="1200" baseline="0" dirty="0" smtClean="0">
                <a:solidFill>
                  <a:srgbClr val="505150"/>
                </a:solidFill>
                <a:latin typeface="+mn-lt"/>
              </a:rPr>
              <a:t>Expansion (17%);</a:t>
            </a:r>
          </a:p>
          <a:p>
            <a:pPr marL="0" marR="0" indent="0" algn="l" defTabSz="457200" rtl="0" eaLnBrk="1" fontAlgn="auto" latinLnBrk="0" hangingPunct="1">
              <a:lnSpc>
                <a:spcPct val="100000"/>
              </a:lnSpc>
              <a:spcBef>
                <a:spcPts val="0"/>
              </a:spcBef>
              <a:spcAft>
                <a:spcPts val="0"/>
              </a:spcAft>
              <a:buClrTx/>
              <a:buSzTx/>
              <a:buFontTx/>
              <a:buNone/>
              <a:tabLst/>
              <a:defRPr/>
            </a:pPr>
            <a:r>
              <a:rPr lang="en-CA" sz="1200" baseline="0" dirty="0" smtClean="0">
                <a:solidFill>
                  <a:srgbClr val="505150"/>
                </a:solidFill>
                <a:latin typeface="+mn-lt"/>
              </a:rPr>
              <a:t>Mature (15%);</a:t>
            </a:r>
          </a:p>
          <a:p>
            <a:pPr marL="0" marR="0" indent="0" algn="l" defTabSz="457200" rtl="0" eaLnBrk="1" fontAlgn="auto" latinLnBrk="0" hangingPunct="1">
              <a:lnSpc>
                <a:spcPct val="100000"/>
              </a:lnSpc>
              <a:spcBef>
                <a:spcPts val="0"/>
              </a:spcBef>
              <a:spcAft>
                <a:spcPts val="0"/>
              </a:spcAft>
              <a:buClrTx/>
              <a:buSzTx/>
              <a:buFontTx/>
              <a:buNone/>
              <a:tabLst/>
              <a:defRPr/>
            </a:pPr>
            <a:r>
              <a:rPr lang="en-CA" sz="1200" baseline="0" dirty="0" smtClean="0">
                <a:solidFill>
                  <a:srgbClr val="505150"/>
                </a:solidFill>
                <a:latin typeface="+mn-lt"/>
              </a:rPr>
              <a:t>Winding (6%).</a:t>
            </a:r>
          </a:p>
          <a:p>
            <a:pPr marL="0" marR="0" indent="0" algn="l" defTabSz="457200" rtl="0" eaLnBrk="1" fontAlgn="auto" latinLnBrk="0" hangingPunct="1">
              <a:lnSpc>
                <a:spcPct val="100000"/>
              </a:lnSpc>
              <a:spcBef>
                <a:spcPts val="0"/>
              </a:spcBef>
              <a:spcAft>
                <a:spcPts val="0"/>
              </a:spcAft>
              <a:buClrTx/>
              <a:buSzTx/>
              <a:buFontTx/>
              <a:buNone/>
              <a:tabLst/>
              <a:defRPr/>
            </a:pPr>
            <a:endParaRPr lang="en-CA" sz="1200" baseline="0" dirty="0" smtClean="0">
              <a:solidFill>
                <a:srgbClr val="505150"/>
              </a:solidFill>
              <a:latin typeface="+mn-lt"/>
            </a:endParaRPr>
          </a:p>
          <a:p>
            <a:pPr marL="0" marR="0" indent="0" algn="l" defTabSz="457200" rtl="0" eaLnBrk="1" fontAlgn="auto" latinLnBrk="0" hangingPunct="1">
              <a:lnSpc>
                <a:spcPct val="100000"/>
              </a:lnSpc>
              <a:spcBef>
                <a:spcPts val="0"/>
              </a:spcBef>
              <a:spcAft>
                <a:spcPts val="0"/>
              </a:spcAft>
              <a:buClrTx/>
              <a:buSzTx/>
              <a:buFontTx/>
              <a:buNone/>
              <a:tabLst/>
              <a:defRPr/>
            </a:pPr>
            <a:r>
              <a:rPr lang="en-CA" sz="1200" b="1" baseline="0" dirty="0" smtClean="0">
                <a:solidFill>
                  <a:srgbClr val="505150"/>
                </a:solidFill>
                <a:latin typeface="+mn-lt"/>
              </a:rPr>
              <a:t>Intentional Growth (data from May):</a:t>
            </a:r>
          </a:p>
          <a:p>
            <a:pPr marL="0" marR="0" indent="0" algn="l" defTabSz="457200" rtl="0" eaLnBrk="1" fontAlgn="auto" latinLnBrk="0" hangingPunct="1">
              <a:lnSpc>
                <a:spcPct val="100000"/>
              </a:lnSpc>
              <a:spcBef>
                <a:spcPts val="0"/>
              </a:spcBef>
              <a:spcAft>
                <a:spcPts val="0"/>
              </a:spcAft>
              <a:buClrTx/>
              <a:buSzTx/>
              <a:buFontTx/>
              <a:buNone/>
              <a:tabLst/>
              <a:defRPr/>
            </a:pPr>
            <a:r>
              <a:rPr lang="en-CA" sz="1200" baseline="0" dirty="0" smtClean="0">
                <a:solidFill>
                  <a:srgbClr val="505150"/>
                </a:solidFill>
                <a:latin typeface="+mn-lt"/>
              </a:rPr>
              <a:t>Intentional Growth (52%);</a:t>
            </a:r>
          </a:p>
          <a:p>
            <a:pPr marL="0" marR="0" indent="0" algn="l" defTabSz="457200" rtl="0" eaLnBrk="1" fontAlgn="auto" latinLnBrk="0" hangingPunct="1">
              <a:lnSpc>
                <a:spcPct val="100000"/>
              </a:lnSpc>
              <a:spcBef>
                <a:spcPts val="0"/>
              </a:spcBef>
              <a:spcAft>
                <a:spcPts val="0"/>
              </a:spcAft>
              <a:buClrTx/>
              <a:buSzTx/>
              <a:buFontTx/>
              <a:buNone/>
              <a:tabLst/>
              <a:defRPr/>
            </a:pPr>
            <a:r>
              <a:rPr lang="en-CA" sz="1200" baseline="0" dirty="0" smtClean="0">
                <a:solidFill>
                  <a:srgbClr val="505150"/>
                </a:solidFill>
                <a:latin typeface="+mn-lt"/>
              </a:rPr>
              <a:t>Organic (12%);</a:t>
            </a:r>
          </a:p>
          <a:p>
            <a:pPr marL="0" marR="0" indent="0" algn="l" defTabSz="457200" rtl="0" eaLnBrk="1" fontAlgn="auto" latinLnBrk="0" hangingPunct="1">
              <a:lnSpc>
                <a:spcPct val="100000"/>
              </a:lnSpc>
              <a:spcBef>
                <a:spcPts val="0"/>
              </a:spcBef>
              <a:spcAft>
                <a:spcPts val="0"/>
              </a:spcAft>
              <a:buClrTx/>
              <a:buSzTx/>
              <a:buFontTx/>
              <a:buNone/>
              <a:tabLst/>
              <a:defRPr/>
            </a:pPr>
            <a:r>
              <a:rPr lang="en-CA" sz="1200" baseline="0" dirty="0" smtClean="0">
                <a:solidFill>
                  <a:srgbClr val="505150"/>
                </a:solidFill>
                <a:latin typeface="+mn-lt"/>
              </a:rPr>
              <a:t>No Grow, Trying (21%);</a:t>
            </a:r>
          </a:p>
          <a:p>
            <a:pPr marL="0" marR="0" indent="0" algn="l" defTabSz="457200" rtl="0" eaLnBrk="1" fontAlgn="auto" latinLnBrk="0" hangingPunct="1">
              <a:lnSpc>
                <a:spcPct val="100000"/>
              </a:lnSpc>
              <a:spcBef>
                <a:spcPts val="0"/>
              </a:spcBef>
              <a:spcAft>
                <a:spcPts val="0"/>
              </a:spcAft>
              <a:buClrTx/>
              <a:buSzTx/>
              <a:buFontTx/>
              <a:buNone/>
              <a:tabLst/>
              <a:defRPr/>
            </a:pPr>
            <a:r>
              <a:rPr lang="en-CA" sz="1200" baseline="0" dirty="0" smtClean="0">
                <a:solidFill>
                  <a:srgbClr val="505150"/>
                </a:solidFill>
                <a:latin typeface="+mn-lt"/>
              </a:rPr>
              <a:t>No Grow, NOT Trying (15%).</a:t>
            </a:r>
          </a:p>
          <a:p>
            <a:pPr marL="0" marR="0" indent="0" algn="l" defTabSz="457200" rtl="0" eaLnBrk="1" fontAlgn="auto" latinLnBrk="0" hangingPunct="1">
              <a:lnSpc>
                <a:spcPct val="100000"/>
              </a:lnSpc>
              <a:spcBef>
                <a:spcPts val="0"/>
              </a:spcBef>
              <a:spcAft>
                <a:spcPts val="0"/>
              </a:spcAft>
              <a:buClrTx/>
              <a:buSzTx/>
              <a:buFontTx/>
              <a:buNone/>
              <a:tabLst/>
              <a:defRPr/>
            </a:pPr>
            <a:r>
              <a:rPr lang="en-CA" sz="1200" baseline="0" dirty="0" smtClean="0">
                <a:solidFill>
                  <a:srgbClr val="505150"/>
                </a:solidFill>
                <a:latin typeface="+mn-lt"/>
              </a:rPr>
              <a:t>SUBTOTAL: 73% of SMEs are TRYING to grow their business.</a:t>
            </a:r>
          </a:p>
          <a:p>
            <a:pPr marL="0" marR="0" indent="0" algn="l" defTabSz="457200" rtl="0" eaLnBrk="1" fontAlgn="auto" latinLnBrk="0" hangingPunct="1">
              <a:lnSpc>
                <a:spcPct val="100000"/>
              </a:lnSpc>
              <a:spcBef>
                <a:spcPts val="0"/>
              </a:spcBef>
              <a:spcAft>
                <a:spcPts val="0"/>
              </a:spcAft>
              <a:buClrTx/>
              <a:buSzTx/>
              <a:buFontTx/>
              <a:buNone/>
              <a:tabLst/>
              <a:defRPr/>
            </a:pPr>
            <a:endParaRPr lang="en-CA" sz="1200" dirty="0" smtClean="0">
              <a:solidFill>
                <a:srgbClr val="505150"/>
              </a:solidFill>
              <a:latin typeface="+mn-lt"/>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CA" sz="1200" dirty="0" smtClean="0">
              <a:solidFill>
                <a:srgbClr val="505150"/>
              </a:solidFill>
              <a:latin typeface="+mn-lt"/>
            </a:endParaRPr>
          </a:p>
        </p:txBody>
      </p:sp>
      <p:sp>
        <p:nvSpPr>
          <p:cNvPr id="4" name="Slide Number Placeholder 3"/>
          <p:cNvSpPr>
            <a:spLocks noGrp="1"/>
          </p:cNvSpPr>
          <p:nvPr>
            <p:ph type="sldNum" sz="quarter" idx="10"/>
          </p:nvPr>
        </p:nvSpPr>
        <p:spPr/>
        <p:txBody>
          <a:bodyPr/>
          <a:lstStyle/>
          <a:p>
            <a:fld id="{1C059A01-957A-E348-AB86-E863EAD7842D}" type="slidenum">
              <a:rPr lang="en-US" smtClean="0"/>
              <a:pPr/>
              <a:t>41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dirty="0" smtClean="0">
                <a:solidFill>
                  <a:srgbClr val="505150"/>
                </a:solidFill>
                <a:latin typeface="Myriad Pro"/>
                <a:cs typeface="Myriad Pro"/>
              </a:rPr>
              <a:t>Years in Operation (from May):</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dirty="0" smtClean="0">
                <a:solidFill>
                  <a:srgbClr val="505150"/>
                </a:solidFill>
                <a:latin typeface="Myriad Pro"/>
                <a:cs typeface="Myriad Pro"/>
              </a:rPr>
              <a:t>1-5</a:t>
            </a:r>
            <a:r>
              <a:rPr lang="en-US" sz="1200" b="0" baseline="0" dirty="0" smtClean="0">
                <a:solidFill>
                  <a:srgbClr val="505150"/>
                </a:solidFill>
                <a:latin typeface="Myriad Pro"/>
                <a:cs typeface="Myriad Pro"/>
              </a:rPr>
              <a:t> (11%);</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baseline="0" dirty="0" smtClean="0">
                <a:solidFill>
                  <a:srgbClr val="505150"/>
                </a:solidFill>
                <a:latin typeface="Myriad Pro"/>
                <a:cs typeface="Myriad Pro"/>
              </a:rPr>
              <a:t>6-10 (19%);</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baseline="0" dirty="0" smtClean="0">
                <a:solidFill>
                  <a:srgbClr val="505150"/>
                </a:solidFill>
                <a:latin typeface="Myriad Pro"/>
                <a:cs typeface="Myriad Pro"/>
              </a:rPr>
              <a:t>11-15 (17%);</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baseline="0" dirty="0" smtClean="0">
                <a:solidFill>
                  <a:srgbClr val="505150"/>
                </a:solidFill>
                <a:latin typeface="Myriad Pro"/>
                <a:cs typeface="Myriad Pro"/>
              </a:rPr>
              <a:t>16-20 (12%);</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baseline="0" dirty="0" smtClean="0">
                <a:solidFill>
                  <a:srgbClr val="505150"/>
                </a:solidFill>
                <a:latin typeface="Myriad Pro"/>
                <a:cs typeface="Myriad Pro"/>
              </a:rPr>
              <a:t>20+ (42%).</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baseline="0" dirty="0" smtClean="0">
                <a:solidFill>
                  <a:srgbClr val="505150"/>
                </a:solidFill>
                <a:latin typeface="Myriad Pro"/>
                <a:cs typeface="Myriad Pro"/>
              </a:rPr>
              <a:t>MEAN 24 years.</a:t>
            </a:r>
            <a:endParaRPr lang="en-US" sz="1200" b="0" dirty="0" smtClean="0">
              <a:solidFill>
                <a:srgbClr val="505150"/>
              </a:solidFill>
              <a:latin typeface="Myriad Pro"/>
              <a:cs typeface="Myriad Pro"/>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1" dirty="0" smtClean="0">
              <a:solidFill>
                <a:srgbClr val="505150"/>
              </a:solidFill>
              <a:latin typeface="Myriad Pro"/>
              <a:cs typeface="Myriad Pro"/>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1" dirty="0" smtClean="0">
                <a:solidFill>
                  <a:srgbClr val="505150"/>
                </a:solidFill>
                <a:latin typeface="Myriad Pro"/>
                <a:cs typeface="Myriad Pro"/>
              </a:rPr>
              <a:t>Borrowing Needs (from May):</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dirty="0" smtClean="0">
                <a:solidFill>
                  <a:srgbClr val="505150"/>
                </a:solidFill>
                <a:latin typeface="Myriad Pro"/>
                <a:cs typeface="Myriad Pro"/>
              </a:rPr>
              <a:t>None</a:t>
            </a:r>
            <a:r>
              <a:rPr lang="en-US" sz="1200" b="0" baseline="0" dirty="0" smtClean="0">
                <a:solidFill>
                  <a:srgbClr val="505150"/>
                </a:solidFill>
                <a:latin typeface="Myriad Pro"/>
                <a:cs typeface="Myriad Pro"/>
              </a:rPr>
              <a:t> (50%);</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baseline="0" dirty="0" smtClean="0">
                <a:solidFill>
                  <a:srgbClr val="505150"/>
                </a:solidFill>
                <a:latin typeface="Myriad Pro"/>
                <a:cs typeface="Myriad Pro"/>
              </a:rPr>
              <a:t>Less than $1MM (35%);</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baseline="0" dirty="0" smtClean="0">
                <a:solidFill>
                  <a:srgbClr val="505150"/>
                </a:solidFill>
                <a:latin typeface="Myriad Pro"/>
                <a:cs typeface="Myriad Pro"/>
              </a:rPr>
              <a:t>$1-&lt;$3MM (3%);</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baseline="0" dirty="0" smtClean="0">
                <a:solidFill>
                  <a:srgbClr val="505150"/>
                </a:solidFill>
                <a:latin typeface="Myriad Pro"/>
                <a:cs typeface="Myriad Pro"/>
              </a:rPr>
              <a:t>$3-&lt;$10MM (5%);</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baseline="0" dirty="0" smtClean="0">
                <a:solidFill>
                  <a:srgbClr val="505150"/>
                </a:solidFill>
                <a:latin typeface="Myriad Pro"/>
                <a:cs typeface="Myriad Pro"/>
              </a:rPr>
              <a:t>$10MM+ (2%);</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baseline="0" dirty="0" smtClean="0">
                <a:solidFill>
                  <a:srgbClr val="505150"/>
                </a:solidFill>
                <a:latin typeface="Myriad Pro"/>
                <a:cs typeface="Myriad Pro"/>
              </a:rPr>
              <a:t>Don’t know/ refused (7%).</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b="1" baseline="0" dirty="0" smtClean="0">
                <a:solidFill>
                  <a:srgbClr val="505150"/>
                </a:solidFill>
                <a:latin typeface="Myriad Pro"/>
                <a:cs typeface="Myriad Pro"/>
              </a:rPr>
              <a:t>Subtotal: $1MM+ (9%).</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1" dirty="0" smtClean="0">
              <a:solidFill>
                <a:srgbClr val="505150"/>
              </a:solidFill>
              <a:latin typeface="Myriad Pro"/>
              <a:cs typeface="Myriad Pro"/>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1" dirty="0" smtClean="0">
                <a:solidFill>
                  <a:srgbClr val="505150"/>
                </a:solidFill>
                <a:latin typeface="Myriad Pro"/>
                <a:cs typeface="Myriad Pro"/>
              </a:rPr>
              <a:t>Alberta SMEs are well-established</a:t>
            </a:r>
          </a:p>
          <a:p>
            <a:pPr marL="0" marR="0" indent="0" algn="l" defTabSz="457200" rtl="0" eaLnBrk="1" fontAlgn="auto" latinLnBrk="0" hangingPunct="1">
              <a:lnSpc>
                <a:spcPct val="100000"/>
              </a:lnSpc>
              <a:spcBef>
                <a:spcPts val="0"/>
              </a:spcBef>
              <a:spcAft>
                <a:spcPts val="0"/>
              </a:spcAft>
              <a:buClrTx/>
              <a:buSzTx/>
              <a:buFontTx/>
              <a:buNone/>
              <a:tabLst/>
              <a:defRPr/>
            </a:pPr>
            <a:r>
              <a:rPr lang="en-CA" sz="1200" dirty="0" smtClean="0">
                <a:solidFill>
                  <a:srgbClr val="505150"/>
                </a:solidFill>
                <a:latin typeface="+mn-lt"/>
              </a:rPr>
              <a:t>The SMEs we talked to on average have been in operation in Alberta for 24 years.  In fact, almost half (47%) have been in business more than 20 years. </a:t>
            </a:r>
          </a:p>
          <a:p>
            <a:endParaRPr lang="en-CA"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1C059A01-957A-E348-AB86-E863EAD7842D}" type="slidenum">
              <a:rPr lang="en-US" smtClean="0"/>
              <a:pPr/>
              <a:t>42</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sz="1200" b="1" kern="1200" dirty="0" smtClean="0">
                <a:solidFill>
                  <a:schemeClr val="tx1"/>
                </a:solidFill>
                <a:latin typeface="+mn-lt"/>
                <a:ea typeface="+mn-ea"/>
                <a:cs typeface="+mn-cs"/>
              </a:rPr>
              <a:t>Franchise Industry (from May):</a:t>
            </a:r>
          </a:p>
          <a:p>
            <a:r>
              <a:rPr lang="en-CA" sz="1200" kern="1200" dirty="0" smtClean="0">
                <a:solidFill>
                  <a:schemeClr val="tx1"/>
                </a:solidFill>
                <a:latin typeface="+mn-lt"/>
                <a:ea typeface="+mn-ea"/>
                <a:cs typeface="+mn-cs"/>
              </a:rPr>
              <a:t>9% of SMEs are franchises.</a:t>
            </a:r>
          </a:p>
          <a:p>
            <a:endParaRPr lang="en-CA" sz="1200" kern="1200" dirty="0" smtClean="0">
              <a:solidFill>
                <a:schemeClr val="tx1"/>
              </a:solidFill>
              <a:latin typeface="+mn-lt"/>
              <a:ea typeface="+mn-ea"/>
              <a:cs typeface="+mn-cs"/>
            </a:endParaRPr>
          </a:p>
          <a:p>
            <a:r>
              <a:rPr lang="en-CA" sz="1200" b="1" kern="1200" dirty="0" smtClean="0">
                <a:solidFill>
                  <a:schemeClr val="tx1"/>
                </a:solidFill>
                <a:latin typeface="+mn-lt"/>
                <a:ea typeface="+mn-ea"/>
                <a:cs typeface="+mn-cs"/>
              </a:rPr>
              <a:t>Industry</a:t>
            </a:r>
            <a:r>
              <a:rPr lang="en-CA" sz="1200" b="1" kern="1200" baseline="0" dirty="0" smtClean="0">
                <a:solidFill>
                  <a:schemeClr val="tx1"/>
                </a:solidFill>
                <a:latin typeface="+mn-lt"/>
                <a:ea typeface="+mn-ea"/>
                <a:cs typeface="+mn-cs"/>
              </a:rPr>
              <a:t> (from May):</a:t>
            </a:r>
          </a:p>
          <a:p>
            <a:r>
              <a:rPr lang="en-CA" sz="1200" kern="1200" baseline="0" dirty="0" smtClean="0">
                <a:solidFill>
                  <a:schemeClr val="tx1"/>
                </a:solidFill>
                <a:latin typeface="+mn-lt"/>
                <a:ea typeface="+mn-ea"/>
                <a:cs typeface="+mn-cs"/>
              </a:rPr>
              <a:t>Energy/Oil &amp; Gas (13%);</a:t>
            </a:r>
          </a:p>
          <a:p>
            <a:r>
              <a:rPr lang="en-CA" sz="1200" kern="1200" baseline="0" dirty="0" smtClean="0">
                <a:solidFill>
                  <a:schemeClr val="tx1"/>
                </a:solidFill>
                <a:latin typeface="+mn-lt"/>
                <a:ea typeface="+mn-ea"/>
                <a:cs typeface="+mn-cs"/>
              </a:rPr>
              <a:t>Retail Trade (11%);</a:t>
            </a:r>
          </a:p>
          <a:p>
            <a:r>
              <a:rPr lang="en-CA" sz="1200" kern="1200" baseline="0" dirty="0" smtClean="0">
                <a:solidFill>
                  <a:schemeClr val="tx1"/>
                </a:solidFill>
                <a:latin typeface="+mn-lt"/>
                <a:ea typeface="+mn-ea"/>
                <a:cs typeface="+mn-cs"/>
              </a:rPr>
              <a:t>Construction (11%);</a:t>
            </a:r>
          </a:p>
          <a:p>
            <a:r>
              <a:rPr lang="en-CA" sz="1200" kern="1200" baseline="0" dirty="0" smtClean="0">
                <a:solidFill>
                  <a:schemeClr val="tx1"/>
                </a:solidFill>
                <a:latin typeface="+mn-lt"/>
                <a:ea typeface="+mn-ea"/>
                <a:cs typeface="+mn-cs"/>
              </a:rPr>
              <a:t>HST (11%);</a:t>
            </a:r>
          </a:p>
          <a:p>
            <a:pPr marL="0" marR="0" indent="0" algn="l" defTabSz="457200" rtl="0" eaLnBrk="1" fontAlgn="auto" latinLnBrk="0" hangingPunct="1">
              <a:lnSpc>
                <a:spcPct val="100000"/>
              </a:lnSpc>
              <a:spcBef>
                <a:spcPts val="0"/>
              </a:spcBef>
              <a:spcAft>
                <a:spcPts val="0"/>
              </a:spcAft>
              <a:buClrTx/>
              <a:buSzTx/>
              <a:buFontTx/>
              <a:buNone/>
              <a:tabLst/>
              <a:defRPr/>
            </a:pPr>
            <a:r>
              <a:rPr lang="en-CA" sz="1200" kern="1200" baseline="0" dirty="0" smtClean="0">
                <a:solidFill>
                  <a:schemeClr val="tx1"/>
                </a:solidFill>
                <a:latin typeface="+mn-lt"/>
                <a:ea typeface="+mn-ea"/>
                <a:cs typeface="+mn-cs"/>
              </a:rPr>
              <a:t>Hospitality/Restaurant (9%);</a:t>
            </a:r>
          </a:p>
          <a:p>
            <a:pPr marL="0" marR="0" indent="0" algn="l" defTabSz="457200" rtl="0" eaLnBrk="1" fontAlgn="auto" latinLnBrk="0" hangingPunct="1">
              <a:lnSpc>
                <a:spcPct val="100000"/>
              </a:lnSpc>
              <a:spcBef>
                <a:spcPts val="0"/>
              </a:spcBef>
              <a:spcAft>
                <a:spcPts val="0"/>
              </a:spcAft>
              <a:buClrTx/>
              <a:buSzTx/>
              <a:buFontTx/>
              <a:buNone/>
              <a:tabLst/>
              <a:defRPr/>
            </a:pPr>
            <a:r>
              <a:rPr lang="en-CA" sz="1200" kern="1200" baseline="0" dirty="0" smtClean="0">
                <a:solidFill>
                  <a:schemeClr val="tx1"/>
                </a:solidFill>
                <a:latin typeface="+mn-lt"/>
                <a:ea typeface="+mn-ea"/>
                <a:cs typeface="+mn-cs"/>
              </a:rPr>
              <a:t>Bus Services (5%);</a:t>
            </a:r>
          </a:p>
          <a:p>
            <a:pPr marL="0" marR="0" indent="0" algn="l" defTabSz="457200" rtl="0" eaLnBrk="1" fontAlgn="auto" latinLnBrk="0" hangingPunct="1">
              <a:lnSpc>
                <a:spcPct val="100000"/>
              </a:lnSpc>
              <a:spcBef>
                <a:spcPts val="0"/>
              </a:spcBef>
              <a:spcAft>
                <a:spcPts val="0"/>
              </a:spcAft>
              <a:buClrTx/>
              <a:buSzTx/>
              <a:buFontTx/>
              <a:buNone/>
              <a:tabLst/>
              <a:defRPr/>
            </a:pPr>
            <a:r>
              <a:rPr lang="en-CA" sz="1200" kern="1200" baseline="0" dirty="0" smtClean="0">
                <a:solidFill>
                  <a:schemeClr val="tx1"/>
                </a:solidFill>
                <a:latin typeface="+mn-lt"/>
                <a:ea typeface="+mn-ea"/>
                <a:cs typeface="+mn-cs"/>
              </a:rPr>
              <a:t>T/W (5%);</a:t>
            </a:r>
          </a:p>
          <a:p>
            <a:r>
              <a:rPr lang="en-CA" sz="1200" kern="1200" baseline="0" dirty="0" err="1" smtClean="0">
                <a:solidFill>
                  <a:schemeClr val="tx1"/>
                </a:solidFill>
                <a:latin typeface="+mn-lt"/>
                <a:ea typeface="+mn-ea"/>
                <a:cs typeface="+mn-cs"/>
              </a:rPr>
              <a:t>Gov’t</a:t>
            </a:r>
            <a:r>
              <a:rPr lang="en-CA" sz="1200" kern="1200" baseline="0" dirty="0" smtClean="0">
                <a:solidFill>
                  <a:schemeClr val="tx1"/>
                </a:solidFill>
                <a:latin typeface="+mn-lt"/>
                <a:ea typeface="+mn-ea"/>
                <a:cs typeface="+mn-cs"/>
              </a:rPr>
              <a:t> Services (4%);</a:t>
            </a:r>
          </a:p>
          <a:p>
            <a:r>
              <a:rPr lang="en-CA" sz="1200" kern="1200" baseline="0" dirty="0" smtClean="0">
                <a:solidFill>
                  <a:schemeClr val="tx1"/>
                </a:solidFill>
                <a:latin typeface="+mn-lt"/>
                <a:ea typeface="+mn-ea"/>
                <a:cs typeface="+mn-cs"/>
              </a:rPr>
              <a:t>Education (4%);</a:t>
            </a:r>
          </a:p>
          <a:p>
            <a:r>
              <a:rPr lang="en-CA" sz="1200" kern="1200" baseline="0" dirty="0" smtClean="0">
                <a:solidFill>
                  <a:schemeClr val="tx1"/>
                </a:solidFill>
                <a:latin typeface="+mn-lt"/>
                <a:ea typeface="+mn-ea"/>
                <a:cs typeface="+mn-cs"/>
              </a:rPr>
              <a:t>Art, </a:t>
            </a:r>
            <a:r>
              <a:rPr lang="en-CA" sz="1200" kern="1200" baseline="0" dirty="0" err="1" smtClean="0">
                <a:solidFill>
                  <a:schemeClr val="tx1"/>
                </a:solidFill>
                <a:latin typeface="+mn-lt"/>
                <a:ea typeface="+mn-ea"/>
                <a:cs typeface="+mn-cs"/>
              </a:rPr>
              <a:t>Ent</a:t>
            </a:r>
            <a:r>
              <a:rPr lang="en-CA" sz="1200" kern="1200" baseline="0" dirty="0" smtClean="0">
                <a:solidFill>
                  <a:schemeClr val="tx1"/>
                </a:solidFill>
                <a:latin typeface="+mn-lt"/>
                <a:ea typeface="+mn-ea"/>
                <a:cs typeface="+mn-cs"/>
              </a:rPr>
              <a:t> &amp; </a:t>
            </a:r>
            <a:r>
              <a:rPr lang="en-CA" sz="1200" kern="1200" baseline="0" dirty="0" err="1" smtClean="0">
                <a:solidFill>
                  <a:schemeClr val="tx1"/>
                </a:solidFill>
                <a:latin typeface="+mn-lt"/>
                <a:ea typeface="+mn-ea"/>
                <a:cs typeface="+mn-cs"/>
              </a:rPr>
              <a:t>Rec</a:t>
            </a:r>
            <a:r>
              <a:rPr lang="en-CA" sz="1200" kern="1200" baseline="0" dirty="0" smtClean="0">
                <a:solidFill>
                  <a:schemeClr val="tx1"/>
                </a:solidFill>
                <a:latin typeface="+mn-lt"/>
                <a:ea typeface="+mn-ea"/>
                <a:cs typeface="+mn-cs"/>
              </a:rPr>
              <a:t> (3%);</a:t>
            </a:r>
          </a:p>
          <a:p>
            <a:pPr marL="0" marR="0" indent="0" algn="l" defTabSz="457200" rtl="0" eaLnBrk="1" fontAlgn="auto" latinLnBrk="0" hangingPunct="1">
              <a:lnSpc>
                <a:spcPct val="100000"/>
              </a:lnSpc>
              <a:spcBef>
                <a:spcPts val="0"/>
              </a:spcBef>
              <a:spcAft>
                <a:spcPts val="0"/>
              </a:spcAft>
              <a:buClrTx/>
              <a:buSzTx/>
              <a:buFontTx/>
              <a:buNone/>
              <a:tabLst/>
              <a:defRPr/>
            </a:pPr>
            <a:r>
              <a:rPr lang="en-CA" sz="1200" kern="1200" baseline="0" dirty="0" smtClean="0">
                <a:solidFill>
                  <a:schemeClr val="tx1"/>
                </a:solidFill>
                <a:latin typeface="+mn-lt"/>
                <a:ea typeface="+mn-ea"/>
                <a:cs typeface="+mn-cs"/>
              </a:rPr>
              <a:t>Manufacturing (3%).</a:t>
            </a:r>
          </a:p>
        </p:txBody>
      </p:sp>
      <p:sp>
        <p:nvSpPr>
          <p:cNvPr id="4" name="Slide Number Placeholder 3"/>
          <p:cNvSpPr>
            <a:spLocks noGrp="1"/>
          </p:cNvSpPr>
          <p:nvPr>
            <p:ph type="sldNum" sz="quarter" idx="10"/>
          </p:nvPr>
        </p:nvSpPr>
        <p:spPr/>
        <p:txBody>
          <a:bodyPr/>
          <a:lstStyle/>
          <a:p>
            <a:fld id="{1C059A01-957A-E348-AB86-E863EAD7842D}" type="slidenum">
              <a:rPr lang="en-US" smtClean="0"/>
              <a:pPr/>
              <a:t>43</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CA"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1C059A01-957A-E348-AB86-E863EAD7842D}" type="slidenum">
              <a:rPr lang="en-US" smtClean="0"/>
              <a:pPr/>
              <a:t>44</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dirty="0" smtClean="0">
                <a:solidFill>
                  <a:srgbClr val="505150"/>
                </a:solidFill>
                <a:latin typeface="Myriad Pro"/>
                <a:cs typeface="Myriad Pro"/>
              </a:rPr>
              <a:t>Business Scope (from May):</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dirty="0" smtClean="0">
                <a:solidFill>
                  <a:srgbClr val="505150"/>
                </a:solidFill>
                <a:latin typeface="Myriad Pro"/>
                <a:cs typeface="Myriad Pro"/>
              </a:rPr>
              <a:t>Within Alberta (96%);</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dirty="0" smtClean="0">
                <a:solidFill>
                  <a:srgbClr val="505150"/>
                </a:solidFill>
                <a:latin typeface="Myriad Pro"/>
                <a:cs typeface="Myriad Pro"/>
              </a:rPr>
              <a:t>In other parts of Canada (48%);</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dirty="0" smtClean="0">
                <a:solidFill>
                  <a:srgbClr val="505150"/>
                </a:solidFill>
                <a:latin typeface="Myriad Pro"/>
                <a:cs typeface="Myriad Pro"/>
              </a:rPr>
              <a:t>International markets outside Canada (23%).</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dirty="0" smtClean="0">
                <a:solidFill>
                  <a:srgbClr val="505150"/>
                </a:solidFill>
                <a:latin typeface="Myriad Pro"/>
                <a:cs typeface="Myriad Pro"/>
              </a:rPr>
              <a:t>Subtotal:</a:t>
            </a:r>
            <a:r>
              <a:rPr lang="en-US" sz="1200" b="0" baseline="0" dirty="0" smtClean="0">
                <a:solidFill>
                  <a:srgbClr val="505150"/>
                </a:solidFill>
                <a:latin typeface="Myriad Pro"/>
                <a:cs typeface="Myriad Pro"/>
              </a:rPr>
              <a:t> 49% Alberta only.</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1" dirty="0" smtClean="0">
              <a:solidFill>
                <a:srgbClr val="505150"/>
              </a:solidFill>
              <a:latin typeface="Myriad Pro"/>
              <a:cs typeface="Myriad Pro"/>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1" dirty="0" smtClean="0">
                <a:solidFill>
                  <a:srgbClr val="505150"/>
                </a:solidFill>
                <a:latin typeface="Myriad Pro"/>
                <a:cs typeface="Myriad Pro"/>
              </a:rPr>
              <a:t>Business Locations</a:t>
            </a:r>
            <a:r>
              <a:rPr lang="en-US" sz="1200" b="1" baseline="0" dirty="0" smtClean="0">
                <a:solidFill>
                  <a:srgbClr val="505150"/>
                </a:solidFill>
                <a:latin typeface="Myriad Pro"/>
                <a:cs typeface="Myriad Pro"/>
              </a:rPr>
              <a:t> (from May):</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baseline="0" dirty="0" smtClean="0">
                <a:solidFill>
                  <a:srgbClr val="505150"/>
                </a:solidFill>
                <a:latin typeface="Myriad Pro"/>
                <a:cs typeface="Myriad Pro"/>
              </a:rPr>
              <a:t>Urban only (48%);</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baseline="0" dirty="0" smtClean="0">
                <a:solidFill>
                  <a:srgbClr val="505150"/>
                </a:solidFill>
                <a:latin typeface="Myriad Pro"/>
                <a:cs typeface="Myriad Pro"/>
              </a:rPr>
              <a:t>Both (28%);</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baseline="0" dirty="0" smtClean="0">
                <a:solidFill>
                  <a:srgbClr val="505150"/>
                </a:solidFill>
                <a:latin typeface="Myriad Pro"/>
                <a:cs typeface="Myriad Pro"/>
              </a:rPr>
              <a:t>Rural only (24%).</a:t>
            </a:r>
            <a:endParaRPr lang="en-US" sz="1200" b="0" dirty="0" smtClean="0">
              <a:solidFill>
                <a:srgbClr val="505150"/>
              </a:solidFill>
              <a:latin typeface="Myriad Pro"/>
              <a:cs typeface="Myriad Pro"/>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1" dirty="0" smtClean="0">
              <a:solidFill>
                <a:srgbClr val="505150"/>
              </a:solidFill>
              <a:latin typeface="Myriad Pro"/>
              <a:cs typeface="Myriad Pro"/>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1" dirty="0" smtClean="0">
                <a:solidFill>
                  <a:srgbClr val="505150"/>
                </a:solidFill>
                <a:latin typeface="Myriad Pro"/>
                <a:cs typeface="Myriad Pro"/>
              </a:rPr>
              <a:t>Alberta SMEs serve clients outside Alberta</a:t>
            </a:r>
            <a:endParaRPr lang="en-US" sz="1100" b="1" dirty="0" smtClean="0">
              <a:solidFill>
                <a:srgbClr val="505150"/>
              </a:solidFill>
              <a:latin typeface="Myriad Pro"/>
              <a:cs typeface="Myriad Pro"/>
            </a:endParaRPr>
          </a:p>
          <a:p>
            <a:r>
              <a:rPr lang="en-CA" sz="1200" dirty="0" smtClean="0">
                <a:solidFill>
                  <a:srgbClr val="505150"/>
                </a:solidFill>
                <a:latin typeface="+mn-lt"/>
              </a:rPr>
              <a:t>Half (51%) of SMEs in Alberta have customers outside of the province.  </a:t>
            </a:r>
          </a:p>
          <a:p>
            <a:r>
              <a:rPr lang="en-CA" i="0" dirty="0" smtClean="0">
                <a:solidFill>
                  <a:srgbClr val="505150"/>
                </a:solidFill>
                <a:latin typeface="+mn-lt"/>
              </a:rPr>
              <a:t>50% report having other domestic clients, 20% US</a:t>
            </a:r>
            <a:r>
              <a:rPr lang="en-CA" i="0" baseline="0" dirty="0" smtClean="0">
                <a:solidFill>
                  <a:srgbClr val="505150"/>
                </a:solidFill>
                <a:latin typeface="+mn-lt"/>
              </a:rPr>
              <a:t> clients and 13</a:t>
            </a:r>
            <a:r>
              <a:rPr lang="en-CA" i="0" dirty="0" smtClean="0">
                <a:solidFill>
                  <a:srgbClr val="505150"/>
                </a:solidFill>
                <a:latin typeface="+mn-lt"/>
              </a:rPr>
              <a:t>% having international clients. </a:t>
            </a:r>
            <a:endParaRPr lang="en-CA" sz="1200" i="0" dirty="0" smtClean="0">
              <a:solidFill>
                <a:srgbClr val="505150"/>
              </a:solidFill>
              <a:latin typeface="+mn-lt"/>
            </a:endParaRPr>
          </a:p>
        </p:txBody>
      </p:sp>
      <p:sp>
        <p:nvSpPr>
          <p:cNvPr id="4" name="Slide Number Placeholder 3"/>
          <p:cNvSpPr>
            <a:spLocks noGrp="1"/>
          </p:cNvSpPr>
          <p:nvPr>
            <p:ph type="sldNum" sz="quarter" idx="10"/>
          </p:nvPr>
        </p:nvSpPr>
        <p:spPr/>
        <p:txBody>
          <a:bodyPr/>
          <a:lstStyle/>
          <a:p>
            <a:fld id="{1C059A01-957A-E348-AB86-E863EAD7842D}" type="slidenum">
              <a:rPr lang="en-US" smtClean="0"/>
              <a:pPr/>
              <a:t>45</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1C059A01-957A-E348-AB86-E863EAD7842D}" type="slidenum">
              <a:rPr lang="en-US" smtClean="0"/>
              <a:pPr/>
              <a:t>46</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sz="1200" b="1" kern="1200" dirty="0" smtClean="0">
                <a:solidFill>
                  <a:schemeClr val="tx1"/>
                </a:solidFill>
                <a:latin typeface="+mn-lt"/>
                <a:ea typeface="+mn-ea"/>
                <a:cs typeface="+mn-cs"/>
              </a:rPr>
              <a:t>Age (from May):</a:t>
            </a:r>
          </a:p>
          <a:p>
            <a:r>
              <a:rPr lang="en-CA" sz="1200" kern="1200" dirty="0" smtClean="0">
                <a:solidFill>
                  <a:schemeClr val="tx1"/>
                </a:solidFill>
                <a:latin typeface="+mn-lt"/>
                <a:ea typeface="+mn-ea"/>
                <a:cs typeface="+mn-cs"/>
              </a:rPr>
              <a:t>18-34 (10%);</a:t>
            </a:r>
          </a:p>
          <a:p>
            <a:r>
              <a:rPr lang="en-CA" sz="1200" kern="1200" dirty="0" smtClean="0">
                <a:solidFill>
                  <a:schemeClr val="tx1"/>
                </a:solidFill>
                <a:latin typeface="+mn-lt"/>
                <a:ea typeface="+mn-ea"/>
                <a:cs typeface="+mn-cs"/>
              </a:rPr>
              <a:t>35-44 (22%);</a:t>
            </a:r>
          </a:p>
          <a:p>
            <a:r>
              <a:rPr lang="en-CA" sz="1200" kern="1200" dirty="0" smtClean="0">
                <a:solidFill>
                  <a:schemeClr val="tx1"/>
                </a:solidFill>
                <a:latin typeface="+mn-lt"/>
                <a:ea typeface="+mn-ea"/>
                <a:cs typeface="+mn-cs"/>
              </a:rPr>
              <a:t>45-54 (38%);</a:t>
            </a:r>
          </a:p>
          <a:p>
            <a:r>
              <a:rPr lang="en-CA" sz="1200" kern="1200" dirty="0" smtClean="0">
                <a:solidFill>
                  <a:schemeClr val="tx1"/>
                </a:solidFill>
                <a:latin typeface="+mn-lt"/>
                <a:ea typeface="+mn-ea"/>
                <a:cs typeface="+mn-cs"/>
              </a:rPr>
              <a:t>55-64 (24%);</a:t>
            </a:r>
          </a:p>
          <a:p>
            <a:r>
              <a:rPr lang="en-CA" sz="1200" kern="1200" dirty="0" smtClean="0">
                <a:solidFill>
                  <a:schemeClr val="tx1"/>
                </a:solidFill>
                <a:latin typeface="+mn-lt"/>
                <a:ea typeface="+mn-ea"/>
                <a:cs typeface="+mn-cs"/>
              </a:rPr>
              <a:t>65+ (6%).</a:t>
            </a:r>
          </a:p>
          <a:p>
            <a:r>
              <a:rPr lang="en-CA" sz="1200" kern="1200" dirty="0" smtClean="0">
                <a:solidFill>
                  <a:schemeClr val="tx1"/>
                </a:solidFill>
                <a:latin typeface="+mn-lt"/>
                <a:ea typeface="+mn-ea"/>
                <a:cs typeface="+mn-cs"/>
              </a:rPr>
              <a:t>Subtotal 55+ (29%)</a:t>
            </a:r>
          </a:p>
          <a:p>
            <a:endParaRPr lang="en-CA" sz="1200" kern="1200" dirty="0" smtClean="0">
              <a:solidFill>
                <a:schemeClr val="tx1"/>
              </a:solidFill>
              <a:latin typeface="+mn-lt"/>
              <a:ea typeface="+mn-ea"/>
              <a:cs typeface="+mn-cs"/>
            </a:endParaRPr>
          </a:p>
          <a:p>
            <a:r>
              <a:rPr lang="en-CA" sz="1200" b="1" kern="1200" dirty="0" smtClean="0">
                <a:solidFill>
                  <a:schemeClr val="tx1"/>
                </a:solidFill>
                <a:latin typeface="+mn-lt"/>
                <a:ea typeface="+mn-ea"/>
                <a:cs typeface="+mn-cs"/>
              </a:rPr>
              <a:t>Title/Role (from May):</a:t>
            </a:r>
          </a:p>
          <a:p>
            <a:r>
              <a:rPr lang="en-CA" sz="1200" kern="1200" dirty="0" smtClean="0">
                <a:solidFill>
                  <a:schemeClr val="tx1"/>
                </a:solidFill>
                <a:latin typeface="+mn-lt"/>
                <a:ea typeface="+mn-ea"/>
                <a:cs typeface="+mn-cs"/>
              </a:rPr>
              <a:t>Owner/Operator</a:t>
            </a:r>
            <a:r>
              <a:rPr lang="en-CA" sz="1200" kern="1200" baseline="0" dirty="0" smtClean="0">
                <a:solidFill>
                  <a:schemeClr val="tx1"/>
                </a:solidFill>
                <a:latin typeface="+mn-lt"/>
                <a:ea typeface="+mn-ea"/>
                <a:cs typeface="+mn-cs"/>
              </a:rPr>
              <a:t> (42%);</a:t>
            </a:r>
          </a:p>
          <a:p>
            <a:r>
              <a:rPr lang="en-CA" sz="1200" kern="1200" baseline="0" dirty="0" smtClean="0">
                <a:solidFill>
                  <a:schemeClr val="tx1"/>
                </a:solidFill>
                <a:latin typeface="+mn-lt"/>
                <a:ea typeface="+mn-ea"/>
                <a:cs typeface="+mn-cs"/>
              </a:rPr>
              <a:t>GM (22%);</a:t>
            </a:r>
          </a:p>
          <a:p>
            <a:r>
              <a:rPr lang="en-CA" sz="1200" kern="1200" baseline="0" dirty="0" smtClean="0">
                <a:solidFill>
                  <a:schemeClr val="tx1"/>
                </a:solidFill>
                <a:latin typeface="+mn-lt"/>
                <a:ea typeface="+mn-ea"/>
                <a:cs typeface="+mn-cs"/>
              </a:rPr>
              <a:t>CEO (17%);</a:t>
            </a:r>
          </a:p>
          <a:p>
            <a:r>
              <a:rPr lang="en-CA" sz="1200" kern="1200" baseline="0" dirty="0" smtClean="0">
                <a:solidFill>
                  <a:schemeClr val="tx1"/>
                </a:solidFill>
                <a:latin typeface="+mn-lt"/>
                <a:ea typeface="+mn-ea"/>
                <a:cs typeface="+mn-cs"/>
              </a:rPr>
              <a:t>SM (8%);</a:t>
            </a:r>
          </a:p>
          <a:p>
            <a:r>
              <a:rPr lang="en-CA" sz="1200" kern="1200" baseline="0" dirty="0" smtClean="0">
                <a:solidFill>
                  <a:schemeClr val="tx1"/>
                </a:solidFill>
                <a:latin typeface="+mn-lt"/>
                <a:ea typeface="+mn-ea"/>
                <a:cs typeface="+mn-cs"/>
              </a:rPr>
              <a:t>MD (6%);</a:t>
            </a:r>
          </a:p>
          <a:p>
            <a:r>
              <a:rPr lang="en-CA" sz="1200" kern="1200" baseline="0" dirty="0" smtClean="0">
                <a:solidFill>
                  <a:schemeClr val="tx1"/>
                </a:solidFill>
                <a:latin typeface="+mn-lt"/>
                <a:ea typeface="+mn-ea"/>
                <a:cs typeface="+mn-cs"/>
              </a:rPr>
              <a:t>Controller (3%).</a:t>
            </a:r>
          </a:p>
        </p:txBody>
      </p:sp>
      <p:sp>
        <p:nvSpPr>
          <p:cNvPr id="4" name="Slide Number Placeholder 3"/>
          <p:cNvSpPr>
            <a:spLocks noGrp="1"/>
          </p:cNvSpPr>
          <p:nvPr>
            <p:ph type="sldNum" sz="quarter" idx="10"/>
          </p:nvPr>
        </p:nvSpPr>
        <p:spPr/>
        <p:txBody>
          <a:bodyPr/>
          <a:lstStyle/>
          <a:p>
            <a:fld id="{1C059A01-957A-E348-AB86-E863EAD7842D}" type="slidenum">
              <a:rPr lang="en-US" smtClean="0"/>
              <a:pPr/>
              <a:t>47</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sz="1200" b="1" kern="1200" dirty="0" smtClean="0">
                <a:solidFill>
                  <a:schemeClr val="tx1"/>
                </a:solidFill>
                <a:latin typeface="+mn-lt"/>
                <a:ea typeface="+mn-ea"/>
                <a:cs typeface="+mn-cs"/>
              </a:rPr>
              <a:t>Role in Financial Decisions</a:t>
            </a:r>
            <a:r>
              <a:rPr lang="en-CA" sz="1200" b="1" kern="1200" baseline="0" dirty="0" smtClean="0">
                <a:solidFill>
                  <a:schemeClr val="tx1"/>
                </a:solidFill>
                <a:latin typeface="+mn-lt"/>
                <a:ea typeface="+mn-ea"/>
                <a:cs typeface="+mn-cs"/>
              </a:rPr>
              <a:t> (from May):</a:t>
            </a:r>
          </a:p>
          <a:p>
            <a:r>
              <a:rPr lang="en-CA" sz="1200" kern="1200" baseline="0" dirty="0" smtClean="0">
                <a:solidFill>
                  <a:schemeClr val="tx1"/>
                </a:solidFill>
                <a:latin typeface="+mn-lt"/>
                <a:ea typeface="+mn-ea"/>
                <a:cs typeface="+mn-cs"/>
              </a:rPr>
              <a:t>Sole 35%</a:t>
            </a:r>
          </a:p>
          <a:p>
            <a:r>
              <a:rPr lang="en-CA" sz="1200" kern="1200" baseline="0" dirty="0" smtClean="0">
                <a:solidFill>
                  <a:schemeClr val="tx1"/>
                </a:solidFill>
                <a:latin typeface="+mn-lt"/>
                <a:ea typeface="+mn-ea"/>
                <a:cs typeface="+mn-cs"/>
              </a:rPr>
              <a:t>Shared 49%</a:t>
            </a:r>
            <a:endParaRPr lang="en-CA" sz="1200" kern="1200" dirty="0" smtClean="0">
              <a:solidFill>
                <a:schemeClr val="tx1"/>
              </a:solidFill>
              <a:latin typeface="+mn-lt"/>
              <a:ea typeface="+mn-ea"/>
              <a:cs typeface="+mn-cs"/>
            </a:endParaRPr>
          </a:p>
          <a:p>
            <a:r>
              <a:rPr lang="en-CA" sz="1200" kern="1200" dirty="0" smtClean="0">
                <a:solidFill>
                  <a:schemeClr val="tx1"/>
                </a:solidFill>
                <a:latin typeface="+mn-lt"/>
                <a:ea typeface="+mn-ea"/>
                <a:cs typeface="+mn-cs"/>
              </a:rPr>
              <a:t>Influences 16%</a:t>
            </a:r>
          </a:p>
          <a:p>
            <a:endParaRPr lang="en-CA" sz="1200" kern="1200" dirty="0" smtClean="0">
              <a:solidFill>
                <a:schemeClr val="tx1"/>
              </a:solidFill>
              <a:latin typeface="+mn-lt"/>
              <a:ea typeface="+mn-ea"/>
              <a:cs typeface="+mn-cs"/>
            </a:endParaRPr>
          </a:p>
          <a:p>
            <a:r>
              <a:rPr lang="en-CA" sz="1200" b="1" kern="1200" dirty="0" smtClean="0">
                <a:solidFill>
                  <a:schemeClr val="tx1"/>
                </a:solidFill>
                <a:latin typeface="+mn-lt"/>
                <a:ea typeface="+mn-ea"/>
                <a:cs typeface="+mn-cs"/>
              </a:rPr>
              <a:t>Gender</a:t>
            </a:r>
            <a:r>
              <a:rPr lang="en-CA" sz="1200" b="1" kern="1200" baseline="0" dirty="0" smtClean="0">
                <a:solidFill>
                  <a:schemeClr val="tx1"/>
                </a:solidFill>
                <a:latin typeface="+mn-lt"/>
                <a:ea typeface="+mn-ea"/>
                <a:cs typeface="+mn-cs"/>
              </a:rPr>
              <a:t> (from May):</a:t>
            </a:r>
          </a:p>
          <a:p>
            <a:r>
              <a:rPr lang="en-CA" sz="1200" kern="1200" baseline="0" dirty="0" smtClean="0">
                <a:solidFill>
                  <a:schemeClr val="tx1"/>
                </a:solidFill>
                <a:latin typeface="+mn-lt"/>
                <a:ea typeface="+mn-ea"/>
                <a:cs typeface="+mn-cs"/>
              </a:rPr>
              <a:t>Male 56%</a:t>
            </a:r>
          </a:p>
          <a:p>
            <a:r>
              <a:rPr lang="en-CA" sz="1200" kern="1200" baseline="0" dirty="0" smtClean="0">
                <a:solidFill>
                  <a:schemeClr val="tx1"/>
                </a:solidFill>
                <a:latin typeface="+mn-lt"/>
                <a:ea typeface="+mn-ea"/>
                <a:cs typeface="+mn-cs"/>
              </a:rPr>
              <a:t>Female 44%</a:t>
            </a:r>
            <a:endParaRPr lang="en-CA"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1C059A01-957A-E348-AB86-E863EAD7842D}" type="slidenum">
              <a:rPr lang="en-US" smtClean="0"/>
              <a:pPr/>
              <a:t>48</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endParaRPr lang="en-CA" sz="1200" kern="1200" dirty="0" smtClean="0">
              <a:solidFill>
                <a:schemeClr val="tx1"/>
              </a:solidFill>
              <a:latin typeface="+mn-lt"/>
              <a:ea typeface="+mn-ea"/>
              <a:cs typeface="+mn-cs"/>
            </a:endParaRPr>
          </a:p>
          <a:p>
            <a:endParaRPr lang="en-CA"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1C059A01-957A-E348-AB86-E863EAD7842D}"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1C059A01-957A-E348-AB86-E863EAD7842D}"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1C059A01-957A-E348-AB86-E863EAD7842D}"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CA" sz="1200" dirty="0" smtClean="0">
              <a:solidFill>
                <a:srgbClr val="505150"/>
              </a:solidFill>
              <a:latin typeface="+mn-lt"/>
            </a:endParaRPr>
          </a:p>
        </p:txBody>
      </p:sp>
      <p:sp>
        <p:nvSpPr>
          <p:cNvPr id="4" name="Slide Number Placeholder 3"/>
          <p:cNvSpPr>
            <a:spLocks noGrp="1"/>
          </p:cNvSpPr>
          <p:nvPr>
            <p:ph type="sldNum" sz="quarter" idx="10"/>
          </p:nvPr>
        </p:nvSpPr>
        <p:spPr/>
        <p:txBody>
          <a:bodyPr/>
          <a:lstStyle/>
          <a:p>
            <a:fld id="{1C059A01-957A-E348-AB86-E863EAD7842D}"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1C059A01-957A-E348-AB86-E863EAD7842D}"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05101" y="3202003"/>
            <a:ext cx="7772400" cy="684198"/>
          </a:xfrm>
        </p:spPr>
        <p:txBody>
          <a:bodyPr/>
          <a:lstStyle>
            <a:lvl1pPr>
              <a:defRPr sz="360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505533" y="3821257"/>
            <a:ext cx="7771967" cy="775398"/>
          </a:xfrm>
        </p:spPr>
        <p:txBody>
          <a:bodyPr/>
          <a:lstStyle>
            <a:lvl1pPr marL="0" indent="0" algn="l">
              <a:buNone/>
              <a:defRPr sz="2400">
                <a:solidFill>
                  <a:schemeClr val="bg1"/>
                </a:solidFill>
                <a:latin typeface="Myriad Pro"/>
                <a:cs typeface="Myriad Pro"/>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TextBox 3"/>
          <p:cNvSpPr txBox="1"/>
          <p:nvPr userDrawn="1"/>
        </p:nvSpPr>
        <p:spPr>
          <a:xfrm>
            <a:off x="360362" y="6215063"/>
            <a:ext cx="2571097" cy="307777"/>
          </a:xfrm>
          <a:prstGeom prst="rect">
            <a:avLst/>
          </a:prstGeom>
          <a:noFill/>
        </p:spPr>
        <p:txBody>
          <a:bodyPr wrap="square" rtlCol="0">
            <a:spAutoFit/>
          </a:bodyPr>
          <a:lstStyle/>
          <a:p>
            <a:r>
              <a:rPr lang="en-CA" sz="1400" i="1" dirty="0" smtClean="0">
                <a:solidFill>
                  <a:srgbClr val="505150"/>
                </a:solidFill>
                <a:latin typeface="+mn-lt"/>
              </a:rPr>
              <a:t>Business &amp; Agriculture</a:t>
            </a:r>
            <a:endParaRPr lang="en-US" sz="1400" i="1" dirty="0">
              <a:solidFill>
                <a:srgbClr val="505150"/>
              </a:solidFill>
              <a:latin typeface="+mn-lt"/>
            </a:endParaRPr>
          </a:p>
        </p:txBody>
      </p:sp>
    </p:spTree>
    <p:extLst>
      <p:ext uri="{BB962C8B-B14F-4D97-AF65-F5344CB8AC3E}">
        <p14:creationId xmlns:p14="http://schemas.microsoft.com/office/powerpoint/2010/main" xmlns="" val="14963492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05101" y="3202003"/>
            <a:ext cx="7772400" cy="684199"/>
          </a:xfrm>
        </p:spPr>
        <p:txBody>
          <a:bodyPr/>
          <a:lstStyle>
            <a:lvl1pPr>
              <a:defRPr sz="360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505535" y="3821256"/>
            <a:ext cx="7771967" cy="775399"/>
          </a:xfrm>
        </p:spPr>
        <p:txBody>
          <a:bodyPr/>
          <a:lstStyle>
            <a:lvl1pPr marL="0" indent="0" algn="l">
              <a:buNone/>
              <a:defRPr sz="2400">
                <a:solidFill>
                  <a:schemeClr val="bg1"/>
                </a:solidFill>
                <a:latin typeface="+mj-lt"/>
                <a:cs typeface="Myriad Pro"/>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xmlns="" val="14963492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sz="1800"/>
            </a:lvl1pPr>
            <a:lvl2pPr>
              <a:defRPr sz="1800"/>
            </a:lvl2pPr>
            <a:lvl3pPr>
              <a:defRPr sz="18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Box 3"/>
          <p:cNvSpPr txBox="1"/>
          <p:nvPr userDrawn="1"/>
        </p:nvSpPr>
        <p:spPr>
          <a:xfrm>
            <a:off x="360362" y="6215063"/>
            <a:ext cx="2571097" cy="307777"/>
          </a:xfrm>
          <a:prstGeom prst="rect">
            <a:avLst/>
          </a:prstGeom>
          <a:noFill/>
        </p:spPr>
        <p:txBody>
          <a:bodyPr wrap="square" rtlCol="0">
            <a:spAutoFit/>
          </a:bodyPr>
          <a:lstStyle/>
          <a:p>
            <a:r>
              <a:rPr lang="en-CA" sz="1400" i="1" dirty="0" smtClean="0">
                <a:solidFill>
                  <a:srgbClr val="505150"/>
                </a:solidFill>
                <a:latin typeface="+mn-lt"/>
              </a:rPr>
              <a:t>Business &amp; Agriculture</a:t>
            </a:r>
            <a:endParaRPr lang="en-US" sz="1400" i="1" dirty="0">
              <a:solidFill>
                <a:srgbClr val="505150"/>
              </a:solidFill>
              <a:latin typeface="+mn-lt"/>
            </a:endParaRPr>
          </a:p>
        </p:txBody>
      </p:sp>
    </p:spTree>
    <p:extLst>
      <p:ext uri="{BB962C8B-B14F-4D97-AF65-F5344CB8AC3E}">
        <p14:creationId xmlns:p14="http://schemas.microsoft.com/office/powerpoint/2010/main" xmlns="" val="3221849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3200" b="0" i="0" cap="all" baseline="0">
                <a:solidFill>
                  <a:schemeClr val="bg1"/>
                </a:solidFill>
                <a:latin typeface="Myriad Pro"/>
                <a:cs typeface="Myriad Pro"/>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bg1"/>
                </a:solidFill>
                <a:latin typeface="Myriad Pro"/>
                <a:cs typeface="Myriad Pro"/>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TextBox 3"/>
          <p:cNvSpPr txBox="1"/>
          <p:nvPr userDrawn="1"/>
        </p:nvSpPr>
        <p:spPr>
          <a:xfrm>
            <a:off x="360362" y="6215063"/>
            <a:ext cx="2571097" cy="307777"/>
          </a:xfrm>
          <a:prstGeom prst="rect">
            <a:avLst/>
          </a:prstGeom>
          <a:noFill/>
        </p:spPr>
        <p:txBody>
          <a:bodyPr wrap="square" rtlCol="0">
            <a:spAutoFit/>
          </a:bodyPr>
          <a:lstStyle/>
          <a:p>
            <a:r>
              <a:rPr lang="en-CA" sz="1400" i="1" dirty="0" smtClean="0">
                <a:solidFill>
                  <a:srgbClr val="505150"/>
                </a:solidFill>
                <a:latin typeface="+mn-lt"/>
              </a:rPr>
              <a:t>Business &amp; Agriculture</a:t>
            </a:r>
            <a:endParaRPr lang="en-US" sz="1400" i="1" dirty="0">
              <a:solidFill>
                <a:srgbClr val="505150"/>
              </a:solidFill>
              <a:latin typeface="+mn-lt"/>
            </a:endParaRPr>
          </a:p>
        </p:txBody>
      </p:sp>
    </p:spTree>
    <p:extLst>
      <p:ext uri="{BB962C8B-B14F-4D97-AF65-F5344CB8AC3E}">
        <p14:creationId xmlns:p14="http://schemas.microsoft.com/office/powerpoint/2010/main" xmlns="" val="3644538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2_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txBox="1">
            <a:spLocks/>
          </p:cNvSpPr>
          <p:nvPr userDrawn="1"/>
        </p:nvSpPr>
        <p:spPr bwMode="auto">
          <a:xfrm>
            <a:off x="958850" y="930275"/>
            <a:ext cx="7264400" cy="517525"/>
          </a:xfrm>
          <a:prstGeom prst="rect">
            <a:avLst/>
          </a:prstGeom>
          <a:noFill/>
          <a:ln w="9525">
            <a:noFill/>
            <a:miter lim="800000"/>
            <a:headEnd/>
            <a:tailEnd/>
          </a:ln>
        </p:spPr>
        <p:txBody>
          <a:bodyPr lIns="0" rIns="0" anchor="ctr"/>
          <a:lstStyle>
            <a:lvl1pPr>
              <a:defRPr sz="3200" baseline="0"/>
            </a:lvl1pPr>
          </a:lstStyle>
          <a:p>
            <a:pPr>
              <a:defRPr/>
            </a:pPr>
            <a:endParaRPr lang="en-US" sz="2000" dirty="0">
              <a:solidFill>
                <a:schemeClr val="bg1"/>
              </a:solidFill>
              <a:latin typeface="Arial" pitchFamily="34" charset="0"/>
              <a:ea typeface="+mj-ea"/>
              <a:cs typeface="Arial" pitchFamily="34" charset="0"/>
            </a:endParaRPr>
          </a:p>
        </p:txBody>
      </p:sp>
      <p:sp>
        <p:nvSpPr>
          <p:cNvPr id="2" name="Title 1"/>
          <p:cNvSpPr>
            <a:spLocks noGrp="1"/>
          </p:cNvSpPr>
          <p:nvPr>
            <p:ph type="title"/>
          </p:nvPr>
        </p:nvSpPr>
        <p:spPr>
          <a:xfrm>
            <a:off x="968375" y="444500"/>
            <a:ext cx="7264400" cy="831850"/>
          </a:xfrm>
        </p:spPr>
        <p:txBody>
          <a:bodyPr/>
          <a:lstStyle>
            <a:lvl1pPr>
              <a:defRPr sz="3200" baseline="0"/>
            </a:lvl1pPr>
          </a:lstStyle>
          <a:p>
            <a:r>
              <a:rPr lang="en-US" dirty="0" smtClean="0"/>
              <a:t>Click to edit Master title style</a:t>
            </a:r>
            <a:endParaRPr lang="en-US" dirty="0"/>
          </a:p>
        </p:txBody>
      </p:sp>
      <p:sp>
        <p:nvSpPr>
          <p:cNvPr id="6" name="Text Placeholder 3"/>
          <p:cNvSpPr>
            <a:spLocks noGrp="1"/>
          </p:cNvSpPr>
          <p:nvPr>
            <p:ph type="body" sz="quarter" idx="13"/>
          </p:nvPr>
        </p:nvSpPr>
        <p:spPr>
          <a:xfrm>
            <a:off x="874775" y="1860550"/>
            <a:ext cx="7281799" cy="3849624"/>
          </a:xfrm>
        </p:spPr>
        <p:txBody>
          <a:bodyPr/>
          <a:lstStyle>
            <a:lvl1pPr>
              <a:defRPr sz="180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Box 4"/>
          <p:cNvSpPr txBox="1"/>
          <p:nvPr userDrawn="1"/>
        </p:nvSpPr>
        <p:spPr>
          <a:xfrm>
            <a:off x="360362" y="6215063"/>
            <a:ext cx="2571097" cy="307777"/>
          </a:xfrm>
          <a:prstGeom prst="rect">
            <a:avLst/>
          </a:prstGeom>
          <a:noFill/>
        </p:spPr>
        <p:txBody>
          <a:bodyPr wrap="square" rtlCol="0">
            <a:spAutoFit/>
          </a:bodyPr>
          <a:lstStyle/>
          <a:p>
            <a:r>
              <a:rPr lang="en-CA" sz="1400" i="1" dirty="0" smtClean="0">
                <a:solidFill>
                  <a:srgbClr val="505150"/>
                </a:solidFill>
                <a:latin typeface="+mn-lt"/>
              </a:rPr>
              <a:t>Business &amp; Agriculture</a:t>
            </a:r>
            <a:endParaRPr lang="en-US" sz="1400" i="1" dirty="0">
              <a:solidFill>
                <a:srgbClr val="505150"/>
              </a:solidFill>
              <a:latin typeface="+mn-lt"/>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360362" y="882120"/>
            <a:ext cx="8428037" cy="7180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smtClean="0"/>
              <a:t>Click to edit Master title style</a:t>
            </a:r>
            <a:endParaRPr lang="en-US" dirty="0"/>
          </a:p>
        </p:txBody>
      </p:sp>
      <p:sp>
        <p:nvSpPr>
          <p:cNvPr id="1027" name="Text Placeholder 2"/>
          <p:cNvSpPr>
            <a:spLocks noGrp="1"/>
          </p:cNvSpPr>
          <p:nvPr>
            <p:ph type="body" idx="1"/>
          </p:nvPr>
        </p:nvSpPr>
        <p:spPr bwMode="auto">
          <a:xfrm>
            <a:off x="360362" y="1689100"/>
            <a:ext cx="8428037"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Box 3"/>
          <p:cNvSpPr txBox="1"/>
          <p:nvPr userDrawn="1"/>
        </p:nvSpPr>
        <p:spPr>
          <a:xfrm>
            <a:off x="8690073" y="6586637"/>
            <a:ext cx="447963" cy="246221"/>
          </a:xfrm>
          <a:prstGeom prst="rect">
            <a:avLst/>
          </a:prstGeom>
          <a:noFill/>
        </p:spPr>
        <p:txBody>
          <a:bodyPr wrap="square" rtlCol="0">
            <a:spAutoFit/>
          </a:bodyPr>
          <a:lstStyle/>
          <a:p>
            <a:pPr algn="ctr"/>
            <a:fld id="{85720CFE-B7C1-4B1D-A04E-C466DCC21624}" type="slidenum">
              <a:rPr lang="en-US" sz="1000" smtClean="0">
                <a:solidFill>
                  <a:schemeClr val="bg1">
                    <a:lumMod val="50000"/>
                  </a:schemeClr>
                </a:solidFill>
              </a:rPr>
              <a:pPr algn="ctr"/>
              <a:t>‹#›</a:t>
            </a:fld>
            <a:endParaRPr lang="en-US" sz="1000" dirty="0">
              <a:solidFill>
                <a:schemeClr val="bg1">
                  <a:lumMod val="50000"/>
                </a:schemeClr>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83" r:id="rId2"/>
    <p:sldLayoutId id="2147483650" r:id="rId3"/>
    <p:sldLayoutId id="2147483651" r:id="rId4"/>
    <p:sldLayoutId id="2147483662" r:id="rId5"/>
  </p:sldLayoutIdLst>
  <p:txStyles>
    <p:titleStyle>
      <a:lvl1pPr algn="l" defTabSz="457200" rtl="0" eaLnBrk="1" fontAlgn="base" hangingPunct="1">
        <a:spcBef>
          <a:spcPct val="0"/>
        </a:spcBef>
        <a:spcAft>
          <a:spcPct val="0"/>
        </a:spcAft>
        <a:defRPr sz="3200" kern="1200" baseline="0">
          <a:solidFill>
            <a:schemeClr val="tx1"/>
          </a:solidFill>
          <a:latin typeface="Myriad Pro"/>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144000" indent="-144000" algn="l" defTabSz="457200" rtl="0" eaLnBrk="1" fontAlgn="base" hangingPunct="1">
        <a:spcBef>
          <a:spcPct val="20000"/>
        </a:spcBef>
        <a:spcAft>
          <a:spcPct val="0"/>
        </a:spcAft>
        <a:buFont typeface="Arial"/>
        <a:buChar char="•"/>
        <a:defRPr sz="1800" b="0" i="0" kern="1200">
          <a:solidFill>
            <a:srgbClr val="353535"/>
          </a:solidFill>
          <a:latin typeface="Myriad Pro"/>
          <a:ea typeface="ＭＳ Ｐゴシック" charset="0"/>
          <a:cs typeface="Myriad Pro"/>
        </a:defRPr>
      </a:lvl1pPr>
      <a:lvl2pPr marL="288000" indent="-144000" algn="l" defTabSz="457200" rtl="0" eaLnBrk="1" fontAlgn="base" hangingPunct="1">
        <a:spcBef>
          <a:spcPct val="20000"/>
        </a:spcBef>
        <a:spcAft>
          <a:spcPct val="0"/>
        </a:spcAft>
        <a:buFont typeface="Arial" charset="0"/>
        <a:buChar char="–"/>
        <a:defRPr sz="1800" b="0" i="0" kern="1200">
          <a:solidFill>
            <a:srgbClr val="353535"/>
          </a:solidFill>
          <a:latin typeface="Myriad Pro"/>
          <a:ea typeface="ＭＳ Ｐゴシック" charset="0"/>
          <a:cs typeface="Myriad Pro"/>
        </a:defRPr>
      </a:lvl2pPr>
      <a:lvl3pPr marL="432000" indent="-144000" algn="l" defTabSz="457200" rtl="0" eaLnBrk="1" fontAlgn="base" hangingPunct="1">
        <a:spcBef>
          <a:spcPct val="20000"/>
        </a:spcBef>
        <a:spcAft>
          <a:spcPct val="0"/>
        </a:spcAft>
        <a:buFont typeface="Arial" charset="0"/>
        <a:buChar char="•"/>
        <a:defRPr sz="1800" b="0" i="0" kern="1200">
          <a:solidFill>
            <a:srgbClr val="353535"/>
          </a:solidFill>
          <a:latin typeface="Myriad Pro"/>
          <a:ea typeface="ＭＳ Ｐゴシック" charset="0"/>
          <a:cs typeface="Myriad Pro"/>
        </a:defRPr>
      </a:lvl3pPr>
      <a:lvl4pPr marL="576000" indent="-144000" algn="l" defTabSz="457200" rtl="0" eaLnBrk="1" fontAlgn="base" hangingPunct="1">
        <a:spcBef>
          <a:spcPct val="20000"/>
        </a:spcBef>
        <a:spcAft>
          <a:spcPct val="0"/>
        </a:spcAft>
        <a:buFont typeface="Arial" charset="0"/>
        <a:buChar char="–"/>
        <a:defRPr sz="1800" b="0" i="0" kern="1200">
          <a:solidFill>
            <a:srgbClr val="353535"/>
          </a:solidFill>
          <a:latin typeface="Myriad Pro"/>
          <a:ea typeface="ＭＳ Ｐゴシック" charset="0"/>
          <a:cs typeface="Myriad Pro"/>
        </a:defRPr>
      </a:lvl4pPr>
      <a:lvl5pPr marL="720000" indent="-144000" algn="l" defTabSz="457200" rtl="0" eaLnBrk="1" fontAlgn="base" hangingPunct="1">
        <a:spcBef>
          <a:spcPct val="20000"/>
        </a:spcBef>
        <a:spcAft>
          <a:spcPct val="0"/>
        </a:spcAft>
        <a:buFont typeface="Arial" charset="0"/>
        <a:buChar char="»"/>
        <a:defRPr sz="1800" b="0" i="0" kern="1200">
          <a:solidFill>
            <a:srgbClr val="353535"/>
          </a:solidFill>
          <a:latin typeface="Myriad Pro"/>
          <a:ea typeface="ＭＳ Ｐゴシック" charset="0"/>
          <a:cs typeface="Myriad Pr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chart" Target="../charts/chart9.xml"/></Relationships>
</file>

<file path=ppt/slides/_rels/slide12.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chart" Target="../charts/chart12.xml"/></Relationships>
</file>

<file path=ppt/slides/_rels/slide14.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chart" Target="../charts/char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8.xml"/><Relationship Id="rId1" Type="http://schemas.openxmlformats.org/officeDocument/2006/relationships/slideLayout" Target="../slideLayouts/slideLayout5.xml"/><Relationship Id="rId5" Type="http://schemas.openxmlformats.org/officeDocument/2006/relationships/image" Target="../media/image8.png"/><Relationship Id="rId4" Type="http://schemas.openxmlformats.org/officeDocument/2006/relationships/image" Target="../media/image7.png"/></Relationships>
</file>

<file path=ppt/slides/_rels/slide29.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40.xml"/><Relationship Id="rId1" Type="http://schemas.openxmlformats.org/officeDocument/2006/relationships/slideLayout" Target="../slideLayouts/slideLayout3.xml"/><Relationship Id="rId4" Type="http://schemas.openxmlformats.org/officeDocument/2006/relationships/chart" Target="../charts/chart24.xml"/></Relationships>
</file>

<file path=ppt/slides/_rels/slide41.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41.xml"/><Relationship Id="rId1" Type="http://schemas.openxmlformats.org/officeDocument/2006/relationships/slideLayout" Target="../slideLayouts/slideLayout3.xml"/><Relationship Id="rId4" Type="http://schemas.openxmlformats.org/officeDocument/2006/relationships/chart" Target="../charts/chart26.xml"/></Relationships>
</file>

<file path=ppt/slides/_rels/slide42.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42.xml"/><Relationship Id="rId1" Type="http://schemas.openxmlformats.org/officeDocument/2006/relationships/slideLayout" Target="../slideLayouts/slideLayout3.xml"/><Relationship Id="rId4" Type="http://schemas.openxmlformats.org/officeDocument/2006/relationships/chart" Target="../charts/chart28.xml"/></Relationships>
</file>

<file path=ppt/slides/_rels/slide43.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45.xml"/><Relationship Id="rId1" Type="http://schemas.openxmlformats.org/officeDocument/2006/relationships/slideLayout" Target="../slideLayouts/slideLayout3.xml"/><Relationship Id="rId4" Type="http://schemas.openxmlformats.org/officeDocument/2006/relationships/chart" Target="../charts/chart31.xml"/></Relationships>
</file>

<file path=ppt/slides/_rels/slide46.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47.xml"/><Relationship Id="rId1" Type="http://schemas.openxmlformats.org/officeDocument/2006/relationships/slideLayout" Target="../slideLayouts/slideLayout3.xml"/><Relationship Id="rId4" Type="http://schemas.openxmlformats.org/officeDocument/2006/relationships/chart" Target="../charts/chart34.xml"/></Relationships>
</file>

<file path=ppt/slides/_rels/slide48.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notesSlide" Target="../notesSlides/notesSlide48.xml"/><Relationship Id="rId1" Type="http://schemas.openxmlformats.org/officeDocument/2006/relationships/slideLayout" Target="../slideLayouts/slideLayout3.xml"/><Relationship Id="rId4" Type="http://schemas.openxmlformats.org/officeDocument/2006/relationships/chart" Target="../charts/chart36.xml"/></Relationships>
</file>

<file path=ppt/slides/_rels/slide4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chart" Target="../charts/chart2.xml"/></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chart" Target="../charts/chart4.xml"/></Relationships>
</file>

<file path=ppt/slides/_rels/slide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chart" Target="../charts/char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ctrTitle"/>
          </p:nvPr>
        </p:nvSpPr>
        <p:spPr>
          <a:xfrm>
            <a:off x="505535" y="3574406"/>
            <a:ext cx="8057440" cy="684199"/>
          </a:xfrm>
        </p:spPr>
        <p:txBody>
          <a:bodyPr/>
          <a:lstStyle/>
          <a:p>
            <a:r>
              <a:rPr lang="en-CA" sz="3200" dirty="0" smtClean="0"/>
              <a:t>Alberta Business Beat</a:t>
            </a:r>
            <a:endParaRPr lang="en-US" sz="3200" dirty="0"/>
          </a:p>
        </p:txBody>
      </p:sp>
      <p:sp>
        <p:nvSpPr>
          <p:cNvPr id="12" name="Subtitle 2"/>
          <p:cNvSpPr txBox="1">
            <a:spLocks/>
          </p:cNvSpPr>
          <p:nvPr/>
        </p:nvSpPr>
        <p:spPr bwMode="auto">
          <a:xfrm>
            <a:off x="505535" y="4163355"/>
            <a:ext cx="7771967" cy="433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20000"/>
              </a:spcBef>
              <a:spcAft>
                <a:spcPct val="0"/>
              </a:spcAft>
              <a:buClrTx/>
              <a:buSzTx/>
              <a:buFont typeface="Arial"/>
              <a:buNone/>
              <a:tabLst/>
              <a:defRPr/>
            </a:pPr>
            <a:r>
              <a:rPr kumimoji="0" lang="en-CA" sz="2400" b="0" i="0" u="none" strike="noStrike" kern="1200" cap="none" spc="0" normalizeH="0" baseline="0" noProof="0" dirty="0" smtClean="0">
                <a:ln>
                  <a:noFill/>
                </a:ln>
                <a:solidFill>
                  <a:schemeClr val="bg1"/>
                </a:solidFill>
                <a:effectLst/>
                <a:uLnTx/>
                <a:uFillTx/>
                <a:latin typeface="+mj-lt"/>
                <a:ea typeface="ＭＳ Ｐゴシック" charset="0"/>
                <a:cs typeface="Myriad Pro"/>
              </a:rPr>
              <a:t>Volume 3,  </a:t>
            </a:r>
            <a:r>
              <a:rPr kumimoji="0" lang="en-CA" sz="2400" b="0" i="0" u="none" strike="noStrike" kern="1200" cap="none" spc="0" normalizeH="0" baseline="0" noProof="0" dirty="0" smtClean="0">
                <a:ln>
                  <a:noFill/>
                </a:ln>
                <a:solidFill>
                  <a:schemeClr val="bg1"/>
                </a:solidFill>
                <a:effectLst/>
                <a:uLnTx/>
                <a:uFillTx/>
                <a:latin typeface="+mj-lt"/>
                <a:ea typeface="ＭＳ Ｐゴシック" charset="0"/>
                <a:cs typeface="Myriad Pro"/>
              </a:rPr>
              <a:t>September/October </a:t>
            </a:r>
            <a:r>
              <a:rPr kumimoji="0" lang="en-CA" sz="2400" b="0" i="0" u="none" strike="noStrike" kern="1200" cap="none" spc="0" normalizeH="0" baseline="0" noProof="0" dirty="0" smtClean="0">
                <a:ln>
                  <a:noFill/>
                </a:ln>
                <a:solidFill>
                  <a:schemeClr val="bg1"/>
                </a:solidFill>
                <a:effectLst/>
                <a:uLnTx/>
                <a:uFillTx/>
                <a:latin typeface="+mj-lt"/>
                <a:ea typeface="ＭＳ Ｐゴシック" charset="0"/>
                <a:cs typeface="Myriad Pro"/>
              </a:rPr>
              <a:t>2013</a:t>
            </a:r>
            <a:endParaRPr kumimoji="0" lang="en-US" sz="2400" b="0" i="0" u="none" strike="noStrike" kern="1200" cap="none" spc="0" normalizeH="0" baseline="0" noProof="0" dirty="0">
              <a:ln>
                <a:noFill/>
              </a:ln>
              <a:solidFill>
                <a:schemeClr val="bg1"/>
              </a:solidFill>
              <a:effectLst/>
              <a:uLnTx/>
              <a:uFillTx/>
              <a:latin typeface="+mj-lt"/>
              <a:ea typeface="ＭＳ Ｐゴシック" charset="0"/>
              <a:cs typeface="Myriad Pro"/>
            </a:endParaRPr>
          </a:p>
        </p:txBody>
      </p:sp>
      <p:sp>
        <p:nvSpPr>
          <p:cNvPr id="14" name="TextBox 13"/>
          <p:cNvSpPr txBox="1">
            <a:spLocks noChangeArrowheads="1"/>
          </p:cNvSpPr>
          <p:nvPr/>
        </p:nvSpPr>
        <p:spPr bwMode="auto">
          <a:xfrm>
            <a:off x="550863" y="5113340"/>
            <a:ext cx="2027950" cy="3651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lnSpc>
                <a:spcPct val="120000"/>
              </a:lnSpc>
            </a:pPr>
            <a:r>
              <a:rPr lang="en-US" sz="1600" dirty="0" smtClean="0">
                <a:solidFill>
                  <a:srgbClr val="505150"/>
                </a:solidFill>
                <a:latin typeface="+mn-lt"/>
                <a:cs typeface="Myriad Pro" charset="0"/>
              </a:rPr>
              <a:t>INTERNAL with notes</a:t>
            </a:r>
            <a:endParaRPr lang="en-US" sz="1600" dirty="0">
              <a:solidFill>
                <a:srgbClr val="505150"/>
              </a:solidFill>
              <a:latin typeface="+mn-lt"/>
              <a:cs typeface="Myriad Pro"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7194" y="867593"/>
            <a:ext cx="5344006" cy="584775"/>
          </a:xfrm>
          <a:prstGeom prst="rect">
            <a:avLst/>
          </a:prstGeom>
          <a:noFill/>
        </p:spPr>
        <p:txBody>
          <a:bodyPr wrap="square" rtlCol="0">
            <a:spAutoFit/>
          </a:bodyPr>
          <a:lstStyle/>
          <a:p>
            <a:r>
              <a:rPr lang="en-CA" sz="3200" dirty="0" smtClean="0">
                <a:solidFill>
                  <a:srgbClr val="505150"/>
                </a:solidFill>
                <a:latin typeface="Myriad Pro"/>
                <a:cs typeface="Myriad Pro"/>
              </a:rPr>
              <a:t>Business Firmographics</a:t>
            </a:r>
            <a:endParaRPr lang="en-US" sz="2800" dirty="0">
              <a:solidFill>
                <a:srgbClr val="505150"/>
              </a:solidFill>
              <a:latin typeface="Myriad Pro"/>
              <a:cs typeface="Myriad Pro"/>
            </a:endParaRPr>
          </a:p>
        </p:txBody>
      </p:sp>
      <p:sp>
        <p:nvSpPr>
          <p:cNvPr id="14" name="TextBox 13"/>
          <p:cNvSpPr txBox="1"/>
          <p:nvPr/>
        </p:nvSpPr>
        <p:spPr>
          <a:xfrm>
            <a:off x="1408662" y="1506900"/>
            <a:ext cx="2344187" cy="400110"/>
          </a:xfrm>
          <a:prstGeom prst="rect">
            <a:avLst/>
          </a:prstGeom>
          <a:noFill/>
        </p:spPr>
        <p:txBody>
          <a:bodyPr wrap="square" rtlCol="0">
            <a:spAutoFit/>
          </a:bodyPr>
          <a:lstStyle/>
          <a:p>
            <a:pPr algn="ctr"/>
            <a:r>
              <a:rPr lang="en-CA" sz="2000" b="1" dirty="0" smtClean="0">
                <a:solidFill>
                  <a:schemeClr val="accent1">
                    <a:lumMod val="75000"/>
                  </a:schemeClr>
                </a:solidFill>
                <a:latin typeface="+mn-lt"/>
              </a:rPr>
              <a:t>Industry</a:t>
            </a:r>
            <a:endParaRPr lang="en-CA" sz="2000" b="1" dirty="0">
              <a:solidFill>
                <a:schemeClr val="accent1">
                  <a:lumMod val="75000"/>
                </a:schemeClr>
              </a:solidFill>
              <a:latin typeface="+mn-lt"/>
            </a:endParaRPr>
          </a:p>
        </p:txBody>
      </p:sp>
      <p:graphicFrame>
        <p:nvGraphicFramePr>
          <p:cNvPr id="17" name="Chart 16"/>
          <p:cNvGraphicFramePr/>
          <p:nvPr/>
        </p:nvGraphicFramePr>
        <p:xfrm>
          <a:off x="148420" y="2024287"/>
          <a:ext cx="4937930" cy="411362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0" name="Table 19"/>
          <p:cNvGraphicFramePr>
            <a:graphicFrameLocks noGrp="1"/>
          </p:cNvGraphicFramePr>
          <p:nvPr/>
        </p:nvGraphicFramePr>
        <p:xfrm>
          <a:off x="5334000" y="2006600"/>
          <a:ext cx="3639439" cy="3942080"/>
        </p:xfrm>
        <a:graphic>
          <a:graphicData uri="http://schemas.openxmlformats.org/drawingml/2006/table">
            <a:tbl>
              <a:tblPr firstRow="1" bandRow="1">
                <a:tableStyleId>{93296810-A885-4BE3-A3E7-6D5BEEA58F35}</a:tableStyleId>
              </a:tblPr>
              <a:tblGrid>
                <a:gridCol w="2628900"/>
                <a:gridCol w="1010539"/>
              </a:tblGrid>
              <a:tr h="370840">
                <a:tc gridSpan="2">
                  <a:txBody>
                    <a:bodyPr/>
                    <a:lstStyle/>
                    <a:p>
                      <a:pPr algn="ctr"/>
                      <a:r>
                        <a:rPr lang="en-CA" sz="2000" dirty="0" smtClean="0"/>
                        <a:t>Franchise Industry</a:t>
                      </a:r>
                      <a:endParaRPr lang="en-US" sz="2000" dirty="0"/>
                    </a:p>
                  </a:txBody>
                  <a:tcPr/>
                </a:tc>
                <a:tc hMerge="1">
                  <a:txBody>
                    <a:bodyPr/>
                    <a:lstStyle/>
                    <a:p>
                      <a:endParaRPr lang="en-US" dirty="0"/>
                    </a:p>
                  </a:txBody>
                  <a:tcPr/>
                </a:tc>
              </a:tr>
              <a:tr h="370840">
                <a:tc>
                  <a:txBody>
                    <a:bodyPr/>
                    <a:lstStyle/>
                    <a:p>
                      <a:r>
                        <a:rPr lang="en-CA" sz="1600" dirty="0" smtClean="0">
                          <a:latin typeface="Arial Narrow" pitchFamily="34" charset="0"/>
                        </a:rPr>
                        <a:t>Retail</a:t>
                      </a:r>
                      <a:endParaRPr lang="en-US" sz="1600" dirty="0">
                        <a:latin typeface="Arial Narrow" pitchFamily="34" charset="0"/>
                      </a:endParaRPr>
                    </a:p>
                  </a:txBody>
                  <a:tcPr anchor="ctr"/>
                </a:tc>
                <a:tc>
                  <a:txBody>
                    <a:bodyPr/>
                    <a:lstStyle/>
                    <a:p>
                      <a:pPr algn="ctr"/>
                      <a:r>
                        <a:rPr lang="en-US" dirty="0" smtClean="0"/>
                        <a:t>30%</a:t>
                      </a:r>
                      <a:endParaRPr lang="en-US" dirty="0"/>
                    </a:p>
                  </a:txBody>
                  <a:tcPr anchor="ctr"/>
                </a:tc>
              </a:tr>
              <a:tr h="370840">
                <a:tc>
                  <a:txBody>
                    <a:bodyPr/>
                    <a:lstStyle/>
                    <a:p>
                      <a:r>
                        <a:rPr lang="en-CA" sz="1600" dirty="0" smtClean="0">
                          <a:latin typeface="Arial Narrow" pitchFamily="34" charset="0"/>
                        </a:rPr>
                        <a:t>Automotive</a:t>
                      </a:r>
                    </a:p>
                  </a:txBody>
                  <a:tcPr anchor="ctr"/>
                </a:tc>
                <a:tc>
                  <a:txBody>
                    <a:bodyPr/>
                    <a:lstStyle/>
                    <a:p>
                      <a:pPr algn="ctr"/>
                      <a:r>
                        <a:rPr lang="en-US" dirty="0" smtClean="0"/>
                        <a:t>17%</a:t>
                      </a:r>
                      <a:endParaRPr lang="en-US" dirty="0"/>
                    </a:p>
                  </a:txBody>
                  <a:tcPr anchor="ct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CA" sz="1600" dirty="0" smtClean="0">
                          <a:latin typeface="Arial Narrow" pitchFamily="34" charset="0"/>
                        </a:rPr>
                        <a:t>Food Services</a:t>
                      </a:r>
                    </a:p>
                  </a:txBody>
                  <a:tcPr anchor="ctr"/>
                </a:tc>
                <a:tc>
                  <a:txBody>
                    <a:bodyPr/>
                    <a:lstStyle/>
                    <a:p>
                      <a:pPr algn="ctr"/>
                      <a:r>
                        <a:rPr lang="en-US" dirty="0" smtClean="0"/>
                        <a:t>9%</a:t>
                      </a:r>
                      <a:endParaRPr lang="en-US" dirty="0"/>
                    </a:p>
                  </a:txBody>
                  <a:tcPr anchor="ct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CA" sz="1600" dirty="0" smtClean="0">
                          <a:latin typeface="Arial Narrow" pitchFamily="34" charset="0"/>
                        </a:rPr>
                        <a:t>Health</a:t>
                      </a:r>
                    </a:p>
                  </a:txBody>
                  <a:tcPr anchor="ctr"/>
                </a:tc>
                <a:tc>
                  <a:txBody>
                    <a:bodyPr/>
                    <a:lstStyle/>
                    <a:p>
                      <a:pPr algn="ctr"/>
                      <a:r>
                        <a:rPr lang="en-US" dirty="0" smtClean="0"/>
                        <a:t>7%</a:t>
                      </a:r>
                      <a:endParaRPr lang="en-US" dirty="0"/>
                    </a:p>
                  </a:txBody>
                  <a:tcPr anchor="ct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CA" sz="1600" dirty="0" smtClean="0">
                          <a:latin typeface="Arial Narrow" pitchFamily="34" charset="0"/>
                        </a:rPr>
                        <a:t>Non-profit</a:t>
                      </a:r>
                    </a:p>
                  </a:txBody>
                  <a:tcPr anchor="ctr"/>
                </a:tc>
                <a:tc>
                  <a:txBody>
                    <a:bodyPr/>
                    <a:lstStyle/>
                    <a:p>
                      <a:pPr algn="ctr"/>
                      <a:r>
                        <a:rPr lang="en-US" dirty="0" smtClean="0"/>
                        <a:t>7%</a:t>
                      </a:r>
                      <a:endParaRPr lang="en-US" dirty="0"/>
                    </a:p>
                  </a:txBody>
                  <a:tcPr anchor="ctr"/>
                </a:tc>
              </a:tr>
              <a:tr h="370840">
                <a:tc>
                  <a:txBody>
                    <a:bodyPr/>
                    <a:lstStyle/>
                    <a:p>
                      <a:r>
                        <a:rPr lang="en-US" sz="1600" dirty="0" smtClean="0">
                          <a:latin typeface="Arial Narrow" pitchFamily="34" charset="0"/>
                        </a:rPr>
                        <a:t>Travel, Leisure &amp; Accommodation</a:t>
                      </a:r>
                      <a:endParaRPr lang="en-US" sz="1600" dirty="0">
                        <a:latin typeface="Arial Narrow" pitchFamily="34" charset="0"/>
                      </a:endParaRPr>
                    </a:p>
                  </a:txBody>
                  <a:tcPr anchor="ctr"/>
                </a:tc>
                <a:tc>
                  <a:txBody>
                    <a:bodyPr/>
                    <a:lstStyle/>
                    <a:p>
                      <a:pPr algn="ctr"/>
                      <a:r>
                        <a:rPr lang="en-US" dirty="0" smtClean="0"/>
                        <a:t>6%</a:t>
                      </a:r>
                      <a:endParaRPr lang="en-US" dirty="0"/>
                    </a:p>
                  </a:txBody>
                  <a:tcPr anchor="ct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CA" sz="1600" dirty="0" smtClean="0">
                          <a:latin typeface="Arial Narrow" pitchFamily="34" charset="0"/>
                        </a:rPr>
                        <a:t>Beauty &amp; Fitness</a:t>
                      </a:r>
                    </a:p>
                  </a:txBody>
                  <a:tcPr anchor="ctr"/>
                </a:tc>
                <a:tc>
                  <a:txBody>
                    <a:bodyPr/>
                    <a:lstStyle/>
                    <a:p>
                      <a:pPr algn="ctr"/>
                      <a:r>
                        <a:rPr lang="en-US" dirty="0" smtClean="0"/>
                        <a:t>4%</a:t>
                      </a:r>
                      <a:endParaRPr lang="en-US" dirty="0"/>
                    </a:p>
                  </a:txBody>
                  <a:tcPr anchor="ct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CA" sz="1600" dirty="0" smtClean="0">
                          <a:latin typeface="Arial Narrow" pitchFamily="34" charset="0"/>
                        </a:rPr>
                        <a:t>Energy/ Oil &amp; Gas</a:t>
                      </a:r>
                      <a:r>
                        <a:rPr lang="en-CA" sz="1600" baseline="0" dirty="0" smtClean="0">
                          <a:latin typeface="Arial Narrow" pitchFamily="34" charset="0"/>
                        </a:rPr>
                        <a:t> Services</a:t>
                      </a:r>
                      <a:endParaRPr lang="en-CA" sz="1600" dirty="0" smtClean="0">
                        <a:latin typeface="Arial Narrow" pitchFamily="34" charset="0"/>
                      </a:endParaRPr>
                    </a:p>
                  </a:txBody>
                  <a:tcPr anchor="ctr"/>
                </a:tc>
                <a:tc>
                  <a:txBody>
                    <a:bodyPr/>
                    <a:lstStyle/>
                    <a:p>
                      <a:pPr algn="ctr"/>
                      <a:r>
                        <a:rPr lang="en-US" dirty="0" smtClean="0"/>
                        <a:t>4%</a:t>
                      </a:r>
                      <a:endParaRPr lang="en-US" dirty="0"/>
                    </a:p>
                  </a:txBody>
                  <a:tcPr anchor="ct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CA" sz="1600" dirty="0" smtClean="0">
                          <a:latin typeface="Arial Narrow" pitchFamily="34" charset="0"/>
                        </a:rPr>
                        <a:t>Financial Services/</a:t>
                      </a:r>
                      <a:r>
                        <a:rPr lang="en-CA" sz="1600" baseline="0" dirty="0" smtClean="0">
                          <a:latin typeface="Arial Narrow" pitchFamily="34" charset="0"/>
                        </a:rPr>
                        <a:t> Insurance</a:t>
                      </a:r>
                      <a:endParaRPr lang="en-CA" sz="1600" dirty="0" smtClean="0">
                        <a:latin typeface="Arial Narrow" pitchFamily="34" charset="0"/>
                      </a:endParaRPr>
                    </a:p>
                  </a:txBody>
                  <a:tcPr anchor="ctr"/>
                </a:tc>
                <a:tc>
                  <a:txBody>
                    <a:bodyPr/>
                    <a:lstStyle/>
                    <a:p>
                      <a:pPr algn="ctr"/>
                      <a:r>
                        <a:rPr lang="en-US" dirty="0" smtClean="0"/>
                        <a:t>3%</a:t>
                      </a:r>
                      <a:endParaRPr lang="en-US" dirty="0"/>
                    </a:p>
                  </a:txBody>
                  <a:tcPr anchor="ctr"/>
                </a:tc>
              </a:tr>
            </a:tbl>
          </a:graphicData>
        </a:graphic>
      </p:graphicFrame>
      <p:sp>
        <p:nvSpPr>
          <p:cNvPr id="21" name="Rounded Rectangular Callout 20"/>
          <p:cNvSpPr/>
          <p:nvPr/>
        </p:nvSpPr>
        <p:spPr>
          <a:xfrm>
            <a:off x="6515100" y="1162050"/>
            <a:ext cx="1733550" cy="609600"/>
          </a:xfrm>
          <a:prstGeom prst="wedgeRoundRectCallou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CA" dirty="0" smtClean="0"/>
              <a:t>8% of SMEs are franchises</a:t>
            </a:r>
            <a:endParaRPr lang="en-US" dirty="0"/>
          </a:p>
        </p:txBody>
      </p:sp>
      <p:sp>
        <p:nvSpPr>
          <p:cNvPr id="32" name="Down Arrow 31"/>
          <p:cNvSpPr/>
          <p:nvPr/>
        </p:nvSpPr>
        <p:spPr>
          <a:xfrm>
            <a:off x="7916256" y="1505386"/>
            <a:ext cx="190500" cy="203200"/>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CA"/>
          </a:p>
        </p:txBody>
      </p:sp>
      <p:sp>
        <p:nvSpPr>
          <p:cNvPr id="18" name="TextBox 17"/>
          <p:cNvSpPr txBox="1"/>
          <p:nvPr/>
        </p:nvSpPr>
        <p:spPr>
          <a:xfrm>
            <a:off x="8161" y="6566733"/>
            <a:ext cx="8965277" cy="276999"/>
          </a:xfrm>
          <a:prstGeom prst="rect">
            <a:avLst/>
          </a:prstGeom>
          <a:noFill/>
          <a:scene3d>
            <a:camera prst="orthographicFront"/>
            <a:lightRig rig="threePt" dir="t"/>
          </a:scene3d>
          <a:sp3d>
            <a:bevelT prst="slope"/>
          </a:sp3d>
        </p:spPr>
        <p:txBody>
          <a:bodyPr wrap="square" rtlCol="0">
            <a:spAutoFit/>
          </a:bodyPr>
          <a:lstStyle/>
          <a:p>
            <a:r>
              <a:rPr lang="en-CA" sz="1200" dirty="0" smtClean="0">
                <a:solidFill>
                  <a:srgbClr val="505150"/>
                </a:solidFill>
                <a:latin typeface="+mn-lt"/>
              </a:rPr>
              <a:t>Source: ATB Financial, Survey on Alberta SMEs, Jan/May/Aug-Sept 2013; 906 respondents, responses of 3% or more are shown.</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10"/>
          <p:cNvGraphicFramePr/>
          <p:nvPr/>
        </p:nvGraphicFramePr>
        <p:xfrm>
          <a:off x="323566" y="1945050"/>
          <a:ext cx="4229384" cy="4293642"/>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447194" y="867593"/>
            <a:ext cx="5344006" cy="584775"/>
          </a:xfrm>
          <a:prstGeom prst="rect">
            <a:avLst/>
          </a:prstGeom>
          <a:noFill/>
        </p:spPr>
        <p:txBody>
          <a:bodyPr wrap="square" rtlCol="0">
            <a:spAutoFit/>
          </a:bodyPr>
          <a:lstStyle/>
          <a:p>
            <a:r>
              <a:rPr lang="en-CA" sz="3200" dirty="0" smtClean="0">
                <a:solidFill>
                  <a:srgbClr val="505150"/>
                </a:solidFill>
                <a:latin typeface="Myriad Pro"/>
                <a:cs typeface="Myriad Pro"/>
              </a:rPr>
              <a:t>Business Firmographics</a:t>
            </a:r>
            <a:endParaRPr lang="en-US" sz="2800" dirty="0">
              <a:solidFill>
                <a:srgbClr val="505150"/>
              </a:solidFill>
              <a:latin typeface="Myriad Pro"/>
              <a:cs typeface="Myriad Pro"/>
            </a:endParaRPr>
          </a:p>
        </p:txBody>
      </p:sp>
      <p:sp>
        <p:nvSpPr>
          <p:cNvPr id="14" name="TextBox 13"/>
          <p:cNvSpPr txBox="1"/>
          <p:nvPr/>
        </p:nvSpPr>
        <p:spPr>
          <a:xfrm>
            <a:off x="1180061" y="1857962"/>
            <a:ext cx="2520000" cy="396000"/>
          </a:xfrm>
          <a:prstGeom prst="rect">
            <a:avLst/>
          </a:prstGeom>
          <a:noFill/>
        </p:spPr>
        <p:txBody>
          <a:bodyPr wrap="square" rtlCol="0">
            <a:spAutoFit/>
          </a:bodyPr>
          <a:lstStyle/>
          <a:p>
            <a:pPr algn="ctr"/>
            <a:r>
              <a:rPr lang="en-CA" sz="2000" b="1" dirty="0" smtClean="0">
                <a:solidFill>
                  <a:schemeClr val="accent1">
                    <a:lumMod val="75000"/>
                  </a:schemeClr>
                </a:solidFill>
                <a:latin typeface="+mn-lt"/>
              </a:rPr>
              <a:t>Business Location(s)</a:t>
            </a:r>
            <a:endParaRPr lang="en-CA" sz="2000" b="1" dirty="0">
              <a:solidFill>
                <a:schemeClr val="accent1">
                  <a:lumMod val="75000"/>
                </a:schemeClr>
              </a:solidFill>
              <a:latin typeface="+mn-lt"/>
            </a:endParaRPr>
          </a:p>
        </p:txBody>
      </p:sp>
      <p:sp>
        <p:nvSpPr>
          <p:cNvPr id="21" name="Rounded Rectangular Callout 20"/>
          <p:cNvSpPr/>
          <p:nvPr/>
        </p:nvSpPr>
        <p:spPr>
          <a:xfrm>
            <a:off x="6896100" y="696142"/>
            <a:ext cx="2016000" cy="1044000"/>
          </a:xfrm>
          <a:prstGeom prst="wedgeRoundRectCallou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CA" dirty="0" smtClean="0"/>
              <a:t>49% of SMEs only conduct business in Alberta</a:t>
            </a:r>
            <a:endParaRPr lang="en-US" dirty="0"/>
          </a:p>
        </p:txBody>
      </p:sp>
      <p:graphicFrame>
        <p:nvGraphicFramePr>
          <p:cNvPr id="9" name="Chart 8"/>
          <p:cNvGraphicFramePr/>
          <p:nvPr/>
        </p:nvGraphicFramePr>
        <p:xfrm>
          <a:off x="4305299" y="2400300"/>
          <a:ext cx="4771881" cy="3600016"/>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Box 9"/>
          <p:cNvSpPr txBox="1"/>
          <p:nvPr/>
        </p:nvSpPr>
        <p:spPr>
          <a:xfrm>
            <a:off x="5656812" y="1857962"/>
            <a:ext cx="2344187" cy="400110"/>
          </a:xfrm>
          <a:prstGeom prst="rect">
            <a:avLst/>
          </a:prstGeom>
          <a:noFill/>
        </p:spPr>
        <p:txBody>
          <a:bodyPr wrap="square" rtlCol="0">
            <a:spAutoFit/>
          </a:bodyPr>
          <a:lstStyle/>
          <a:p>
            <a:pPr algn="ctr"/>
            <a:r>
              <a:rPr lang="en-CA" sz="2000" b="1" dirty="0" smtClean="0">
                <a:solidFill>
                  <a:schemeClr val="accent1">
                    <a:lumMod val="75000"/>
                  </a:schemeClr>
                </a:solidFill>
                <a:latin typeface="+mn-lt"/>
              </a:rPr>
              <a:t>Business Scope</a:t>
            </a:r>
            <a:endParaRPr lang="en-CA" sz="2000" b="1" dirty="0">
              <a:solidFill>
                <a:schemeClr val="accent1">
                  <a:lumMod val="75000"/>
                </a:schemeClr>
              </a:solidFill>
              <a:latin typeface="+mn-lt"/>
            </a:endParaRPr>
          </a:p>
        </p:txBody>
      </p:sp>
      <p:sp>
        <p:nvSpPr>
          <p:cNvPr id="13" name="TextBox 12"/>
          <p:cNvSpPr txBox="1"/>
          <p:nvPr/>
        </p:nvSpPr>
        <p:spPr>
          <a:xfrm>
            <a:off x="8162" y="6538833"/>
            <a:ext cx="8932638" cy="307777"/>
          </a:xfrm>
          <a:prstGeom prst="rect">
            <a:avLst/>
          </a:prstGeom>
          <a:noFill/>
          <a:scene3d>
            <a:camera prst="orthographicFront"/>
            <a:lightRig rig="threePt" dir="t"/>
          </a:scene3d>
          <a:sp3d>
            <a:bevelT prst="slope"/>
          </a:sp3d>
        </p:spPr>
        <p:txBody>
          <a:bodyPr wrap="square" rtlCol="0">
            <a:spAutoFit/>
          </a:bodyPr>
          <a:lstStyle/>
          <a:p>
            <a:r>
              <a:rPr lang="en-CA" sz="1400" dirty="0" smtClean="0">
                <a:solidFill>
                  <a:srgbClr val="505150"/>
                </a:solidFill>
                <a:latin typeface="+mn-lt"/>
              </a:rPr>
              <a:t>Source: ATB Financial, Survey on Alberta SMEs, Jan/May/Aug-Sept 2013; 906 respondents.</a:t>
            </a:r>
            <a:endParaRPr lang="en-CA" sz="1400" dirty="0">
              <a:solidFill>
                <a:srgbClr val="505150"/>
              </a:solidFill>
              <a:latin typeface="+mn-lt"/>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7194" y="867593"/>
            <a:ext cx="5344006" cy="584775"/>
          </a:xfrm>
          <a:prstGeom prst="rect">
            <a:avLst/>
          </a:prstGeom>
          <a:noFill/>
        </p:spPr>
        <p:txBody>
          <a:bodyPr wrap="square" rtlCol="0">
            <a:spAutoFit/>
          </a:bodyPr>
          <a:lstStyle/>
          <a:p>
            <a:r>
              <a:rPr lang="en-CA" sz="3200" dirty="0" smtClean="0">
                <a:solidFill>
                  <a:srgbClr val="505150"/>
                </a:solidFill>
                <a:latin typeface="Myriad Pro"/>
                <a:cs typeface="Myriad Pro"/>
              </a:rPr>
              <a:t>Business Firmographics</a:t>
            </a:r>
            <a:endParaRPr lang="en-US" sz="2800" dirty="0">
              <a:solidFill>
                <a:srgbClr val="505150"/>
              </a:solidFill>
              <a:latin typeface="Myriad Pro"/>
              <a:cs typeface="Myriad Pro"/>
            </a:endParaRPr>
          </a:p>
        </p:txBody>
      </p:sp>
      <p:sp>
        <p:nvSpPr>
          <p:cNvPr id="8" name="TextBox 7"/>
          <p:cNvSpPr txBox="1"/>
          <p:nvPr/>
        </p:nvSpPr>
        <p:spPr>
          <a:xfrm>
            <a:off x="8162" y="6545183"/>
            <a:ext cx="7180914" cy="307777"/>
          </a:xfrm>
          <a:prstGeom prst="rect">
            <a:avLst/>
          </a:prstGeom>
          <a:noFill/>
          <a:scene3d>
            <a:camera prst="orthographicFront"/>
            <a:lightRig rig="threePt" dir="t"/>
          </a:scene3d>
          <a:sp3d>
            <a:bevelT prst="slope"/>
          </a:sp3d>
        </p:spPr>
        <p:txBody>
          <a:bodyPr wrap="square" rtlCol="0">
            <a:spAutoFit/>
          </a:bodyPr>
          <a:lstStyle/>
          <a:p>
            <a:r>
              <a:rPr lang="en-CA" sz="1400" dirty="0" smtClean="0">
                <a:solidFill>
                  <a:srgbClr val="505150"/>
                </a:solidFill>
                <a:latin typeface="+mn-lt"/>
              </a:rPr>
              <a:t>Source:  ATB Financial, Survey on Alberta SMEs, Aug-Sept 2013, with 300 respondents.</a:t>
            </a:r>
            <a:endParaRPr lang="en-CA" sz="1400" dirty="0">
              <a:solidFill>
                <a:srgbClr val="505150"/>
              </a:solidFill>
              <a:latin typeface="+mn-lt"/>
            </a:endParaRPr>
          </a:p>
        </p:txBody>
      </p:sp>
      <p:graphicFrame>
        <p:nvGraphicFramePr>
          <p:cNvPr id="9" name="Chart 8"/>
          <p:cNvGraphicFramePr/>
          <p:nvPr/>
        </p:nvGraphicFramePr>
        <p:xfrm>
          <a:off x="1734196" y="2081288"/>
          <a:ext cx="6001604" cy="3600016"/>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1734196" y="1562730"/>
            <a:ext cx="5580993" cy="400110"/>
          </a:xfrm>
          <a:prstGeom prst="rect">
            <a:avLst/>
          </a:prstGeom>
          <a:noFill/>
        </p:spPr>
        <p:txBody>
          <a:bodyPr wrap="square" rtlCol="0">
            <a:spAutoFit/>
          </a:bodyPr>
          <a:lstStyle/>
          <a:p>
            <a:pPr algn="ctr"/>
            <a:r>
              <a:rPr lang="en-CA" sz="2000" b="1" dirty="0" smtClean="0">
                <a:solidFill>
                  <a:schemeClr val="accent1">
                    <a:lumMod val="75000"/>
                  </a:schemeClr>
                </a:solidFill>
                <a:latin typeface="+mn-lt"/>
              </a:rPr>
              <a:t>Does your business have a store front?*</a:t>
            </a:r>
            <a:endParaRPr lang="en-CA" sz="2000" b="1" dirty="0">
              <a:solidFill>
                <a:schemeClr val="accent1">
                  <a:lumMod val="75000"/>
                </a:schemeClr>
              </a:solidFill>
              <a:latin typeface="+mn-lt"/>
            </a:endParaRPr>
          </a:p>
        </p:txBody>
      </p:sp>
      <p:sp>
        <p:nvSpPr>
          <p:cNvPr id="16" name="TextBox 15"/>
          <p:cNvSpPr txBox="1"/>
          <p:nvPr/>
        </p:nvSpPr>
        <p:spPr>
          <a:xfrm>
            <a:off x="2889449" y="5756739"/>
            <a:ext cx="2232000" cy="276999"/>
          </a:xfrm>
          <a:prstGeom prst="rect">
            <a:avLst/>
          </a:prstGeom>
          <a:noFill/>
          <a:scene3d>
            <a:camera prst="orthographicFront"/>
            <a:lightRig rig="threePt" dir="t"/>
          </a:scene3d>
          <a:sp3d>
            <a:bevelT prst="slope"/>
          </a:sp3d>
        </p:spPr>
        <p:txBody>
          <a:bodyPr wrap="square" rtlCol="0">
            <a:spAutoFit/>
          </a:bodyPr>
          <a:lstStyle/>
          <a:p>
            <a:r>
              <a:rPr lang="en-CA" sz="1200" dirty="0" smtClean="0">
                <a:solidFill>
                  <a:srgbClr val="505150"/>
                </a:solidFill>
                <a:latin typeface="+mn-lt"/>
              </a:rPr>
              <a:t> * asked only in Aug-Sept 2013</a:t>
            </a:r>
            <a:endParaRPr lang="en-CA" sz="1200" dirty="0">
              <a:solidFill>
                <a:srgbClr val="505150"/>
              </a:solidFill>
              <a:latin typeface="+mn-lt"/>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7194" y="867593"/>
            <a:ext cx="5344006" cy="584775"/>
          </a:xfrm>
          <a:prstGeom prst="rect">
            <a:avLst/>
          </a:prstGeom>
          <a:noFill/>
        </p:spPr>
        <p:txBody>
          <a:bodyPr wrap="square" rtlCol="0">
            <a:spAutoFit/>
          </a:bodyPr>
          <a:lstStyle/>
          <a:p>
            <a:r>
              <a:rPr lang="en-CA" sz="3200" dirty="0" smtClean="0">
                <a:solidFill>
                  <a:srgbClr val="505150"/>
                </a:solidFill>
                <a:latin typeface="Myriad Pro"/>
                <a:cs typeface="Myriad Pro"/>
              </a:rPr>
              <a:t>Respondent Demographics</a:t>
            </a:r>
            <a:endParaRPr lang="en-US" sz="2800" dirty="0">
              <a:solidFill>
                <a:srgbClr val="505150"/>
              </a:solidFill>
              <a:latin typeface="Myriad Pro"/>
              <a:cs typeface="Myriad Pro"/>
            </a:endParaRPr>
          </a:p>
        </p:txBody>
      </p:sp>
      <p:graphicFrame>
        <p:nvGraphicFramePr>
          <p:cNvPr id="7" name="Chart 6"/>
          <p:cNvGraphicFramePr/>
          <p:nvPr/>
        </p:nvGraphicFramePr>
        <p:xfrm>
          <a:off x="253961" y="1924050"/>
          <a:ext cx="4489489" cy="436984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p:cNvGraphicFramePr/>
          <p:nvPr/>
        </p:nvGraphicFramePr>
        <p:xfrm>
          <a:off x="4748568" y="1884302"/>
          <a:ext cx="3949118" cy="4122988"/>
        </p:xfrm>
        <a:graphic>
          <a:graphicData uri="http://schemas.openxmlformats.org/drawingml/2006/chart">
            <c:chart xmlns:c="http://schemas.openxmlformats.org/drawingml/2006/chart" xmlns:r="http://schemas.openxmlformats.org/officeDocument/2006/relationships" r:id="rId4"/>
          </a:graphicData>
        </a:graphic>
      </p:graphicFrame>
      <p:sp>
        <p:nvSpPr>
          <p:cNvPr id="12" name="Content Placeholder 4"/>
          <p:cNvSpPr>
            <a:spLocks noGrp="1"/>
          </p:cNvSpPr>
          <p:nvPr>
            <p:ph idx="1"/>
          </p:nvPr>
        </p:nvSpPr>
        <p:spPr>
          <a:xfrm>
            <a:off x="7728900" y="1165860"/>
            <a:ext cx="792000" cy="68400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buNone/>
            </a:pPr>
            <a:r>
              <a:rPr lang="en-CA" sz="2000" dirty="0" smtClean="0">
                <a:solidFill>
                  <a:schemeClr val="bg1"/>
                </a:solidFill>
              </a:rPr>
              <a:t>35%</a:t>
            </a:r>
          </a:p>
          <a:p>
            <a:pPr algn="ctr">
              <a:buNone/>
            </a:pPr>
            <a:r>
              <a:rPr lang="en-CA" sz="1600" dirty="0" smtClean="0">
                <a:solidFill>
                  <a:schemeClr val="bg1"/>
                </a:solidFill>
              </a:rPr>
              <a:t>55+</a:t>
            </a:r>
          </a:p>
        </p:txBody>
      </p:sp>
      <p:sp>
        <p:nvSpPr>
          <p:cNvPr id="14" name="TextBox 13"/>
          <p:cNvSpPr txBox="1"/>
          <p:nvPr/>
        </p:nvSpPr>
        <p:spPr>
          <a:xfrm>
            <a:off x="1522963" y="1487850"/>
            <a:ext cx="2052000" cy="400110"/>
          </a:xfrm>
          <a:prstGeom prst="rect">
            <a:avLst/>
          </a:prstGeom>
          <a:noFill/>
        </p:spPr>
        <p:txBody>
          <a:bodyPr wrap="square" rtlCol="0">
            <a:spAutoFit/>
          </a:bodyPr>
          <a:lstStyle/>
          <a:p>
            <a:pPr algn="ctr"/>
            <a:r>
              <a:rPr lang="en-CA" sz="2000" b="1" dirty="0" smtClean="0">
                <a:solidFill>
                  <a:schemeClr val="accent1">
                    <a:lumMod val="75000"/>
                  </a:schemeClr>
                </a:solidFill>
                <a:latin typeface="+mn-lt"/>
              </a:rPr>
              <a:t>Title/ Role</a:t>
            </a:r>
            <a:endParaRPr lang="en-CA" sz="2000" b="1" dirty="0">
              <a:solidFill>
                <a:schemeClr val="accent1">
                  <a:lumMod val="75000"/>
                </a:schemeClr>
              </a:solidFill>
              <a:latin typeface="+mn-lt"/>
            </a:endParaRPr>
          </a:p>
        </p:txBody>
      </p:sp>
      <p:sp>
        <p:nvSpPr>
          <p:cNvPr id="15" name="TextBox 14"/>
          <p:cNvSpPr txBox="1"/>
          <p:nvPr/>
        </p:nvSpPr>
        <p:spPr>
          <a:xfrm>
            <a:off x="5676900" y="1449750"/>
            <a:ext cx="2052000" cy="400110"/>
          </a:xfrm>
          <a:prstGeom prst="rect">
            <a:avLst/>
          </a:prstGeom>
          <a:noFill/>
        </p:spPr>
        <p:txBody>
          <a:bodyPr wrap="square" rtlCol="0">
            <a:spAutoFit/>
          </a:bodyPr>
          <a:lstStyle/>
          <a:p>
            <a:pPr algn="ctr"/>
            <a:r>
              <a:rPr lang="en-CA" sz="2000" b="1" dirty="0" smtClean="0">
                <a:solidFill>
                  <a:schemeClr val="accent1">
                    <a:lumMod val="75000"/>
                  </a:schemeClr>
                </a:solidFill>
                <a:latin typeface="+mn-lt"/>
              </a:rPr>
              <a:t>Age</a:t>
            </a:r>
            <a:endParaRPr lang="en-CA" sz="2000" b="1" dirty="0">
              <a:solidFill>
                <a:schemeClr val="accent1">
                  <a:lumMod val="75000"/>
                </a:schemeClr>
              </a:solidFill>
              <a:latin typeface="+mn-lt"/>
            </a:endParaRPr>
          </a:p>
        </p:txBody>
      </p:sp>
      <p:sp>
        <p:nvSpPr>
          <p:cNvPr id="23" name="TextBox 22"/>
          <p:cNvSpPr txBox="1"/>
          <p:nvPr/>
        </p:nvSpPr>
        <p:spPr>
          <a:xfrm>
            <a:off x="8161" y="6566733"/>
            <a:ext cx="8965277" cy="276999"/>
          </a:xfrm>
          <a:prstGeom prst="rect">
            <a:avLst/>
          </a:prstGeom>
          <a:noFill/>
          <a:scene3d>
            <a:camera prst="orthographicFront"/>
            <a:lightRig rig="threePt" dir="t"/>
          </a:scene3d>
          <a:sp3d>
            <a:bevelT prst="slope"/>
          </a:sp3d>
        </p:spPr>
        <p:txBody>
          <a:bodyPr wrap="square" rtlCol="0">
            <a:spAutoFit/>
          </a:bodyPr>
          <a:lstStyle/>
          <a:p>
            <a:r>
              <a:rPr lang="en-CA" sz="1200" dirty="0" smtClean="0">
                <a:solidFill>
                  <a:srgbClr val="505150"/>
                </a:solidFill>
                <a:latin typeface="+mn-lt"/>
              </a:rPr>
              <a:t>Source: ATB Financial, Survey on Alberta SMEs, Jan/May/Aug-Sept 2013; 906 respondents, responses of 3% or more are shown.</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hart 12"/>
          <p:cNvGraphicFramePr/>
          <p:nvPr/>
        </p:nvGraphicFramePr>
        <p:xfrm>
          <a:off x="4591050" y="1602150"/>
          <a:ext cx="4305300" cy="43605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10"/>
          <p:cNvGraphicFramePr/>
          <p:nvPr/>
        </p:nvGraphicFramePr>
        <p:xfrm>
          <a:off x="103412" y="1905000"/>
          <a:ext cx="4468588" cy="4369842"/>
        </p:xfrm>
        <a:graphic>
          <a:graphicData uri="http://schemas.openxmlformats.org/drawingml/2006/chart">
            <c:chart xmlns:c="http://schemas.openxmlformats.org/drawingml/2006/chart" xmlns:r="http://schemas.openxmlformats.org/officeDocument/2006/relationships" r:id="rId4"/>
          </a:graphicData>
        </a:graphic>
      </p:graphicFrame>
      <p:sp>
        <p:nvSpPr>
          <p:cNvPr id="2" name="TextBox 1"/>
          <p:cNvSpPr txBox="1"/>
          <p:nvPr/>
        </p:nvSpPr>
        <p:spPr>
          <a:xfrm>
            <a:off x="447194" y="867593"/>
            <a:ext cx="5344006" cy="584775"/>
          </a:xfrm>
          <a:prstGeom prst="rect">
            <a:avLst/>
          </a:prstGeom>
          <a:noFill/>
        </p:spPr>
        <p:txBody>
          <a:bodyPr wrap="square" rtlCol="0">
            <a:spAutoFit/>
          </a:bodyPr>
          <a:lstStyle/>
          <a:p>
            <a:r>
              <a:rPr lang="en-CA" sz="3200" dirty="0" smtClean="0">
                <a:solidFill>
                  <a:srgbClr val="505150"/>
                </a:solidFill>
                <a:latin typeface="Myriad Pro"/>
                <a:cs typeface="Myriad Pro"/>
              </a:rPr>
              <a:t>Respondent Demographics</a:t>
            </a:r>
            <a:endParaRPr lang="en-US" sz="2800" dirty="0">
              <a:solidFill>
                <a:srgbClr val="505150"/>
              </a:solidFill>
              <a:latin typeface="Myriad Pro"/>
              <a:cs typeface="Myriad Pro"/>
            </a:endParaRPr>
          </a:p>
        </p:txBody>
      </p:sp>
      <p:sp>
        <p:nvSpPr>
          <p:cNvPr id="14" name="TextBox 13"/>
          <p:cNvSpPr txBox="1"/>
          <p:nvPr/>
        </p:nvSpPr>
        <p:spPr>
          <a:xfrm>
            <a:off x="666750" y="1621200"/>
            <a:ext cx="3467100" cy="400110"/>
          </a:xfrm>
          <a:prstGeom prst="rect">
            <a:avLst/>
          </a:prstGeom>
          <a:noFill/>
        </p:spPr>
        <p:txBody>
          <a:bodyPr wrap="square" rtlCol="0">
            <a:spAutoFit/>
          </a:bodyPr>
          <a:lstStyle/>
          <a:p>
            <a:pPr algn="ctr"/>
            <a:r>
              <a:rPr lang="en-CA" sz="2000" b="1" dirty="0" smtClean="0">
                <a:solidFill>
                  <a:schemeClr val="accent1">
                    <a:lumMod val="75000"/>
                  </a:schemeClr>
                </a:solidFill>
                <a:latin typeface="+mn-lt"/>
              </a:rPr>
              <a:t>Role in Financial Decisions</a:t>
            </a:r>
            <a:endParaRPr lang="en-CA" sz="2000" b="1" dirty="0">
              <a:solidFill>
                <a:schemeClr val="accent1">
                  <a:lumMod val="75000"/>
                </a:schemeClr>
              </a:solidFill>
              <a:latin typeface="+mn-lt"/>
            </a:endParaRPr>
          </a:p>
        </p:txBody>
      </p:sp>
      <p:sp>
        <p:nvSpPr>
          <p:cNvPr id="15" name="TextBox 14"/>
          <p:cNvSpPr txBox="1"/>
          <p:nvPr/>
        </p:nvSpPr>
        <p:spPr>
          <a:xfrm>
            <a:off x="5715000" y="1621200"/>
            <a:ext cx="2052000" cy="400110"/>
          </a:xfrm>
          <a:prstGeom prst="rect">
            <a:avLst/>
          </a:prstGeom>
          <a:noFill/>
        </p:spPr>
        <p:txBody>
          <a:bodyPr wrap="square" rtlCol="0">
            <a:spAutoFit/>
          </a:bodyPr>
          <a:lstStyle/>
          <a:p>
            <a:pPr algn="ctr"/>
            <a:r>
              <a:rPr lang="en-CA" sz="2000" b="1" dirty="0" smtClean="0">
                <a:solidFill>
                  <a:schemeClr val="accent1">
                    <a:lumMod val="75000"/>
                  </a:schemeClr>
                </a:solidFill>
                <a:latin typeface="+mn-lt"/>
              </a:rPr>
              <a:t>Gender</a:t>
            </a:r>
            <a:endParaRPr lang="en-CA" sz="2000" b="1" dirty="0">
              <a:solidFill>
                <a:schemeClr val="accent1">
                  <a:lumMod val="75000"/>
                </a:schemeClr>
              </a:solidFill>
              <a:latin typeface="+mn-lt"/>
            </a:endParaRPr>
          </a:p>
        </p:txBody>
      </p:sp>
      <p:sp>
        <p:nvSpPr>
          <p:cNvPr id="16" name="TextBox 15"/>
          <p:cNvSpPr txBox="1"/>
          <p:nvPr/>
        </p:nvSpPr>
        <p:spPr>
          <a:xfrm>
            <a:off x="8162" y="6538833"/>
            <a:ext cx="8932638" cy="307777"/>
          </a:xfrm>
          <a:prstGeom prst="rect">
            <a:avLst/>
          </a:prstGeom>
          <a:noFill/>
          <a:scene3d>
            <a:camera prst="orthographicFront"/>
            <a:lightRig rig="threePt" dir="t"/>
          </a:scene3d>
          <a:sp3d>
            <a:bevelT prst="slope"/>
          </a:sp3d>
        </p:spPr>
        <p:txBody>
          <a:bodyPr wrap="square" rtlCol="0">
            <a:spAutoFit/>
          </a:bodyPr>
          <a:lstStyle/>
          <a:p>
            <a:r>
              <a:rPr lang="en-CA" sz="1400" dirty="0" smtClean="0">
                <a:solidFill>
                  <a:srgbClr val="505150"/>
                </a:solidFill>
                <a:latin typeface="+mn-lt"/>
              </a:rPr>
              <a:t>Source: ATB Financial, Survey on Alberta SMEs, Jan/May/Aug-Sept 2013; 906 respondents.</a:t>
            </a:r>
            <a:endParaRPr lang="en-CA" sz="1400" dirty="0">
              <a:solidFill>
                <a:srgbClr val="505150"/>
              </a:solidFill>
              <a:latin typeface="+mn-lt"/>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3586059"/>
            <a:ext cx="9143999" cy="584776"/>
          </a:xfrm>
          <a:prstGeom prst="rect">
            <a:avLst/>
          </a:prstGeom>
          <a:noFill/>
        </p:spPr>
        <p:txBody>
          <a:bodyPr wrap="square" rtlCol="0">
            <a:spAutoFit/>
          </a:bodyPr>
          <a:lstStyle/>
          <a:p>
            <a:pPr algn="ctr"/>
            <a:r>
              <a:rPr lang="en-US" sz="3200" dirty="0" smtClean="0">
                <a:solidFill>
                  <a:schemeClr val="bg1"/>
                </a:solidFill>
                <a:latin typeface="Myriad Pro"/>
                <a:cs typeface="Myriad Pro"/>
              </a:rPr>
              <a:t>Best Advice for Start-up Success</a:t>
            </a:r>
            <a:endParaRPr lang="en-US" sz="3200" dirty="0">
              <a:solidFill>
                <a:schemeClr val="bg1"/>
              </a:solidFill>
              <a:latin typeface="Myriad Pro"/>
              <a:cs typeface="Myriad Pro"/>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7193" y="562793"/>
            <a:ext cx="8577039" cy="1077218"/>
          </a:xfrm>
          <a:prstGeom prst="rect">
            <a:avLst/>
          </a:prstGeom>
          <a:noFill/>
        </p:spPr>
        <p:txBody>
          <a:bodyPr wrap="square" rtlCol="0">
            <a:spAutoFit/>
          </a:bodyPr>
          <a:lstStyle/>
          <a:p>
            <a:r>
              <a:rPr lang="en-US" sz="3200" dirty="0" smtClean="0">
                <a:solidFill>
                  <a:srgbClr val="505150"/>
                </a:solidFill>
                <a:latin typeface="Myriad Pro"/>
                <a:cs typeface="Myriad Pro"/>
              </a:rPr>
              <a:t>Best advice for start-up success from established businesses</a:t>
            </a:r>
            <a:endParaRPr lang="en-US" sz="2800" dirty="0">
              <a:solidFill>
                <a:srgbClr val="505150"/>
              </a:solidFill>
              <a:latin typeface="Myriad Pro"/>
              <a:cs typeface="Myriad Pro"/>
            </a:endParaRPr>
          </a:p>
        </p:txBody>
      </p:sp>
      <p:sp>
        <p:nvSpPr>
          <p:cNvPr id="12" name="TextBox 11"/>
          <p:cNvSpPr txBox="1"/>
          <p:nvPr/>
        </p:nvSpPr>
        <p:spPr>
          <a:xfrm>
            <a:off x="8164" y="6576933"/>
            <a:ext cx="8496000" cy="461665"/>
          </a:xfrm>
          <a:prstGeom prst="rect">
            <a:avLst/>
          </a:prstGeom>
          <a:noFill/>
          <a:scene3d>
            <a:camera prst="orthographicFront"/>
            <a:lightRig rig="threePt" dir="t"/>
          </a:scene3d>
          <a:sp3d>
            <a:bevelT prst="slope"/>
          </a:sp3d>
        </p:spPr>
        <p:txBody>
          <a:bodyPr wrap="square" rtlCol="0">
            <a:spAutoFit/>
          </a:bodyPr>
          <a:lstStyle/>
          <a:p>
            <a:r>
              <a:rPr lang="en-CA" sz="1200" dirty="0" smtClean="0">
                <a:solidFill>
                  <a:srgbClr val="505150"/>
                </a:solidFill>
                <a:latin typeface="+mn-lt"/>
              </a:rPr>
              <a:t>Source:  ATB Financial, Survey on Alberta SMEs, Aug/Sept 2013, 300 respondents, responses mentioned by 3% or more are shown.</a:t>
            </a:r>
          </a:p>
          <a:p>
            <a:endParaRPr lang="en-CA" sz="1200" dirty="0">
              <a:solidFill>
                <a:srgbClr val="505150"/>
              </a:solidFill>
              <a:latin typeface="+mn-lt"/>
            </a:endParaRPr>
          </a:p>
        </p:txBody>
      </p:sp>
      <p:graphicFrame>
        <p:nvGraphicFramePr>
          <p:cNvPr id="14" name="Chart 13"/>
          <p:cNvGraphicFramePr/>
          <p:nvPr/>
        </p:nvGraphicFramePr>
        <p:xfrm>
          <a:off x="-1181100" y="1434093"/>
          <a:ext cx="9467842" cy="4954007"/>
        </p:xfrm>
        <a:graphic>
          <a:graphicData uri="http://schemas.openxmlformats.org/drawingml/2006/chart">
            <c:chart xmlns:c="http://schemas.openxmlformats.org/drawingml/2006/chart" xmlns:r="http://schemas.openxmlformats.org/officeDocument/2006/relationships" r:id="rId3"/>
          </a:graphicData>
        </a:graphic>
      </p:graphicFrame>
      <p:cxnSp>
        <p:nvCxnSpPr>
          <p:cNvPr id="19" name="Straight Connector 18"/>
          <p:cNvCxnSpPr/>
          <p:nvPr/>
        </p:nvCxnSpPr>
        <p:spPr>
          <a:xfrm>
            <a:off x="6937840" y="3497843"/>
            <a:ext cx="2081381" cy="0"/>
          </a:xfrm>
          <a:prstGeom prst="line">
            <a:avLst/>
          </a:prstGeom>
          <a:ln w="57150" cap="rnd" cmpd="sng">
            <a:solidFill>
              <a:srgbClr val="404040"/>
            </a:solidFill>
            <a:prstDash val="sysDot"/>
            <a:round/>
          </a:ln>
          <a:effectLst/>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6273800" y="3523320"/>
            <a:ext cx="2750432" cy="1600438"/>
          </a:xfrm>
          <a:prstGeom prst="rect">
            <a:avLst/>
          </a:prstGeom>
          <a:noFill/>
        </p:spPr>
        <p:txBody>
          <a:bodyPr wrap="square" rtlCol="0">
            <a:spAutoFit/>
          </a:bodyPr>
          <a:lstStyle/>
          <a:p>
            <a:pPr algn="r"/>
            <a:r>
              <a:rPr lang="en-US" sz="2800" b="1" dirty="0" smtClean="0">
                <a:solidFill>
                  <a:srgbClr val="505150"/>
                </a:solidFill>
                <a:latin typeface="Candara" pitchFamily="34" charset="0"/>
                <a:cs typeface="Myriad Pro"/>
              </a:rPr>
              <a:t>“</a:t>
            </a:r>
            <a:r>
              <a:rPr lang="en-CA" sz="1400" dirty="0" smtClean="0">
                <a:solidFill>
                  <a:srgbClr val="505150"/>
                </a:solidFill>
                <a:latin typeface="Myriad Pro"/>
                <a:cs typeface="Myriad Pro"/>
              </a:rPr>
              <a:t>MANAGE CASH FLOW, BECAUSE IT'S YOUR LIFELINE.  IF YOU HAVE NO CASH THEN YOUR BUSINESS IS DONE PRETTY QUICKLY.</a:t>
            </a:r>
            <a:endParaRPr lang="en-US" sz="2800" b="1" baseline="-25000" dirty="0" smtClean="0">
              <a:solidFill>
                <a:srgbClr val="505150"/>
              </a:solidFill>
              <a:latin typeface="Garamond" pitchFamily="18" charset="0"/>
              <a:cs typeface="Myriad Pro"/>
            </a:endParaRPr>
          </a:p>
          <a:p>
            <a:pPr algn="r"/>
            <a:r>
              <a:rPr lang="en-US" sz="2800" b="1" dirty="0" smtClean="0">
                <a:solidFill>
                  <a:srgbClr val="505150"/>
                </a:solidFill>
                <a:latin typeface="Candara" pitchFamily="34" charset="0"/>
                <a:cs typeface="Myriad Pro"/>
              </a:rPr>
              <a:t>”</a:t>
            </a:r>
            <a:endParaRPr lang="en-US" sz="1400" b="1" dirty="0">
              <a:solidFill>
                <a:srgbClr val="505150"/>
              </a:solidFill>
              <a:latin typeface="Candara" pitchFamily="34" charset="0"/>
              <a:cs typeface="Myriad Pro"/>
            </a:endParaRPr>
          </a:p>
        </p:txBody>
      </p:sp>
      <p:sp>
        <p:nvSpPr>
          <p:cNvPr id="21" name="TextBox 20"/>
          <p:cNvSpPr txBox="1"/>
          <p:nvPr/>
        </p:nvSpPr>
        <p:spPr>
          <a:xfrm>
            <a:off x="5722404" y="4869758"/>
            <a:ext cx="3296817" cy="830997"/>
          </a:xfrm>
          <a:prstGeom prst="rect">
            <a:avLst/>
          </a:prstGeom>
          <a:noFill/>
        </p:spPr>
        <p:txBody>
          <a:bodyPr wrap="square" rtlCol="0">
            <a:spAutoFit/>
          </a:bodyPr>
          <a:lstStyle/>
          <a:p>
            <a:pPr algn="r"/>
            <a:r>
              <a:rPr lang="en-CA" sz="1600" dirty="0" smtClean="0">
                <a:solidFill>
                  <a:schemeClr val="tx1">
                    <a:lumMod val="75000"/>
                    <a:lumOff val="25000"/>
                  </a:schemeClr>
                </a:solidFill>
              </a:rPr>
              <a:t>CFO, Energy/Oil &amp; Gas Company, </a:t>
            </a:r>
          </a:p>
          <a:p>
            <a:pPr algn="r"/>
            <a:r>
              <a:rPr lang="en-CA" sz="1600" dirty="0" smtClean="0">
                <a:solidFill>
                  <a:schemeClr val="tx1">
                    <a:lumMod val="75000"/>
                    <a:lumOff val="25000"/>
                  </a:schemeClr>
                </a:solidFill>
              </a:rPr>
              <a:t>10 years in business,</a:t>
            </a:r>
          </a:p>
          <a:p>
            <a:pPr algn="r"/>
            <a:r>
              <a:rPr lang="en-CA" sz="1600" dirty="0" smtClean="0">
                <a:solidFill>
                  <a:schemeClr val="tx1">
                    <a:lumMod val="75000"/>
                    <a:lumOff val="25000"/>
                  </a:schemeClr>
                </a:solidFill>
              </a:rPr>
              <a:t>$20MM+ in revenues.</a:t>
            </a:r>
            <a:endParaRPr lang="en-CA" sz="1600" dirty="0">
              <a:solidFill>
                <a:schemeClr val="tx1">
                  <a:lumMod val="75000"/>
                  <a:lumOff val="25000"/>
                </a:schemeClr>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93693" y="3586059"/>
            <a:ext cx="7977208" cy="584775"/>
          </a:xfrm>
          <a:prstGeom prst="rect">
            <a:avLst/>
          </a:prstGeom>
          <a:noFill/>
        </p:spPr>
        <p:txBody>
          <a:bodyPr wrap="square" rtlCol="0">
            <a:spAutoFit/>
          </a:bodyPr>
          <a:lstStyle/>
          <a:p>
            <a:r>
              <a:rPr lang="en-CA" sz="3200" dirty="0" smtClean="0">
                <a:solidFill>
                  <a:schemeClr val="bg1"/>
                </a:solidFill>
                <a:latin typeface="Myriad Pro"/>
                <a:cs typeface="Myriad Pro"/>
              </a:rPr>
              <a:t>Reasons for Becoming an Entrepreneur</a:t>
            </a:r>
            <a:endParaRPr lang="en-US" sz="3200" dirty="0">
              <a:solidFill>
                <a:schemeClr val="bg1"/>
              </a:solidFill>
              <a:latin typeface="Myriad Pro"/>
              <a:cs typeface="Myriad Pro"/>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7194" y="867593"/>
            <a:ext cx="8112100" cy="1077218"/>
          </a:xfrm>
          <a:prstGeom prst="rect">
            <a:avLst/>
          </a:prstGeom>
          <a:noFill/>
        </p:spPr>
        <p:txBody>
          <a:bodyPr wrap="square" rtlCol="0">
            <a:spAutoFit/>
          </a:bodyPr>
          <a:lstStyle/>
          <a:p>
            <a:r>
              <a:rPr lang="en-US" sz="3200" dirty="0" smtClean="0">
                <a:solidFill>
                  <a:srgbClr val="505150"/>
                </a:solidFill>
                <a:latin typeface="Myriad Pro"/>
                <a:cs typeface="Myriad Pro"/>
              </a:rPr>
              <a:t>What I love about owning/ running/ being responsible for an independent business is…</a:t>
            </a:r>
            <a:endParaRPr lang="en-US" sz="2800" dirty="0">
              <a:solidFill>
                <a:srgbClr val="505150"/>
              </a:solidFill>
              <a:latin typeface="Myriad Pro"/>
              <a:cs typeface="Myriad Pro"/>
            </a:endParaRPr>
          </a:p>
        </p:txBody>
      </p:sp>
      <p:sp>
        <p:nvSpPr>
          <p:cNvPr id="6" name="TextBox 5"/>
          <p:cNvSpPr txBox="1"/>
          <p:nvPr/>
        </p:nvSpPr>
        <p:spPr>
          <a:xfrm>
            <a:off x="875262" y="2147450"/>
            <a:ext cx="7175661" cy="892552"/>
          </a:xfrm>
          <a:prstGeom prst="rect">
            <a:avLst/>
          </a:prstGeom>
          <a:noFill/>
          <a:scene3d>
            <a:camera prst="orthographicFront"/>
            <a:lightRig rig="threePt" dir="t"/>
          </a:scene3d>
          <a:sp3d>
            <a:bevelT prst="slope"/>
          </a:sp3d>
        </p:spPr>
        <p:txBody>
          <a:bodyPr wrap="square" rtlCol="0">
            <a:spAutoFit/>
          </a:bodyPr>
          <a:lstStyle/>
          <a:p>
            <a:r>
              <a:rPr lang="en-CA" sz="3200" b="1" dirty="0" smtClean="0">
                <a:solidFill>
                  <a:schemeClr val="tx2">
                    <a:lumMod val="60000"/>
                    <a:lumOff val="40000"/>
                  </a:schemeClr>
                </a:solidFill>
                <a:latin typeface="+mn-lt"/>
              </a:rPr>
              <a:t>47</a:t>
            </a:r>
            <a:r>
              <a:rPr lang="en-CA" sz="2400" b="1" dirty="0" smtClean="0">
                <a:solidFill>
                  <a:schemeClr val="tx2">
                    <a:lumMod val="60000"/>
                    <a:lumOff val="40000"/>
                  </a:schemeClr>
                </a:solidFill>
                <a:latin typeface="+mn-lt"/>
              </a:rPr>
              <a:t>% </a:t>
            </a:r>
            <a:r>
              <a:rPr lang="en-CA" sz="2000" dirty="0" smtClean="0">
                <a:solidFill>
                  <a:srgbClr val="505150"/>
                </a:solidFill>
                <a:latin typeface="+mn-lt"/>
              </a:rPr>
              <a:t>of SME owner/operators report … </a:t>
            </a:r>
            <a:r>
              <a:rPr lang="en-CA" sz="2000" dirty="0" smtClean="0">
                <a:solidFill>
                  <a:srgbClr val="505150"/>
                </a:solidFill>
                <a:latin typeface="Segoe Script" pitchFamily="34" charset="0"/>
              </a:rPr>
              <a:t>The ability to make my own decisions</a:t>
            </a:r>
            <a:endParaRPr lang="en-CA" sz="2000" dirty="0">
              <a:solidFill>
                <a:srgbClr val="505150"/>
              </a:solidFill>
              <a:latin typeface="+mn-lt"/>
            </a:endParaRPr>
          </a:p>
        </p:txBody>
      </p:sp>
      <p:sp>
        <p:nvSpPr>
          <p:cNvPr id="12" name="TextBox 11"/>
          <p:cNvSpPr txBox="1"/>
          <p:nvPr/>
        </p:nvSpPr>
        <p:spPr>
          <a:xfrm>
            <a:off x="8164" y="6576933"/>
            <a:ext cx="6465336" cy="276999"/>
          </a:xfrm>
          <a:prstGeom prst="rect">
            <a:avLst/>
          </a:prstGeom>
          <a:noFill/>
          <a:scene3d>
            <a:camera prst="orthographicFront"/>
            <a:lightRig rig="threePt" dir="t"/>
          </a:scene3d>
          <a:sp3d>
            <a:bevelT prst="slope"/>
          </a:sp3d>
        </p:spPr>
        <p:txBody>
          <a:bodyPr wrap="square" rtlCol="0">
            <a:spAutoFit/>
          </a:bodyPr>
          <a:lstStyle/>
          <a:p>
            <a:r>
              <a:rPr lang="en-CA" sz="1200" dirty="0" smtClean="0">
                <a:solidFill>
                  <a:srgbClr val="505150"/>
                </a:solidFill>
                <a:latin typeface="+mn-lt"/>
              </a:rPr>
              <a:t>Source:  ATB Financial, Survey on Alberta SMEs, Aug/Sept 2013, 98 respondents.</a:t>
            </a:r>
            <a:endParaRPr lang="en-CA" sz="1200" dirty="0">
              <a:solidFill>
                <a:srgbClr val="505150"/>
              </a:solidFill>
              <a:latin typeface="+mn-lt"/>
            </a:endParaRPr>
          </a:p>
        </p:txBody>
      </p:sp>
      <p:sp>
        <p:nvSpPr>
          <p:cNvPr id="10" name="TextBox 9"/>
          <p:cNvSpPr txBox="1"/>
          <p:nvPr/>
        </p:nvSpPr>
        <p:spPr>
          <a:xfrm>
            <a:off x="875262" y="3204487"/>
            <a:ext cx="7175661" cy="584775"/>
          </a:xfrm>
          <a:prstGeom prst="rect">
            <a:avLst/>
          </a:prstGeom>
          <a:noFill/>
          <a:scene3d>
            <a:camera prst="orthographicFront"/>
            <a:lightRig rig="threePt" dir="t"/>
          </a:scene3d>
          <a:sp3d>
            <a:bevelT prst="slope"/>
          </a:sp3d>
        </p:spPr>
        <p:txBody>
          <a:bodyPr wrap="square" rtlCol="0">
            <a:spAutoFit/>
          </a:bodyPr>
          <a:lstStyle/>
          <a:p>
            <a:r>
              <a:rPr lang="en-CA" sz="3200" b="1" dirty="0" smtClean="0">
                <a:solidFill>
                  <a:schemeClr val="tx2">
                    <a:lumMod val="60000"/>
                    <a:lumOff val="40000"/>
                  </a:schemeClr>
                </a:solidFill>
                <a:latin typeface="+mn-lt"/>
              </a:rPr>
              <a:t>13</a:t>
            </a:r>
            <a:r>
              <a:rPr lang="en-CA" sz="2400" b="1" dirty="0" smtClean="0">
                <a:solidFill>
                  <a:schemeClr val="tx2">
                    <a:lumMod val="60000"/>
                    <a:lumOff val="40000"/>
                  </a:schemeClr>
                </a:solidFill>
                <a:latin typeface="+mn-lt"/>
              </a:rPr>
              <a:t>% </a:t>
            </a:r>
            <a:r>
              <a:rPr lang="en-CA" sz="2000" dirty="0" smtClean="0">
                <a:solidFill>
                  <a:srgbClr val="505150"/>
                </a:solidFill>
                <a:latin typeface="Segoe Script" pitchFamily="34" charset="0"/>
              </a:rPr>
              <a:t>Control over own business</a:t>
            </a:r>
            <a:endParaRPr lang="en-CA" sz="2000" dirty="0">
              <a:solidFill>
                <a:srgbClr val="505150"/>
              </a:solidFill>
              <a:latin typeface="+mn-lt"/>
            </a:endParaRPr>
          </a:p>
        </p:txBody>
      </p:sp>
      <p:sp>
        <p:nvSpPr>
          <p:cNvPr id="15" name="TextBox 14"/>
          <p:cNvSpPr txBox="1"/>
          <p:nvPr/>
        </p:nvSpPr>
        <p:spPr>
          <a:xfrm>
            <a:off x="875262" y="3989012"/>
            <a:ext cx="7175661" cy="584775"/>
          </a:xfrm>
          <a:prstGeom prst="rect">
            <a:avLst/>
          </a:prstGeom>
          <a:noFill/>
          <a:scene3d>
            <a:camera prst="orthographicFront"/>
            <a:lightRig rig="threePt" dir="t"/>
          </a:scene3d>
          <a:sp3d>
            <a:bevelT prst="slope"/>
          </a:sp3d>
        </p:spPr>
        <p:txBody>
          <a:bodyPr wrap="square" rtlCol="0">
            <a:spAutoFit/>
          </a:bodyPr>
          <a:lstStyle/>
          <a:p>
            <a:r>
              <a:rPr lang="en-CA" sz="3200" b="1" dirty="0" smtClean="0">
                <a:solidFill>
                  <a:schemeClr val="tx2">
                    <a:lumMod val="60000"/>
                    <a:lumOff val="40000"/>
                  </a:schemeClr>
                </a:solidFill>
                <a:latin typeface="+mn-lt"/>
              </a:rPr>
              <a:t>12</a:t>
            </a:r>
            <a:r>
              <a:rPr lang="en-CA" sz="2400" b="1" dirty="0" smtClean="0">
                <a:solidFill>
                  <a:schemeClr val="tx2">
                    <a:lumMod val="60000"/>
                    <a:lumOff val="40000"/>
                  </a:schemeClr>
                </a:solidFill>
                <a:latin typeface="+mn-lt"/>
              </a:rPr>
              <a:t>% </a:t>
            </a:r>
            <a:r>
              <a:rPr lang="en-CA" sz="2000" dirty="0" smtClean="0">
                <a:solidFill>
                  <a:srgbClr val="505150"/>
                </a:solidFill>
                <a:latin typeface="Segoe Script" pitchFamily="34" charset="0"/>
              </a:rPr>
              <a:t>Flexibility of hours</a:t>
            </a:r>
            <a:endParaRPr lang="en-CA" sz="2000" dirty="0">
              <a:solidFill>
                <a:srgbClr val="505150"/>
              </a:solidFill>
              <a:latin typeface="+mn-lt"/>
            </a:endParaRPr>
          </a:p>
        </p:txBody>
      </p:sp>
      <p:cxnSp>
        <p:nvCxnSpPr>
          <p:cNvPr id="16" name="Straight Connector 15"/>
          <p:cNvCxnSpPr/>
          <p:nvPr/>
        </p:nvCxnSpPr>
        <p:spPr>
          <a:xfrm>
            <a:off x="5498646" y="4621305"/>
            <a:ext cx="3672000" cy="0"/>
          </a:xfrm>
          <a:prstGeom prst="line">
            <a:avLst/>
          </a:prstGeom>
          <a:ln w="57150" cap="rnd" cmpd="sng">
            <a:solidFill>
              <a:srgbClr val="404040"/>
            </a:solidFill>
            <a:prstDash val="sysDot"/>
            <a:round/>
          </a:ln>
          <a:effectLst/>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3086100" y="4675387"/>
            <a:ext cx="5866945" cy="1446550"/>
          </a:xfrm>
          <a:prstGeom prst="rect">
            <a:avLst/>
          </a:prstGeom>
          <a:noFill/>
        </p:spPr>
        <p:txBody>
          <a:bodyPr wrap="square" rtlCol="0">
            <a:spAutoFit/>
          </a:bodyPr>
          <a:lstStyle/>
          <a:p>
            <a:pPr algn="r"/>
            <a:r>
              <a:rPr lang="en-US" sz="2800" b="1" dirty="0" smtClean="0">
                <a:solidFill>
                  <a:srgbClr val="505150"/>
                </a:solidFill>
                <a:latin typeface="Candara" pitchFamily="34" charset="0"/>
                <a:cs typeface="Myriad Pro"/>
              </a:rPr>
              <a:t>“</a:t>
            </a:r>
            <a:r>
              <a:rPr lang="en-CA" sz="1600" dirty="0" smtClean="0">
                <a:solidFill>
                  <a:srgbClr val="505150"/>
                </a:solidFill>
                <a:latin typeface="Myriad Pro"/>
                <a:cs typeface="Myriad Pro"/>
              </a:rPr>
              <a:t>I LIKE TO BE ABLE TO CONTROL WHAT HAPPENS IN THE BUSINESS AND  WITH OWNING A BUSINESS YOU HAVE SOME CHOICES AND FREEDOMS AND ARE IN CONTROL OF YOUR OWN DESTINY.</a:t>
            </a:r>
            <a:endParaRPr lang="en-US" sz="2800" b="1" baseline="-25000" dirty="0" smtClean="0">
              <a:solidFill>
                <a:srgbClr val="505150"/>
              </a:solidFill>
              <a:latin typeface="Garamond" pitchFamily="18" charset="0"/>
              <a:cs typeface="Myriad Pro"/>
            </a:endParaRPr>
          </a:p>
          <a:p>
            <a:pPr algn="r"/>
            <a:r>
              <a:rPr lang="en-US" sz="2800" b="1" dirty="0" smtClean="0">
                <a:solidFill>
                  <a:srgbClr val="505150"/>
                </a:solidFill>
                <a:latin typeface="Candara" pitchFamily="34" charset="0"/>
                <a:cs typeface="Myriad Pro"/>
              </a:rPr>
              <a:t>”</a:t>
            </a:r>
            <a:endParaRPr lang="en-US" sz="1400" b="1" dirty="0">
              <a:solidFill>
                <a:srgbClr val="505150"/>
              </a:solidFill>
              <a:latin typeface="Candara" pitchFamily="34" charset="0"/>
              <a:cs typeface="Myriad Pro"/>
            </a:endParaRPr>
          </a:p>
        </p:txBody>
      </p:sp>
      <p:sp>
        <p:nvSpPr>
          <p:cNvPr id="11" name="TextBox 10"/>
          <p:cNvSpPr txBox="1"/>
          <p:nvPr/>
        </p:nvSpPr>
        <p:spPr>
          <a:xfrm>
            <a:off x="3320286" y="5681983"/>
            <a:ext cx="2585214" cy="830997"/>
          </a:xfrm>
          <a:prstGeom prst="rect">
            <a:avLst/>
          </a:prstGeom>
          <a:noFill/>
        </p:spPr>
        <p:txBody>
          <a:bodyPr wrap="square" rtlCol="0">
            <a:spAutoFit/>
          </a:bodyPr>
          <a:lstStyle/>
          <a:p>
            <a:r>
              <a:rPr lang="en-CA" sz="1600" dirty="0" smtClean="0">
                <a:solidFill>
                  <a:schemeClr val="tx1">
                    <a:lumMod val="75000"/>
                    <a:lumOff val="25000"/>
                  </a:schemeClr>
                </a:solidFill>
              </a:rPr>
              <a:t>Pharmacy Owner</a:t>
            </a:r>
          </a:p>
          <a:p>
            <a:r>
              <a:rPr lang="en-CA" sz="1600" dirty="0" smtClean="0">
                <a:solidFill>
                  <a:schemeClr val="tx1">
                    <a:lumMod val="75000"/>
                    <a:lumOff val="25000"/>
                  </a:schemeClr>
                </a:solidFill>
              </a:rPr>
              <a:t>35 years in business,</a:t>
            </a:r>
          </a:p>
          <a:p>
            <a:r>
              <a:rPr lang="en-CA" sz="1600" dirty="0" smtClean="0">
                <a:solidFill>
                  <a:schemeClr val="tx1">
                    <a:lumMod val="75000"/>
                    <a:lumOff val="25000"/>
                  </a:schemeClr>
                </a:solidFill>
              </a:rPr>
              <a:t>$1MM - $3MM in revenue.</a:t>
            </a:r>
            <a:endParaRPr lang="en-CA" sz="1600" dirty="0">
              <a:solidFill>
                <a:schemeClr val="tx1">
                  <a:lumMod val="75000"/>
                  <a:lumOff val="25000"/>
                </a:schemeClr>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3586059"/>
            <a:ext cx="9143999" cy="584776"/>
          </a:xfrm>
          <a:prstGeom prst="rect">
            <a:avLst/>
          </a:prstGeom>
          <a:noFill/>
        </p:spPr>
        <p:txBody>
          <a:bodyPr wrap="square" rtlCol="0">
            <a:spAutoFit/>
          </a:bodyPr>
          <a:lstStyle/>
          <a:p>
            <a:pPr algn="ctr"/>
            <a:r>
              <a:rPr lang="en-US" sz="3200" dirty="0" smtClean="0">
                <a:solidFill>
                  <a:schemeClr val="bg1"/>
                </a:solidFill>
                <a:latin typeface="Myriad Pro"/>
                <a:cs typeface="Myriad Pro"/>
              </a:rPr>
              <a:t>Barriers for Growth of Small-Sized Business</a:t>
            </a:r>
            <a:endParaRPr lang="en-US" sz="3200" dirty="0">
              <a:solidFill>
                <a:schemeClr val="bg1"/>
              </a:solidFill>
              <a:latin typeface="Myriad Pro"/>
              <a:cs typeface="Myriad Pro"/>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ctrTitle"/>
          </p:nvPr>
        </p:nvSpPr>
        <p:spPr>
          <a:xfrm>
            <a:off x="505535" y="3479156"/>
            <a:ext cx="7772400" cy="684199"/>
          </a:xfrm>
        </p:spPr>
        <p:txBody>
          <a:bodyPr/>
          <a:lstStyle/>
          <a:p>
            <a:r>
              <a:rPr lang="en-CA" sz="3200" dirty="0" smtClean="0"/>
              <a:t>Background and Methodology</a:t>
            </a:r>
            <a:endParaRPr lang="en-US" sz="32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3994" y="537393"/>
            <a:ext cx="8112100" cy="1077218"/>
          </a:xfrm>
          <a:prstGeom prst="rect">
            <a:avLst/>
          </a:prstGeom>
          <a:noFill/>
        </p:spPr>
        <p:txBody>
          <a:bodyPr wrap="square" rtlCol="0">
            <a:spAutoFit/>
          </a:bodyPr>
          <a:lstStyle/>
          <a:p>
            <a:r>
              <a:rPr lang="en-US" sz="3200" dirty="0" smtClean="0">
                <a:solidFill>
                  <a:srgbClr val="505150"/>
                </a:solidFill>
                <a:latin typeface="Myriad Pro"/>
                <a:cs typeface="Myriad Pro"/>
              </a:rPr>
              <a:t>Uncovering the greatest barriers to grow for small-sized businesses </a:t>
            </a:r>
            <a:endParaRPr lang="en-US" sz="2800" dirty="0">
              <a:solidFill>
                <a:srgbClr val="505150"/>
              </a:solidFill>
              <a:latin typeface="Myriad Pro"/>
              <a:cs typeface="Myriad Pro"/>
            </a:endParaRPr>
          </a:p>
        </p:txBody>
      </p:sp>
      <p:graphicFrame>
        <p:nvGraphicFramePr>
          <p:cNvPr id="4" name="Chart 3"/>
          <p:cNvGraphicFramePr/>
          <p:nvPr/>
        </p:nvGraphicFramePr>
        <p:xfrm>
          <a:off x="-355600" y="1614611"/>
          <a:ext cx="9207500" cy="4674052"/>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8164" y="6576933"/>
            <a:ext cx="8843736" cy="461665"/>
          </a:xfrm>
          <a:prstGeom prst="rect">
            <a:avLst/>
          </a:prstGeom>
          <a:noFill/>
          <a:scene3d>
            <a:camera prst="orthographicFront"/>
            <a:lightRig rig="threePt" dir="t"/>
          </a:scene3d>
          <a:sp3d>
            <a:bevelT prst="slope"/>
          </a:sp3d>
        </p:spPr>
        <p:txBody>
          <a:bodyPr wrap="square" rtlCol="0">
            <a:spAutoFit/>
          </a:bodyPr>
          <a:lstStyle/>
          <a:p>
            <a:r>
              <a:rPr lang="en-CA" sz="1200" dirty="0" smtClean="0">
                <a:solidFill>
                  <a:srgbClr val="505150"/>
                </a:solidFill>
                <a:latin typeface="+mn-lt"/>
              </a:rPr>
              <a:t>Source:  ATB Financial, Survey on Alberta SMEs, Aug/Sept 2013, 300 respondents, total responses mentioned by 4% or more are shown.</a:t>
            </a:r>
          </a:p>
          <a:p>
            <a:r>
              <a:rPr lang="en-CA" sz="1200" dirty="0" smtClean="0">
                <a:solidFill>
                  <a:srgbClr val="505150"/>
                </a:solidFill>
                <a:latin typeface="+mn-lt"/>
              </a:rPr>
              <a:t>.</a:t>
            </a:r>
            <a:endParaRPr lang="en-CA" sz="1200" dirty="0">
              <a:solidFill>
                <a:srgbClr val="505150"/>
              </a:solidFill>
              <a:latin typeface="+mn-lt"/>
            </a:endParaRPr>
          </a:p>
        </p:txBody>
      </p:sp>
      <p:sp>
        <p:nvSpPr>
          <p:cNvPr id="7" name="TextBox 6"/>
          <p:cNvSpPr txBox="1"/>
          <p:nvPr/>
        </p:nvSpPr>
        <p:spPr>
          <a:xfrm>
            <a:off x="8466664" y="2118134"/>
            <a:ext cx="576000" cy="338554"/>
          </a:xfrm>
          <a:prstGeom prst="rect">
            <a:avLst/>
          </a:prstGeom>
          <a:noFill/>
        </p:spPr>
        <p:txBody>
          <a:bodyPr wrap="square" rtlCol="0">
            <a:spAutoFit/>
          </a:bodyPr>
          <a:lstStyle/>
          <a:p>
            <a:r>
              <a:rPr lang="en-CA" sz="1400" b="1" dirty="0" smtClean="0">
                <a:latin typeface="+mn-lt"/>
              </a:rPr>
              <a:t>47</a:t>
            </a:r>
            <a:r>
              <a:rPr lang="en-CA" sz="1600" b="1" dirty="0" smtClean="0">
                <a:latin typeface="+mn-lt"/>
              </a:rPr>
              <a:t>%</a:t>
            </a:r>
            <a:endParaRPr lang="en-US" sz="1600" b="1" dirty="0">
              <a:latin typeface="+mn-lt"/>
            </a:endParaRPr>
          </a:p>
        </p:txBody>
      </p:sp>
      <p:sp>
        <p:nvSpPr>
          <p:cNvPr id="8" name="TextBox 7"/>
          <p:cNvSpPr txBox="1"/>
          <p:nvPr/>
        </p:nvSpPr>
        <p:spPr>
          <a:xfrm>
            <a:off x="6302601" y="2443988"/>
            <a:ext cx="576000" cy="338554"/>
          </a:xfrm>
          <a:prstGeom prst="rect">
            <a:avLst/>
          </a:prstGeom>
          <a:noFill/>
        </p:spPr>
        <p:txBody>
          <a:bodyPr wrap="square" rtlCol="0">
            <a:spAutoFit/>
          </a:bodyPr>
          <a:lstStyle/>
          <a:p>
            <a:r>
              <a:rPr lang="en-CA" sz="1400" b="1" dirty="0" smtClean="0">
                <a:latin typeface="+mn-lt"/>
              </a:rPr>
              <a:t>20</a:t>
            </a:r>
            <a:r>
              <a:rPr lang="en-CA" sz="1600" b="1" dirty="0" smtClean="0">
                <a:latin typeface="+mn-lt"/>
              </a:rPr>
              <a:t>%</a:t>
            </a:r>
            <a:endParaRPr lang="en-US" sz="1600" b="1" dirty="0">
              <a:latin typeface="+mn-lt"/>
            </a:endParaRPr>
          </a:p>
        </p:txBody>
      </p:sp>
      <p:sp>
        <p:nvSpPr>
          <p:cNvPr id="9" name="TextBox 8"/>
          <p:cNvSpPr txBox="1"/>
          <p:nvPr/>
        </p:nvSpPr>
        <p:spPr>
          <a:xfrm>
            <a:off x="5568377" y="3459650"/>
            <a:ext cx="576000" cy="338554"/>
          </a:xfrm>
          <a:prstGeom prst="rect">
            <a:avLst/>
          </a:prstGeom>
          <a:noFill/>
        </p:spPr>
        <p:txBody>
          <a:bodyPr wrap="square" rtlCol="0">
            <a:spAutoFit/>
          </a:bodyPr>
          <a:lstStyle/>
          <a:p>
            <a:r>
              <a:rPr lang="en-CA" sz="1400" b="1" dirty="0" smtClean="0">
                <a:latin typeface="+mn-lt"/>
              </a:rPr>
              <a:t>11</a:t>
            </a:r>
            <a:r>
              <a:rPr lang="en-CA" sz="1600" b="1" dirty="0" smtClean="0">
                <a:latin typeface="+mn-lt"/>
              </a:rPr>
              <a:t>%</a:t>
            </a:r>
            <a:endParaRPr lang="en-US" sz="1600" b="1" dirty="0">
              <a:latin typeface="+mn-lt"/>
            </a:endParaRPr>
          </a:p>
        </p:txBody>
      </p:sp>
      <p:sp>
        <p:nvSpPr>
          <p:cNvPr id="10" name="TextBox 9"/>
          <p:cNvSpPr txBox="1"/>
          <p:nvPr/>
        </p:nvSpPr>
        <p:spPr>
          <a:xfrm>
            <a:off x="5489401" y="3785504"/>
            <a:ext cx="576000" cy="338554"/>
          </a:xfrm>
          <a:prstGeom prst="rect">
            <a:avLst/>
          </a:prstGeom>
          <a:noFill/>
        </p:spPr>
        <p:txBody>
          <a:bodyPr wrap="square" rtlCol="0">
            <a:spAutoFit/>
          </a:bodyPr>
          <a:lstStyle/>
          <a:p>
            <a:r>
              <a:rPr lang="en-CA" sz="1400" b="1" dirty="0" smtClean="0">
                <a:latin typeface="+mn-lt"/>
              </a:rPr>
              <a:t>10</a:t>
            </a:r>
            <a:r>
              <a:rPr lang="en-CA" sz="1600" b="1" dirty="0" smtClean="0">
                <a:latin typeface="+mn-lt"/>
              </a:rPr>
              <a:t>%</a:t>
            </a:r>
            <a:endParaRPr lang="en-US" sz="1600" b="1" dirty="0">
              <a:latin typeface="+mn-lt"/>
            </a:endParaRPr>
          </a:p>
        </p:txBody>
      </p:sp>
      <p:sp>
        <p:nvSpPr>
          <p:cNvPr id="11" name="TextBox 10"/>
          <p:cNvSpPr txBox="1"/>
          <p:nvPr/>
        </p:nvSpPr>
        <p:spPr>
          <a:xfrm>
            <a:off x="5421222" y="4124058"/>
            <a:ext cx="576000" cy="338554"/>
          </a:xfrm>
          <a:prstGeom prst="rect">
            <a:avLst/>
          </a:prstGeom>
          <a:noFill/>
        </p:spPr>
        <p:txBody>
          <a:bodyPr wrap="square" rtlCol="0">
            <a:spAutoFit/>
          </a:bodyPr>
          <a:lstStyle/>
          <a:p>
            <a:r>
              <a:rPr lang="en-CA" sz="1400" b="1" dirty="0" smtClean="0">
                <a:latin typeface="+mn-lt"/>
              </a:rPr>
              <a:t>9</a:t>
            </a:r>
            <a:r>
              <a:rPr lang="en-CA" sz="1600" b="1" dirty="0" smtClean="0">
                <a:latin typeface="+mn-lt"/>
              </a:rPr>
              <a:t>%</a:t>
            </a:r>
            <a:endParaRPr lang="en-US" sz="1600" b="1" dirty="0">
              <a:latin typeface="+mn-lt"/>
            </a:endParaRPr>
          </a:p>
        </p:txBody>
      </p:sp>
      <p:sp>
        <p:nvSpPr>
          <p:cNvPr id="12" name="TextBox 11"/>
          <p:cNvSpPr txBox="1"/>
          <p:nvPr/>
        </p:nvSpPr>
        <p:spPr>
          <a:xfrm>
            <a:off x="5188701" y="4788466"/>
            <a:ext cx="576000" cy="338554"/>
          </a:xfrm>
          <a:prstGeom prst="rect">
            <a:avLst/>
          </a:prstGeom>
          <a:noFill/>
        </p:spPr>
        <p:txBody>
          <a:bodyPr wrap="square" rtlCol="0">
            <a:spAutoFit/>
          </a:bodyPr>
          <a:lstStyle/>
          <a:p>
            <a:r>
              <a:rPr lang="en-CA" sz="1400" b="1" dirty="0" smtClean="0">
                <a:latin typeface="+mn-lt"/>
              </a:rPr>
              <a:t>6</a:t>
            </a:r>
            <a:r>
              <a:rPr lang="en-CA" sz="1600" b="1" dirty="0" smtClean="0">
                <a:latin typeface="+mn-lt"/>
              </a:rPr>
              <a:t>%</a:t>
            </a:r>
            <a:endParaRPr lang="en-US" sz="1600" b="1" dirty="0">
              <a:latin typeface="+mn-lt"/>
            </a:endParaRPr>
          </a:p>
        </p:txBody>
      </p:sp>
      <p:sp>
        <p:nvSpPr>
          <p:cNvPr id="13" name="TextBox 12"/>
          <p:cNvSpPr txBox="1"/>
          <p:nvPr/>
        </p:nvSpPr>
        <p:spPr>
          <a:xfrm>
            <a:off x="5370422" y="4449912"/>
            <a:ext cx="576000" cy="338554"/>
          </a:xfrm>
          <a:prstGeom prst="rect">
            <a:avLst/>
          </a:prstGeom>
          <a:noFill/>
        </p:spPr>
        <p:txBody>
          <a:bodyPr wrap="square" rtlCol="0">
            <a:spAutoFit/>
          </a:bodyPr>
          <a:lstStyle/>
          <a:p>
            <a:r>
              <a:rPr lang="en-CA" sz="1400" b="1" dirty="0" smtClean="0">
                <a:latin typeface="+mn-lt"/>
              </a:rPr>
              <a:t>8</a:t>
            </a:r>
            <a:r>
              <a:rPr lang="en-CA" sz="1600" b="1" dirty="0" smtClean="0">
                <a:latin typeface="+mn-lt"/>
              </a:rPr>
              <a:t>%</a:t>
            </a:r>
            <a:endParaRPr lang="en-US" sz="1600" b="1" dirty="0">
              <a:latin typeface="+mn-lt"/>
            </a:endParaRPr>
          </a:p>
        </p:txBody>
      </p:sp>
      <p:sp>
        <p:nvSpPr>
          <p:cNvPr id="14" name="TextBox 13"/>
          <p:cNvSpPr txBox="1"/>
          <p:nvPr/>
        </p:nvSpPr>
        <p:spPr>
          <a:xfrm>
            <a:off x="6052701" y="2769842"/>
            <a:ext cx="576000" cy="338554"/>
          </a:xfrm>
          <a:prstGeom prst="rect">
            <a:avLst/>
          </a:prstGeom>
          <a:noFill/>
        </p:spPr>
        <p:txBody>
          <a:bodyPr wrap="square" rtlCol="0">
            <a:spAutoFit/>
          </a:bodyPr>
          <a:lstStyle/>
          <a:p>
            <a:r>
              <a:rPr lang="en-CA" sz="1400" b="1" dirty="0" smtClean="0">
                <a:latin typeface="+mn-lt"/>
              </a:rPr>
              <a:t>17</a:t>
            </a:r>
            <a:r>
              <a:rPr lang="en-CA" sz="1600" b="1" dirty="0" smtClean="0">
                <a:latin typeface="+mn-lt"/>
              </a:rPr>
              <a:t>%</a:t>
            </a:r>
            <a:endParaRPr lang="en-US" sz="1600" b="1" dirty="0">
              <a:latin typeface="+mn-lt"/>
            </a:endParaRPr>
          </a:p>
        </p:txBody>
      </p:sp>
      <p:sp>
        <p:nvSpPr>
          <p:cNvPr id="15" name="TextBox 14"/>
          <p:cNvSpPr txBox="1"/>
          <p:nvPr/>
        </p:nvSpPr>
        <p:spPr>
          <a:xfrm>
            <a:off x="5739301" y="3121096"/>
            <a:ext cx="576000" cy="338554"/>
          </a:xfrm>
          <a:prstGeom prst="rect">
            <a:avLst/>
          </a:prstGeom>
          <a:noFill/>
        </p:spPr>
        <p:txBody>
          <a:bodyPr wrap="square" rtlCol="0">
            <a:spAutoFit/>
          </a:bodyPr>
          <a:lstStyle/>
          <a:p>
            <a:r>
              <a:rPr lang="en-CA" sz="1400" b="1" dirty="0" smtClean="0">
                <a:latin typeface="+mn-lt"/>
              </a:rPr>
              <a:t>13</a:t>
            </a:r>
            <a:r>
              <a:rPr lang="en-CA" sz="1600" b="1" dirty="0" smtClean="0">
                <a:latin typeface="+mn-lt"/>
              </a:rPr>
              <a:t>%</a:t>
            </a:r>
            <a:endParaRPr lang="en-US" sz="1600" b="1" dirty="0">
              <a:latin typeface="+mn-lt"/>
            </a:endParaRPr>
          </a:p>
        </p:txBody>
      </p:sp>
      <p:sp>
        <p:nvSpPr>
          <p:cNvPr id="16" name="TextBox 15"/>
          <p:cNvSpPr txBox="1"/>
          <p:nvPr/>
        </p:nvSpPr>
        <p:spPr>
          <a:xfrm>
            <a:off x="5192801" y="5122843"/>
            <a:ext cx="576000" cy="338554"/>
          </a:xfrm>
          <a:prstGeom prst="rect">
            <a:avLst/>
          </a:prstGeom>
          <a:noFill/>
        </p:spPr>
        <p:txBody>
          <a:bodyPr wrap="square" rtlCol="0">
            <a:spAutoFit/>
          </a:bodyPr>
          <a:lstStyle/>
          <a:p>
            <a:r>
              <a:rPr lang="en-CA" sz="1400" b="1" dirty="0" smtClean="0">
                <a:latin typeface="+mn-lt"/>
              </a:rPr>
              <a:t>6</a:t>
            </a:r>
            <a:r>
              <a:rPr lang="en-CA" sz="1600" b="1" dirty="0" smtClean="0">
                <a:latin typeface="+mn-lt"/>
              </a:rPr>
              <a:t>%</a:t>
            </a:r>
            <a:endParaRPr lang="en-US" sz="1600" b="1" dirty="0">
              <a:latin typeface="+mn-lt"/>
            </a:endParaRPr>
          </a:p>
        </p:txBody>
      </p:sp>
      <p:sp>
        <p:nvSpPr>
          <p:cNvPr id="17" name="TextBox 16"/>
          <p:cNvSpPr txBox="1"/>
          <p:nvPr/>
        </p:nvSpPr>
        <p:spPr>
          <a:xfrm>
            <a:off x="5180101" y="5469920"/>
            <a:ext cx="576000" cy="338554"/>
          </a:xfrm>
          <a:prstGeom prst="rect">
            <a:avLst/>
          </a:prstGeom>
          <a:noFill/>
        </p:spPr>
        <p:txBody>
          <a:bodyPr wrap="square" rtlCol="0">
            <a:spAutoFit/>
          </a:bodyPr>
          <a:lstStyle/>
          <a:p>
            <a:r>
              <a:rPr lang="en-CA" sz="1400" b="1" dirty="0" smtClean="0">
                <a:latin typeface="+mn-lt"/>
              </a:rPr>
              <a:t>6</a:t>
            </a:r>
            <a:r>
              <a:rPr lang="en-CA" sz="1600" b="1" dirty="0" smtClean="0">
                <a:latin typeface="+mn-lt"/>
              </a:rPr>
              <a:t>%</a:t>
            </a:r>
            <a:endParaRPr lang="en-US" sz="1600" b="1" dirty="0">
              <a:latin typeface="+mn-lt"/>
            </a:endParaRPr>
          </a:p>
        </p:txBody>
      </p:sp>
      <p:sp>
        <p:nvSpPr>
          <p:cNvPr id="18" name="TextBox 17"/>
          <p:cNvSpPr txBox="1"/>
          <p:nvPr/>
        </p:nvSpPr>
        <p:spPr>
          <a:xfrm>
            <a:off x="5040401" y="5800566"/>
            <a:ext cx="576000" cy="338554"/>
          </a:xfrm>
          <a:prstGeom prst="rect">
            <a:avLst/>
          </a:prstGeom>
          <a:noFill/>
        </p:spPr>
        <p:txBody>
          <a:bodyPr wrap="square" rtlCol="0">
            <a:spAutoFit/>
          </a:bodyPr>
          <a:lstStyle/>
          <a:p>
            <a:r>
              <a:rPr lang="en-CA" sz="1400" b="1" dirty="0" smtClean="0">
                <a:latin typeface="+mn-lt"/>
              </a:rPr>
              <a:t>4</a:t>
            </a:r>
            <a:r>
              <a:rPr lang="en-CA" sz="1600" b="1" dirty="0" smtClean="0">
                <a:latin typeface="+mn-lt"/>
              </a:rPr>
              <a:t>%</a:t>
            </a:r>
            <a:endParaRPr lang="en-US" sz="1600" b="1" dirty="0">
              <a:latin typeface="+mn-lt"/>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3586059"/>
            <a:ext cx="9143999" cy="584776"/>
          </a:xfrm>
          <a:prstGeom prst="rect">
            <a:avLst/>
          </a:prstGeom>
          <a:noFill/>
        </p:spPr>
        <p:txBody>
          <a:bodyPr wrap="square" rtlCol="0">
            <a:spAutoFit/>
          </a:bodyPr>
          <a:lstStyle/>
          <a:p>
            <a:pPr algn="ctr"/>
            <a:r>
              <a:rPr lang="en-US" sz="3200" dirty="0" smtClean="0">
                <a:solidFill>
                  <a:schemeClr val="bg1"/>
                </a:solidFill>
                <a:latin typeface="Myriad Pro"/>
                <a:cs typeface="Myriad Pro"/>
              </a:rPr>
              <a:t>Impact of the June 2013 flood</a:t>
            </a:r>
            <a:endParaRPr lang="en-US" sz="3200" dirty="0">
              <a:solidFill>
                <a:schemeClr val="bg1"/>
              </a:solidFill>
              <a:latin typeface="Myriad Pro"/>
              <a:cs typeface="Myriad Pro"/>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7194" y="867593"/>
            <a:ext cx="8071966" cy="584775"/>
          </a:xfrm>
          <a:prstGeom prst="rect">
            <a:avLst/>
          </a:prstGeom>
          <a:noFill/>
        </p:spPr>
        <p:txBody>
          <a:bodyPr wrap="square" rtlCol="0">
            <a:spAutoFit/>
          </a:bodyPr>
          <a:lstStyle/>
          <a:p>
            <a:r>
              <a:rPr lang="en-CA" sz="3200" dirty="0" smtClean="0">
                <a:solidFill>
                  <a:srgbClr val="505150"/>
                </a:solidFill>
                <a:latin typeface="Myriad Pro"/>
                <a:cs typeface="Myriad Pro"/>
              </a:rPr>
              <a:t>The impact from the flood was far reaching</a:t>
            </a:r>
            <a:endParaRPr lang="en-US" sz="3200" dirty="0">
              <a:solidFill>
                <a:srgbClr val="505150"/>
              </a:solidFill>
              <a:latin typeface="Myriad Pro"/>
              <a:cs typeface="Myriad Pro"/>
            </a:endParaRPr>
          </a:p>
        </p:txBody>
      </p:sp>
      <p:sp>
        <p:nvSpPr>
          <p:cNvPr id="12" name="TextBox 11"/>
          <p:cNvSpPr txBox="1"/>
          <p:nvPr/>
        </p:nvSpPr>
        <p:spPr>
          <a:xfrm>
            <a:off x="1765300" y="2554458"/>
            <a:ext cx="5410200" cy="707886"/>
          </a:xfrm>
          <a:prstGeom prst="rect">
            <a:avLst/>
          </a:prstGeom>
          <a:noFill/>
        </p:spPr>
        <p:txBody>
          <a:bodyPr wrap="square" rtlCol="0">
            <a:spAutoFit/>
          </a:bodyPr>
          <a:lstStyle/>
          <a:p>
            <a:pPr algn="ctr"/>
            <a:r>
              <a:rPr lang="en-CA" sz="2000" dirty="0" smtClean="0">
                <a:solidFill>
                  <a:schemeClr val="accent6">
                    <a:lumMod val="75000"/>
                  </a:schemeClr>
                </a:solidFill>
                <a:latin typeface="+mn-lt"/>
              </a:rPr>
              <a:t>say their business was negatively impacted by this event (‘</a:t>
            </a:r>
            <a:r>
              <a:rPr lang="en-CA" sz="2000" dirty="0" smtClean="0">
                <a:solidFill>
                  <a:schemeClr val="accent6">
                    <a:lumMod val="75000"/>
                  </a:schemeClr>
                </a:solidFill>
              </a:rPr>
              <a:t>greatly/somewhat’)</a:t>
            </a:r>
            <a:endParaRPr lang="en-CA" sz="2000" dirty="0">
              <a:solidFill>
                <a:schemeClr val="accent6">
                  <a:lumMod val="75000"/>
                </a:schemeClr>
              </a:solidFill>
              <a:latin typeface="+mn-lt"/>
            </a:endParaRPr>
          </a:p>
        </p:txBody>
      </p:sp>
      <p:sp>
        <p:nvSpPr>
          <p:cNvPr id="43" name="TextBox 42"/>
          <p:cNvSpPr txBox="1"/>
          <p:nvPr/>
        </p:nvSpPr>
        <p:spPr>
          <a:xfrm>
            <a:off x="8164" y="6576933"/>
            <a:ext cx="6465336" cy="276999"/>
          </a:xfrm>
          <a:prstGeom prst="rect">
            <a:avLst/>
          </a:prstGeom>
          <a:noFill/>
          <a:scene3d>
            <a:camera prst="orthographicFront"/>
            <a:lightRig rig="threePt" dir="t"/>
          </a:scene3d>
          <a:sp3d>
            <a:bevelT prst="slope"/>
          </a:sp3d>
        </p:spPr>
        <p:txBody>
          <a:bodyPr wrap="square" rtlCol="0">
            <a:spAutoFit/>
          </a:bodyPr>
          <a:lstStyle/>
          <a:p>
            <a:r>
              <a:rPr lang="en-CA" sz="1200" dirty="0" smtClean="0">
                <a:solidFill>
                  <a:srgbClr val="505150"/>
                </a:solidFill>
                <a:latin typeface="+mn-lt"/>
              </a:rPr>
              <a:t>Source:  ATB Financial, Survey on Alberta SMEs, Aug/Sept 2013, 300 respondents.</a:t>
            </a:r>
            <a:endParaRPr lang="en-CA" sz="1200" dirty="0">
              <a:solidFill>
                <a:srgbClr val="505150"/>
              </a:solidFill>
              <a:latin typeface="+mn-lt"/>
            </a:endParaRPr>
          </a:p>
        </p:txBody>
      </p:sp>
      <p:graphicFrame>
        <p:nvGraphicFramePr>
          <p:cNvPr id="40" name="Chart 39"/>
          <p:cNvGraphicFramePr/>
          <p:nvPr/>
        </p:nvGraphicFramePr>
        <p:xfrm>
          <a:off x="1192177" y="3262344"/>
          <a:ext cx="6355443" cy="3111090"/>
        </p:xfrm>
        <a:graphic>
          <a:graphicData uri="http://schemas.openxmlformats.org/drawingml/2006/chart">
            <c:chart xmlns:c="http://schemas.openxmlformats.org/drawingml/2006/chart" xmlns:r="http://schemas.openxmlformats.org/officeDocument/2006/relationships" r:id="rId3"/>
          </a:graphicData>
        </a:graphic>
      </p:graphicFrame>
      <p:cxnSp>
        <p:nvCxnSpPr>
          <p:cNvPr id="15" name="Straight Connector 14"/>
          <p:cNvCxnSpPr/>
          <p:nvPr/>
        </p:nvCxnSpPr>
        <p:spPr>
          <a:xfrm rot="16200000">
            <a:off x="3921037" y="2175658"/>
            <a:ext cx="685800" cy="0"/>
          </a:xfrm>
          <a:prstGeom prst="line">
            <a:avLst/>
          </a:prstGeom>
          <a:ln w="57150" cap="rnd" cmpd="sng">
            <a:solidFill>
              <a:schemeClr val="accent6">
                <a:lumMod val="75000"/>
              </a:schemeClr>
            </a:solidFill>
            <a:prstDash val="sysDot"/>
            <a:round/>
          </a:ln>
          <a:effectLst/>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4369899" y="1490151"/>
            <a:ext cx="1296000" cy="1015663"/>
          </a:xfrm>
          <a:prstGeom prst="rect">
            <a:avLst/>
          </a:prstGeom>
          <a:noFill/>
          <a:scene3d>
            <a:camera prst="orthographicFront"/>
            <a:lightRig rig="threePt" dir="t"/>
          </a:scene3d>
          <a:sp3d>
            <a:bevelT prst="slope"/>
          </a:sp3d>
        </p:spPr>
        <p:txBody>
          <a:bodyPr wrap="square" rtlCol="0" anchor="ctr">
            <a:spAutoFit/>
          </a:bodyPr>
          <a:lstStyle/>
          <a:p>
            <a:pPr algn="ctr"/>
            <a:r>
              <a:rPr lang="en-CA" sz="6000" b="1" dirty="0" smtClean="0">
                <a:solidFill>
                  <a:schemeClr val="accent6">
                    <a:lumMod val="75000"/>
                  </a:schemeClr>
                </a:solidFill>
                <a:latin typeface="Calibri" pitchFamily="34" charset="0"/>
                <a:cs typeface="Calibri" pitchFamily="34" charset="0"/>
              </a:rPr>
              <a:t>21</a:t>
            </a:r>
            <a:r>
              <a:rPr lang="en-CA" sz="3200" b="1" dirty="0" smtClean="0">
                <a:solidFill>
                  <a:schemeClr val="accent6">
                    <a:lumMod val="75000"/>
                  </a:schemeClr>
                </a:solidFill>
                <a:latin typeface="Calibri" pitchFamily="34" charset="0"/>
                <a:cs typeface="Calibri" pitchFamily="34" charset="0"/>
              </a:rPr>
              <a:t>%</a:t>
            </a:r>
            <a:endParaRPr lang="en-CA" sz="1600" dirty="0">
              <a:solidFill>
                <a:schemeClr val="accent6">
                  <a:lumMod val="75000"/>
                </a:schemeClr>
              </a:solidFill>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7194" y="867593"/>
            <a:ext cx="8455506" cy="1077218"/>
          </a:xfrm>
          <a:prstGeom prst="rect">
            <a:avLst/>
          </a:prstGeom>
          <a:noFill/>
        </p:spPr>
        <p:txBody>
          <a:bodyPr wrap="square" rtlCol="0">
            <a:spAutoFit/>
          </a:bodyPr>
          <a:lstStyle/>
          <a:p>
            <a:r>
              <a:rPr lang="en-CA" sz="3200" dirty="0" smtClean="0">
                <a:solidFill>
                  <a:srgbClr val="505150"/>
                </a:solidFill>
                <a:latin typeface="Myriad Pro"/>
                <a:cs typeface="Myriad Pro"/>
              </a:rPr>
              <a:t>Expected future impact on the Alberta economy is considerable</a:t>
            </a:r>
            <a:endParaRPr lang="en-US" sz="3200" dirty="0">
              <a:solidFill>
                <a:srgbClr val="505150"/>
              </a:solidFill>
              <a:latin typeface="Myriad Pro"/>
              <a:cs typeface="Myriad Pro"/>
            </a:endParaRPr>
          </a:p>
        </p:txBody>
      </p:sp>
      <p:sp>
        <p:nvSpPr>
          <p:cNvPr id="12" name="TextBox 11"/>
          <p:cNvSpPr txBox="1"/>
          <p:nvPr/>
        </p:nvSpPr>
        <p:spPr>
          <a:xfrm>
            <a:off x="1192234" y="2656058"/>
            <a:ext cx="6173766" cy="707886"/>
          </a:xfrm>
          <a:prstGeom prst="rect">
            <a:avLst/>
          </a:prstGeom>
          <a:noFill/>
        </p:spPr>
        <p:txBody>
          <a:bodyPr wrap="square" rtlCol="0">
            <a:spAutoFit/>
          </a:bodyPr>
          <a:lstStyle/>
          <a:p>
            <a:pPr algn="ctr"/>
            <a:r>
              <a:rPr lang="en-CA" sz="2000" dirty="0" smtClean="0">
                <a:solidFill>
                  <a:schemeClr val="accent6">
                    <a:lumMod val="75000"/>
                  </a:schemeClr>
                </a:solidFill>
                <a:latin typeface="+mn-lt"/>
              </a:rPr>
              <a:t>…anticipate the flooding will still be impacting the Alberta economy </a:t>
            </a:r>
            <a:r>
              <a:rPr lang="en-CA" sz="2000" b="1" dirty="0" smtClean="0">
                <a:solidFill>
                  <a:schemeClr val="accent6">
                    <a:lumMod val="75000"/>
                  </a:schemeClr>
                </a:solidFill>
                <a:latin typeface="+mn-lt"/>
              </a:rPr>
              <a:t>six months</a:t>
            </a:r>
            <a:r>
              <a:rPr lang="en-CA" sz="2000" dirty="0" smtClean="0">
                <a:solidFill>
                  <a:schemeClr val="accent6">
                    <a:lumMod val="75000"/>
                  </a:schemeClr>
                </a:solidFill>
                <a:latin typeface="+mn-lt"/>
              </a:rPr>
              <a:t> from now.</a:t>
            </a:r>
            <a:endParaRPr lang="en-CA" sz="2000" dirty="0">
              <a:solidFill>
                <a:schemeClr val="accent6">
                  <a:lumMod val="75000"/>
                </a:schemeClr>
              </a:solidFill>
              <a:latin typeface="+mn-lt"/>
            </a:endParaRPr>
          </a:p>
        </p:txBody>
      </p:sp>
      <p:sp>
        <p:nvSpPr>
          <p:cNvPr id="43" name="TextBox 42"/>
          <p:cNvSpPr txBox="1"/>
          <p:nvPr/>
        </p:nvSpPr>
        <p:spPr>
          <a:xfrm>
            <a:off x="8164" y="6576933"/>
            <a:ext cx="6465336" cy="276999"/>
          </a:xfrm>
          <a:prstGeom prst="rect">
            <a:avLst/>
          </a:prstGeom>
          <a:noFill/>
          <a:scene3d>
            <a:camera prst="orthographicFront"/>
            <a:lightRig rig="threePt" dir="t"/>
          </a:scene3d>
          <a:sp3d>
            <a:bevelT prst="slope"/>
          </a:sp3d>
        </p:spPr>
        <p:txBody>
          <a:bodyPr wrap="square" rtlCol="0">
            <a:spAutoFit/>
          </a:bodyPr>
          <a:lstStyle/>
          <a:p>
            <a:r>
              <a:rPr lang="en-CA" sz="1200" dirty="0" smtClean="0">
                <a:solidFill>
                  <a:srgbClr val="505150"/>
                </a:solidFill>
                <a:latin typeface="+mn-lt"/>
              </a:rPr>
              <a:t>Source:  ATB Financial, Survey on Alberta SMEs, Aug/Sept 2013, 300 respondents.</a:t>
            </a:r>
            <a:endParaRPr lang="en-CA" sz="1200" dirty="0">
              <a:solidFill>
                <a:srgbClr val="505150"/>
              </a:solidFill>
              <a:latin typeface="+mn-lt"/>
            </a:endParaRPr>
          </a:p>
        </p:txBody>
      </p:sp>
      <p:cxnSp>
        <p:nvCxnSpPr>
          <p:cNvPr id="15" name="Straight Connector 14"/>
          <p:cNvCxnSpPr/>
          <p:nvPr/>
        </p:nvCxnSpPr>
        <p:spPr>
          <a:xfrm rot="16200000">
            <a:off x="3921037" y="2302658"/>
            <a:ext cx="685800" cy="0"/>
          </a:xfrm>
          <a:prstGeom prst="line">
            <a:avLst/>
          </a:prstGeom>
          <a:ln w="57150" cap="rnd" cmpd="sng">
            <a:solidFill>
              <a:schemeClr val="accent6">
                <a:lumMod val="75000"/>
              </a:schemeClr>
            </a:solidFill>
            <a:prstDash val="sysDot"/>
            <a:round/>
          </a:ln>
          <a:effectLst/>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4369899" y="1617151"/>
            <a:ext cx="1296000" cy="1015663"/>
          </a:xfrm>
          <a:prstGeom prst="rect">
            <a:avLst/>
          </a:prstGeom>
          <a:noFill/>
          <a:ln>
            <a:noFill/>
          </a:ln>
          <a:scene3d>
            <a:camera prst="orthographicFront"/>
            <a:lightRig rig="threePt" dir="t"/>
          </a:scene3d>
          <a:sp3d>
            <a:bevelT prst="slope"/>
          </a:sp3d>
        </p:spPr>
        <p:txBody>
          <a:bodyPr wrap="square" rtlCol="0" anchor="ctr">
            <a:spAutoFit/>
          </a:bodyPr>
          <a:lstStyle/>
          <a:p>
            <a:pPr algn="ctr"/>
            <a:r>
              <a:rPr lang="en-CA" sz="6000" b="1" dirty="0" smtClean="0">
                <a:solidFill>
                  <a:schemeClr val="accent6">
                    <a:lumMod val="75000"/>
                  </a:schemeClr>
                </a:solidFill>
                <a:latin typeface="Calibri" pitchFamily="34" charset="0"/>
                <a:cs typeface="Calibri" pitchFamily="34" charset="0"/>
              </a:rPr>
              <a:t>60</a:t>
            </a:r>
            <a:r>
              <a:rPr lang="en-CA" sz="3200" b="1" dirty="0" smtClean="0">
                <a:solidFill>
                  <a:schemeClr val="accent6">
                    <a:lumMod val="75000"/>
                  </a:schemeClr>
                </a:solidFill>
                <a:latin typeface="Calibri" pitchFamily="34" charset="0"/>
                <a:cs typeface="Calibri" pitchFamily="34" charset="0"/>
              </a:rPr>
              <a:t>%</a:t>
            </a:r>
            <a:endParaRPr lang="en-CA" sz="1600" dirty="0">
              <a:solidFill>
                <a:schemeClr val="accent6">
                  <a:lumMod val="75000"/>
                </a:schemeClr>
              </a:solidFill>
              <a:latin typeface="Calibri" pitchFamily="34" charset="0"/>
              <a:cs typeface="Calibri" pitchFamily="34" charset="0"/>
            </a:endParaRPr>
          </a:p>
        </p:txBody>
      </p:sp>
      <p:graphicFrame>
        <p:nvGraphicFramePr>
          <p:cNvPr id="10" name="Chart 9"/>
          <p:cNvGraphicFramePr/>
          <p:nvPr/>
        </p:nvGraphicFramePr>
        <p:xfrm>
          <a:off x="1192234" y="3363944"/>
          <a:ext cx="6927386" cy="2889975"/>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1192234" y="188686"/>
            <a:ext cx="6927386" cy="646331"/>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en-CA" dirty="0" smtClean="0"/>
              <a:t>This is the slide that contradicts the economy optimism growth.  Potentially a leading question to be removed from the deck.</a:t>
            </a:r>
            <a:endParaRPr lang="en-CA"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7194" y="867880"/>
            <a:ext cx="8071966" cy="1077218"/>
          </a:xfrm>
          <a:prstGeom prst="rect">
            <a:avLst/>
          </a:prstGeom>
          <a:noFill/>
        </p:spPr>
        <p:txBody>
          <a:bodyPr wrap="square" rtlCol="0">
            <a:spAutoFit/>
          </a:bodyPr>
          <a:lstStyle/>
          <a:p>
            <a:r>
              <a:rPr lang="en-CA" sz="3200" dirty="0" smtClean="0">
                <a:solidFill>
                  <a:srgbClr val="505150"/>
                </a:solidFill>
                <a:latin typeface="Myriad Pro"/>
                <a:cs typeface="Myriad Pro"/>
              </a:rPr>
              <a:t>Those negatively impacted felt the greatest effect on their revenues</a:t>
            </a:r>
            <a:endParaRPr lang="en-US" sz="3200" dirty="0">
              <a:solidFill>
                <a:srgbClr val="505150"/>
              </a:solidFill>
              <a:latin typeface="Myriad Pro"/>
              <a:cs typeface="Myriad Pro"/>
            </a:endParaRPr>
          </a:p>
        </p:txBody>
      </p:sp>
      <p:sp>
        <p:nvSpPr>
          <p:cNvPr id="42" name="Rounded Rectangular Callout 41"/>
          <p:cNvSpPr/>
          <p:nvPr/>
        </p:nvSpPr>
        <p:spPr>
          <a:xfrm>
            <a:off x="1627086" y="2077944"/>
            <a:ext cx="5660184" cy="312645"/>
          </a:xfrm>
          <a:prstGeom prst="wedgeRoundRectCallout">
            <a:avLst>
              <a:gd name="adj1" fmla="val -22051"/>
              <a:gd name="adj2" fmla="val 44288"/>
              <a:gd name="adj3" fmla="val 16667"/>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CA" sz="1600" b="1" dirty="0" smtClean="0">
                <a:solidFill>
                  <a:schemeClr val="accent6">
                    <a:lumMod val="75000"/>
                  </a:schemeClr>
                </a:solidFill>
                <a:latin typeface="Arial Narrow" pitchFamily="34" charset="0"/>
              </a:rPr>
              <a:t>“HOW WAS YOUR BUSINESS NEGATIVELY IMPACTED?”</a:t>
            </a:r>
            <a:endParaRPr lang="en-US" sz="1600" b="1" dirty="0">
              <a:solidFill>
                <a:schemeClr val="accent6">
                  <a:lumMod val="75000"/>
                </a:schemeClr>
              </a:solidFill>
              <a:latin typeface="Arial Narrow" pitchFamily="34" charset="0"/>
            </a:endParaRPr>
          </a:p>
        </p:txBody>
      </p:sp>
      <p:sp>
        <p:nvSpPr>
          <p:cNvPr id="43" name="TextBox 42"/>
          <p:cNvSpPr txBox="1"/>
          <p:nvPr/>
        </p:nvSpPr>
        <p:spPr>
          <a:xfrm>
            <a:off x="8164" y="6576933"/>
            <a:ext cx="7942036" cy="276999"/>
          </a:xfrm>
          <a:prstGeom prst="rect">
            <a:avLst/>
          </a:prstGeom>
          <a:noFill/>
          <a:scene3d>
            <a:camera prst="orthographicFront"/>
            <a:lightRig rig="threePt" dir="t"/>
          </a:scene3d>
          <a:sp3d>
            <a:bevelT prst="slope"/>
          </a:sp3d>
        </p:spPr>
        <p:txBody>
          <a:bodyPr wrap="square" rtlCol="0">
            <a:spAutoFit/>
          </a:bodyPr>
          <a:lstStyle/>
          <a:p>
            <a:r>
              <a:rPr lang="en-CA" sz="1200" dirty="0" smtClean="0">
                <a:solidFill>
                  <a:srgbClr val="505150"/>
                </a:solidFill>
                <a:latin typeface="+mn-lt"/>
              </a:rPr>
              <a:t>Source:  ATB Financial, Survey on Alberta SMEs, Aug/Sept 2013; among those negatively impacted; 64 respondents.</a:t>
            </a:r>
            <a:endParaRPr lang="en-CA" sz="1200" dirty="0">
              <a:solidFill>
                <a:srgbClr val="505150"/>
              </a:solidFill>
              <a:latin typeface="+mn-lt"/>
            </a:endParaRPr>
          </a:p>
        </p:txBody>
      </p:sp>
      <p:graphicFrame>
        <p:nvGraphicFramePr>
          <p:cNvPr id="40" name="Chart 39"/>
          <p:cNvGraphicFramePr/>
          <p:nvPr/>
        </p:nvGraphicFramePr>
        <p:xfrm>
          <a:off x="1452527" y="2390589"/>
          <a:ext cx="5834743" cy="4046358"/>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6539160" y="3175000"/>
            <a:ext cx="1980000" cy="24120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CA" dirty="0" smtClean="0">
                <a:solidFill>
                  <a:schemeClr val="accent6">
                    <a:lumMod val="75000"/>
                  </a:schemeClr>
                </a:solidFill>
                <a:latin typeface="Arial Narrow" pitchFamily="34" charset="0"/>
                <a:cs typeface="Arial" pitchFamily="34" charset="0"/>
              </a:rPr>
              <a:t>Among the 21% of businesses who were negatively impacted, 40% experienced either a loss in </a:t>
            </a:r>
            <a:r>
              <a:rPr lang="en-CA" b="1" dirty="0" smtClean="0">
                <a:solidFill>
                  <a:schemeClr val="accent6">
                    <a:lumMod val="75000"/>
                  </a:schemeClr>
                </a:solidFill>
                <a:latin typeface="Arial Narrow" pitchFamily="34" charset="0"/>
                <a:cs typeface="Arial" pitchFamily="34" charset="0"/>
              </a:rPr>
              <a:t>revenue</a:t>
            </a:r>
            <a:r>
              <a:rPr lang="en-CA" dirty="0" smtClean="0">
                <a:solidFill>
                  <a:schemeClr val="accent6">
                    <a:lumMod val="75000"/>
                  </a:schemeClr>
                </a:solidFill>
                <a:latin typeface="Arial Narrow" pitchFamily="34" charset="0"/>
                <a:cs typeface="Arial" pitchFamily="34" charset="0"/>
              </a:rPr>
              <a:t> or had additional </a:t>
            </a:r>
            <a:r>
              <a:rPr lang="en-CA" b="1" dirty="0" smtClean="0">
                <a:solidFill>
                  <a:schemeClr val="accent6">
                    <a:lumMod val="75000"/>
                  </a:schemeClr>
                </a:solidFill>
                <a:latin typeface="Arial Narrow" pitchFamily="34" charset="0"/>
                <a:cs typeface="Arial" pitchFamily="34" charset="0"/>
              </a:rPr>
              <a:t>expenditures</a:t>
            </a:r>
            <a:r>
              <a:rPr lang="en-CA" dirty="0" smtClean="0">
                <a:solidFill>
                  <a:schemeClr val="accent6">
                    <a:lumMod val="75000"/>
                  </a:schemeClr>
                </a:solidFill>
                <a:latin typeface="Arial Narrow" pitchFamily="34" charset="0"/>
                <a:cs typeface="Arial" pitchFamily="34" charset="0"/>
              </a:rPr>
              <a:t>.</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7194" y="867880"/>
            <a:ext cx="8071966" cy="1077218"/>
          </a:xfrm>
          <a:prstGeom prst="rect">
            <a:avLst/>
          </a:prstGeom>
          <a:noFill/>
        </p:spPr>
        <p:txBody>
          <a:bodyPr wrap="square" rtlCol="0">
            <a:spAutoFit/>
          </a:bodyPr>
          <a:lstStyle/>
          <a:p>
            <a:r>
              <a:rPr lang="en-CA" sz="3200" dirty="0" smtClean="0">
                <a:solidFill>
                  <a:srgbClr val="505150"/>
                </a:solidFill>
                <a:latin typeface="Myriad Pro"/>
                <a:cs typeface="Myriad Pro"/>
              </a:rPr>
              <a:t>The majority of SMEs negatively impacted expect to fully recover within six months</a:t>
            </a:r>
            <a:endParaRPr lang="en-US" sz="3200" dirty="0">
              <a:solidFill>
                <a:srgbClr val="505150"/>
              </a:solidFill>
              <a:latin typeface="Myriad Pro"/>
              <a:cs typeface="Myriad Pro"/>
            </a:endParaRPr>
          </a:p>
        </p:txBody>
      </p:sp>
      <p:sp>
        <p:nvSpPr>
          <p:cNvPr id="42" name="Rounded Rectangular Callout 41"/>
          <p:cNvSpPr/>
          <p:nvPr/>
        </p:nvSpPr>
        <p:spPr>
          <a:xfrm>
            <a:off x="1627086" y="2237598"/>
            <a:ext cx="5660184" cy="312645"/>
          </a:xfrm>
          <a:prstGeom prst="wedgeRoundRectCallout">
            <a:avLst>
              <a:gd name="adj1" fmla="val -22051"/>
              <a:gd name="adj2" fmla="val 44288"/>
              <a:gd name="adj3" fmla="val 16667"/>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CA" sz="1600" b="1" dirty="0" smtClean="0">
                <a:solidFill>
                  <a:schemeClr val="accent6">
                    <a:lumMod val="75000"/>
                  </a:schemeClr>
                </a:solidFill>
                <a:latin typeface="Arial Narrow" pitchFamily="34" charset="0"/>
              </a:rPr>
              <a:t>“IN SIX MONTHS’ TIME, DO YOU FEEL YOUR BUSINESS WILL…?”</a:t>
            </a:r>
            <a:endParaRPr lang="en-US" sz="1600" b="1" dirty="0">
              <a:solidFill>
                <a:schemeClr val="accent6">
                  <a:lumMod val="75000"/>
                </a:schemeClr>
              </a:solidFill>
              <a:latin typeface="Arial Narrow" pitchFamily="34" charset="0"/>
            </a:endParaRPr>
          </a:p>
        </p:txBody>
      </p:sp>
      <p:sp>
        <p:nvSpPr>
          <p:cNvPr id="43" name="TextBox 42"/>
          <p:cNvSpPr txBox="1"/>
          <p:nvPr/>
        </p:nvSpPr>
        <p:spPr>
          <a:xfrm>
            <a:off x="8164" y="6576933"/>
            <a:ext cx="7942036" cy="276999"/>
          </a:xfrm>
          <a:prstGeom prst="rect">
            <a:avLst/>
          </a:prstGeom>
          <a:noFill/>
          <a:scene3d>
            <a:camera prst="orthographicFront"/>
            <a:lightRig rig="threePt" dir="t"/>
          </a:scene3d>
          <a:sp3d>
            <a:bevelT prst="slope"/>
          </a:sp3d>
        </p:spPr>
        <p:txBody>
          <a:bodyPr wrap="square" rtlCol="0">
            <a:spAutoFit/>
          </a:bodyPr>
          <a:lstStyle/>
          <a:p>
            <a:r>
              <a:rPr lang="en-CA" sz="1200" dirty="0" smtClean="0">
                <a:solidFill>
                  <a:srgbClr val="505150"/>
                </a:solidFill>
                <a:latin typeface="+mn-lt"/>
              </a:rPr>
              <a:t>Source:  ATB Financial, Survey on Alberta SMEs, Aug/Sept 2013; among those negatively impacted; 64 respondents.</a:t>
            </a:r>
            <a:endParaRPr lang="en-CA" sz="1200" dirty="0">
              <a:solidFill>
                <a:srgbClr val="505150"/>
              </a:solidFill>
              <a:latin typeface="+mn-lt"/>
            </a:endParaRPr>
          </a:p>
        </p:txBody>
      </p:sp>
      <p:graphicFrame>
        <p:nvGraphicFramePr>
          <p:cNvPr id="40" name="Chart 39"/>
          <p:cNvGraphicFramePr/>
          <p:nvPr/>
        </p:nvGraphicFramePr>
        <p:xfrm>
          <a:off x="1627086" y="2743200"/>
          <a:ext cx="5834743" cy="3359918"/>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ular Callout 16"/>
          <p:cNvSpPr/>
          <p:nvPr/>
        </p:nvSpPr>
        <p:spPr>
          <a:xfrm>
            <a:off x="3416300" y="621410"/>
            <a:ext cx="5536746" cy="598692"/>
          </a:xfrm>
          <a:prstGeom prst="wedgeRoundRectCallout">
            <a:avLst>
              <a:gd name="adj1" fmla="val -21731"/>
              <a:gd name="adj2" fmla="val 48800"/>
              <a:gd name="adj3" fmla="val 16667"/>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r"/>
            <a:r>
              <a:rPr lang="en-CA" sz="1600" b="1" dirty="0" smtClean="0">
                <a:solidFill>
                  <a:schemeClr val="accent6">
                    <a:lumMod val="75000"/>
                  </a:schemeClr>
                </a:solidFill>
                <a:latin typeface="Arial Narrow" pitchFamily="34" charset="0"/>
              </a:rPr>
              <a:t>FLOOD NEGATIVELY IMPACTED BUSINESS</a:t>
            </a:r>
            <a:endParaRPr lang="en-US" sz="1600" b="1" dirty="0">
              <a:solidFill>
                <a:schemeClr val="accent6">
                  <a:lumMod val="75000"/>
                </a:schemeClr>
              </a:solidFill>
              <a:latin typeface="Arial Narrow" pitchFamily="34" charset="0"/>
            </a:endParaRPr>
          </a:p>
        </p:txBody>
      </p:sp>
      <p:sp>
        <p:nvSpPr>
          <p:cNvPr id="19" name="Rounded Rectangular Callout 18"/>
          <p:cNvSpPr/>
          <p:nvPr/>
        </p:nvSpPr>
        <p:spPr>
          <a:xfrm>
            <a:off x="8164" y="3178096"/>
            <a:ext cx="5536746" cy="598692"/>
          </a:xfrm>
          <a:prstGeom prst="wedgeRoundRectCallout">
            <a:avLst>
              <a:gd name="adj1" fmla="val -21731"/>
              <a:gd name="adj2" fmla="val 48800"/>
              <a:gd name="adj3" fmla="val 16667"/>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r>
              <a:rPr lang="en-CA" sz="1600" b="1" dirty="0" smtClean="0">
                <a:solidFill>
                  <a:schemeClr val="accent6">
                    <a:lumMod val="75000"/>
                  </a:schemeClr>
                </a:solidFill>
                <a:latin typeface="Arial Narrow" pitchFamily="34" charset="0"/>
              </a:rPr>
              <a:t>FLOOD POSITIVELY IMPACTED BUSINESS</a:t>
            </a:r>
            <a:endParaRPr lang="en-US" sz="1600" b="1" dirty="0">
              <a:solidFill>
                <a:schemeClr val="accent6">
                  <a:lumMod val="75000"/>
                </a:schemeClr>
              </a:solidFill>
              <a:latin typeface="Arial Narrow" pitchFamily="34" charset="0"/>
            </a:endParaRPr>
          </a:p>
        </p:txBody>
      </p:sp>
      <p:sp>
        <p:nvSpPr>
          <p:cNvPr id="2" name="TextBox 1"/>
          <p:cNvSpPr txBox="1"/>
          <p:nvPr/>
        </p:nvSpPr>
        <p:spPr>
          <a:xfrm>
            <a:off x="33110" y="4048628"/>
            <a:ext cx="8112100" cy="1692771"/>
          </a:xfrm>
          <a:prstGeom prst="rect">
            <a:avLst/>
          </a:prstGeom>
          <a:noFill/>
        </p:spPr>
        <p:txBody>
          <a:bodyPr wrap="square" rtlCol="0">
            <a:spAutoFit/>
          </a:bodyPr>
          <a:lstStyle/>
          <a:p>
            <a:r>
              <a:rPr lang="en-US" sz="4000" b="1" dirty="0" smtClean="0">
                <a:solidFill>
                  <a:srgbClr val="505150"/>
                </a:solidFill>
                <a:latin typeface="Candara" pitchFamily="34" charset="0"/>
                <a:cs typeface="Myriad Pro"/>
              </a:rPr>
              <a:t>“</a:t>
            </a:r>
            <a:r>
              <a:rPr lang="en-CA" sz="2400" dirty="0" smtClean="0">
                <a:solidFill>
                  <a:srgbClr val="505150"/>
                </a:solidFill>
                <a:latin typeface="Myriad Pro"/>
                <a:cs typeface="Myriad Pro"/>
              </a:rPr>
              <a:t>We had massive loads of appliances going to High River and Calgary for replacement of damaged ones.</a:t>
            </a:r>
            <a:endParaRPr lang="en-US" sz="2400" dirty="0" smtClean="0">
              <a:solidFill>
                <a:srgbClr val="505150"/>
              </a:solidFill>
              <a:latin typeface="Myriad Pro"/>
              <a:cs typeface="Myriad Pro"/>
            </a:endParaRPr>
          </a:p>
          <a:p>
            <a:r>
              <a:rPr lang="en-US" sz="4000" b="1" dirty="0" smtClean="0">
                <a:solidFill>
                  <a:srgbClr val="505150"/>
                </a:solidFill>
                <a:latin typeface="Candara" pitchFamily="34" charset="0"/>
                <a:cs typeface="Myriad Pro"/>
              </a:rPr>
              <a:t>”</a:t>
            </a:r>
            <a:endParaRPr lang="en-US" sz="2000" b="1" dirty="0">
              <a:solidFill>
                <a:srgbClr val="505150"/>
              </a:solidFill>
              <a:latin typeface="Candara" pitchFamily="34" charset="0"/>
              <a:cs typeface="Myriad Pro"/>
            </a:endParaRPr>
          </a:p>
        </p:txBody>
      </p:sp>
      <p:cxnSp>
        <p:nvCxnSpPr>
          <p:cNvPr id="16" name="Straight Connector 15"/>
          <p:cNvCxnSpPr/>
          <p:nvPr/>
        </p:nvCxnSpPr>
        <p:spPr>
          <a:xfrm>
            <a:off x="5943146" y="1220102"/>
            <a:ext cx="3132000" cy="0"/>
          </a:xfrm>
          <a:prstGeom prst="line">
            <a:avLst/>
          </a:prstGeom>
          <a:ln w="57150" cap="rnd" cmpd="sng">
            <a:solidFill>
              <a:srgbClr val="404040"/>
            </a:solidFill>
            <a:prstDash val="sysDot"/>
            <a:round/>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1210" y="3776788"/>
            <a:ext cx="3132000" cy="0"/>
          </a:xfrm>
          <a:prstGeom prst="line">
            <a:avLst/>
          </a:prstGeom>
          <a:ln w="57150" cap="rnd" cmpd="sng">
            <a:solidFill>
              <a:srgbClr val="404040"/>
            </a:solidFill>
            <a:prstDash val="sysDot"/>
            <a:round/>
          </a:ln>
          <a:effectLst/>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840946" y="1379417"/>
            <a:ext cx="8112100" cy="2123658"/>
          </a:xfrm>
          <a:prstGeom prst="rect">
            <a:avLst/>
          </a:prstGeom>
          <a:noFill/>
        </p:spPr>
        <p:txBody>
          <a:bodyPr wrap="square" rtlCol="0">
            <a:spAutoFit/>
          </a:bodyPr>
          <a:lstStyle/>
          <a:p>
            <a:pPr algn="r"/>
            <a:r>
              <a:rPr lang="en-US" sz="4000" b="1" dirty="0" smtClean="0">
                <a:solidFill>
                  <a:srgbClr val="505150"/>
                </a:solidFill>
                <a:latin typeface="Candara" pitchFamily="34" charset="0"/>
                <a:cs typeface="Myriad Pro"/>
              </a:rPr>
              <a:t>“</a:t>
            </a:r>
            <a:r>
              <a:rPr lang="en-US" sz="2400" dirty="0" smtClean="0">
                <a:solidFill>
                  <a:srgbClr val="505150"/>
                </a:solidFill>
                <a:latin typeface="Myriad Pro"/>
                <a:cs typeface="Myriad Pro"/>
              </a:rPr>
              <a:t>There was no business because tourists couldn’t come here.  The roads were closed.  People where concerned that Canmore was totally destroyed. </a:t>
            </a:r>
            <a:endParaRPr lang="en-US" sz="4000" b="1" baseline="-25000" dirty="0" smtClean="0">
              <a:solidFill>
                <a:srgbClr val="505150"/>
              </a:solidFill>
              <a:latin typeface="Garamond" pitchFamily="18" charset="0"/>
              <a:cs typeface="Myriad Pro"/>
            </a:endParaRPr>
          </a:p>
          <a:p>
            <a:pPr algn="r"/>
            <a:r>
              <a:rPr lang="en-US" sz="4000" b="1" dirty="0" smtClean="0">
                <a:solidFill>
                  <a:srgbClr val="505150"/>
                </a:solidFill>
                <a:latin typeface="Candara" pitchFamily="34" charset="0"/>
                <a:cs typeface="Myriad Pro"/>
              </a:rPr>
              <a:t>”</a:t>
            </a:r>
            <a:endParaRPr lang="en-US" sz="2000" b="1" dirty="0">
              <a:solidFill>
                <a:srgbClr val="505150"/>
              </a:solidFill>
              <a:latin typeface="Candara" pitchFamily="34" charset="0"/>
              <a:cs typeface="Myriad Pro"/>
            </a:endParaRPr>
          </a:p>
        </p:txBody>
      </p:sp>
      <p:sp>
        <p:nvSpPr>
          <p:cNvPr id="10" name="TextBox 9"/>
          <p:cNvSpPr txBox="1"/>
          <p:nvPr/>
        </p:nvSpPr>
        <p:spPr>
          <a:xfrm>
            <a:off x="5544910" y="2951042"/>
            <a:ext cx="2900590" cy="923330"/>
          </a:xfrm>
          <a:prstGeom prst="rect">
            <a:avLst/>
          </a:prstGeom>
          <a:noFill/>
        </p:spPr>
        <p:txBody>
          <a:bodyPr wrap="square" rtlCol="0">
            <a:spAutoFit/>
          </a:bodyPr>
          <a:lstStyle/>
          <a:p>
            <a:r>
              <a:rPr lang="en-CA" dirty="0" smtClean="0">
                <a:solidFill>
                  <a:schemeClr val="tx1">
                    <a:lumMod val="75000"/>
                    <a:lumOff val="25000"/>
                  </a:schemeClr>
                </a:solidFill>
              </a:rPr>
              <a:t>Owner, Bed &amp; Breakfast, </a:t>
            </a:r>
          </a:p>
          <a:p>
            <a:r>
              <a:rPr lang="en-CA" dirty="0" smtClean="0">
                <a:solidFill>
                  <a:schemeClr val="tx1">
                    <a:lumMod val="75000"/>
                    <a:lumOff val="25000"/>
                  </a:schemeClr>
                </a:solidFill>
              </a:rPr>
              <a:t>18 years in operation,</a:t>
            </a:r>
          </a:p>
          <a:p>
            <a:r>
              <a:rPr lang="en-CA" dirty="0" smtClean="0">
                <a:solidFill>
                  <a:schemeClr val="tx1">
                    <a:lumMod val="75000"/>
                    <a:lumOff val="25000"/>
                  </a:schemeClr>
                </a:solidFill>
              </a:rPr>
              <a:t>Less than $250k in revenue.</a:t>
            </a:r>
            <a:endParaRPr lang="en-CA" dirty="0">
              <a:solidFill>
                <a:schemeClr val="tx1">
                  <a:lumMod val="75000"/>
                  <a:lumOff val="25000"/>
                </a:schemeClr>
              </a:solidFill>
            </a:endParaRPr>
          </a:p>
        </p:txBody>
      </p:sp>
      <p:pic>
        <p:nvPicPr>
          <p:cNvPr id="1028" name="Picture 4"/>
          <p:cNvPicPr>
            <a:picLocks noChangeAspect="1" noChangeArrowheads="1"/>
          </p:cNvPicPr>
          <p:nvPr/>
        </p:nvPicPr>
        <p:blipFill>
          <a:blip r:embed="rId3"/>
          <a:srcRect/>
          <a:stretch>
            <a:fillRect/>
          </a:stretch>
        </p:blipFill>
        <p:spPr bwMode="auto">
          <a:xfrm>
            <a:off x="403714" y="6142158"/>
            <a:ext cx="2000379" cy="352425"/>
          </a:xfrm>
          <a:prstGeom prst="rect">
            <a:avLst/>
          </a:prstGeom>
          <a:noFill/>
          <a:ln w="9525">
            <a:noFill/>
            <a:miter lim="800000"/>
            <a:headEnd/>
            <a:tailEnd/>
          </a:ln>
        </p:spPr>
      </p:pic>
      <p:sp>
        <p:nvSpPr>
          <p:cNvPr id="11" name="TextBox 10"/>
          <p:cNvSpPr txBox="1"/>
          <p:nvPr/>
        </p:nvSpPr>
        <p:spPr>
          <a:xfrm>
            <a:off x="840946" y="5262304"/>
            <a:ext cx="4703964" cy="923330"/>
          </a:xfrm>
          <a:prstGeom prst="rect">
            <a:avLst/>
          </a:prstGeom>
          <a:noFill/>
        </p:spPr>
        <p:txBody>
          <a:bodyPr wrap="square" rtlCol="0">
            <a:spAutoFit/>
          </a:bodyPr>
          <a:lstStyle/>
          <a:p>
            <a:r>
              <a:rPr lang="en-CA" dirty="0" smtClean="0">
                <a:solidFill>
                  <a:schemeClr val="tx1">
                    <a:lumMod val="75000"/>
                    <a:lumOff val="25000"/>
                  </a:schemeClr>
                </a:solidFill>
              </a:rPr>
              <a:t>General Manager, Family Trucking Business, </a:t>
            </a:r>
          </a:p>
          <a:p>
            <a:r>
              <a:rPr lang="en-CA" dirty="0" smtClean="0">
                <a:solidFill>
                  <a:schemeClr val="tx1">
                    <a:lumMod val="75000"/>
                    <a:lumOff val="25000"/>
                  </a:schemeClr>
                </a:solidFill>
              </a:rPr>
              <a:t>30 years in operation,</a:t>
            </a:r>
          </a:p>
          <a:p>
            <a:r>
              <a:rPr lang="en-CA" dirty="0" smtClean="0">
                <a:solidFill>
                  <a:schemeClr val="tx1">
                    <a:lumMod val="75000"/>
                    <a:lumOff val="25000"/>
                  </a:schemeClr>
                </a:solidFill>
              </a:rPr>
              <a:t>$1MM to $3MM in revenue.</a:t>
            </a:r>
            <a:endParaRPr lang="en-CA" dirty="0">
              <a:solidFill>
                <a:schemeClr val="tx1">
                  <a:lumMod val="75000"/>
                  <a:lumOff val="25000"/>
                </a:schemeClr>
              </a:solidFill>
            </a:endParaRPr>
          </a:p>
        </p:txBody>
      </p:sp>
      <p:sp>
        <p:nvSpPr>
          <p:cNvPr id="13" name="TextBox 12"/>
          <p:cNvSpPr txBox="1"/>
          <p:nvPr/>
        </p:nvSpPr>
        <p:spPr>
          <a:xfrm>
            <a:off x="8163" y="6576933"/>
            <a:ext cx="8269061" cy="276999"/>
          </a:xfrm>
          <a:prstGeom prst="rect">
            <a:avLst/>
          </a:prstGeom>
          <a:noFill/>
          <a:scene3d>
            <a:camera prst="orthographicFront"/>
            <a:lightRig rig="threePt" dir="t"/>
          </a:scene3d>
          <a:sp3d>
            <a:bevelT prst="slope"/>
          </a:sp3d>
        </p:spPr>
        <p:txBody>
          <a:bodyPr wrap="square" rtlCol="0">
            <a:spAutoFit/>
          </a:bodyPr>
          <a:lstStyle/>
          <a:p>
            <a:r>
              <a:rPr lang="en-CA" sz="1200" dirty="0" smtClean="0">
                <a:solidFill>
                  <a:srgbClr val="505150"/>
                </a:solidFill>
                <a:latin typeface="+mn-lt"/>
              </a:rPr>
              <a:t>Source:  ATB Financial, Survey on Alberta SMEs, Aug/Sept 2013; among those negatively (n=64) or positively impacted (n=29).</a:t>
            </a:r>
            <a:endParaRPr lang="en-CA" sz="1200" dirty="0">
              <a:solidFill>
                <a:srgbClr val="505150"/>
              </a:solidFill>
              <a:latin typeface="+mn-lt"/>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3586059"/>
            <a:ext cx="9143999" cy="584776"/>
          </a:xfrm>
          <a:prstGeom prst="rect">
            <a:avLst/>
          </a:prstGeom>
          <a:noFill/>
        </p:spPr>
        <p:txBody>
          <a:bodyPr wrap="square" rtlCol="0">
            <a:spAutoFit/>
          </a:bodyPr>
          <a:lstStyle/>
          <a:p>
            <a:pPr algn="ctr"/>
            <a:r>
              <a:rPr lang="en-US" sz="3200" dirty="0" smtClean="0">
                <a:solidFill>
                  <a:schemeClr val="bg1"/>
                </a:solidFill>
                <a:latin typeface="Myriad Pro"/>
                <a:cs typeface="Myriad Pro"/>
              </a:rPr>
              <a:t>Business Confidence</a:t>
            </a:r>
            <a:endParaRPr lang="en-US" sz="3200" dirty="0">
              <a:solidFill>
                <a:schemeClr val="bg1"/>
              </a:solidFill>
              <a:latin typeface="Myriad Pro"/>
              <a:cs typeface="Myriad Pro"/>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7194" y="867593"/>
            <a:ext cx="8071966" cy="584775"/>
          </a:xfrm>
          <a:prstGeom prst="rect">
            <a:avLst/>
          </a:prstGeom>
          <a:noFill/>
        </p:spPr>
        <p:txBody>
          <a:bodyPr wrap="square" rtlCol="0">
            <a:spAutoFit/>
          </a:bodyPr>
          <a:lstStyle/>
          <a:p>
            <a:r>
              <a:rPr lang="en-US" sz="3200" dirty="0" smtClean="0">
                <a:solidFill>
                  <a:srgbClr val="505150"/>
                </a:solidFill>
                <a:latin typeface="Myriad Pro"/>
                <a:cs typeface="Myriad Pro"/>
              </a:rPr>
              <a:t>A very optimistic future</a:t>
            </a:r>
            <a:endParaRPr lang="en-US" sz="3200" dirty="0">
              <a:solidFill>
                <a:srgbClr val="505150"/>
              </a:solidFill>
              <a:latin typeface="Myriad Pro"/>
              <a:cs typeface="Myriad Pro"/>
            </a:endParaRPr>
          </a:p>
        </p:txBody>
      </p:sp>
      <p:pic>
        <p:nvPicPr>
          <p:cNvPr id="8" name="Picture 7" descr="orange-stick-figure-md.png"/>
          <p:cNvPicPr>
            <a:picLocks noChangeAspect="1"/>
          </p:cNvPicPr>
          <p:nvPr/>
        </p:nvPicPr>
        <p:blipFill>
          <a:blip r:embed="rId3"/>
          <a:stretch>
            <a:fillRect/>
          </a:stretch>
        </p:blipFill>
        <p:spPr>
          <a:xfrm>
            <a:off x="1828307" y="3690970"/>
            <a:ext cx="181470" cy="468000"/>
          </a:xfrm>
          <a:prstGeom prst="rect">
            <a:avLst/>
          </a:prstGeom>
        </p:spPr>
      </p:pic>
      <p:sp>
        <p:nvSpPr>
          <p:cNvPr id="9" name="Rounded Rectangle 8"/>
          <p:cNvSpPr/>
          <p:nvPr/>
        </p:nvSpPr>
        <p:spPr>
          <a:xfrm>
            <a:off x="1526040" y="2637472"/>
            <a:ext cx="2005834" cy="2478963"/>
          </a:xfrm>
          <a:prstGeom prst="roundRect">
            <a:avLst/>
          </a:prstGeom>
          <a:noFill/>
          <a:ln w="28575"/>
        </p:spPr>
        <p:style>
          <a:lnRef idx="2">
            <a:schemeClr val="accent6"/>
          </a:lnRef>
          <a:fillRef idx="1">
            <a:schemeClr val="lt1"/>
          </a:fillRef>
          <a:effectRef idx="0">
            <a:schemeClr val="accent6"/>
          </a:effectRef>
          <a:fontRef idx="minor">
            <a:schemeClr val="dk1"/>
          </a:fontRef>
        </p:style>
        <p:txBody>
          <a:bodyPr rtlCol="0" anchor="ctr"/>
          <a:lstStyle/>
          <a:p>
            <a:pPr algn="ctr"/>
            <a:endParaRPr lang="en-CA"/>
          </a:p>
        </p:txBody>
      </p:sp>
      <p:sp>
        <p:nvSpPr>
          <p:cNvPr id="12" name="TextBox 11"/>
          <p:cNvSpPr txBox="1"/>
          <p:nvPr/>
        </p:nvSpPr>
        <p:spPr>
          <a:xfrm>
            <a:off x="1522963" y="2111112"/>
            <a:ext cx="2052000" cy="360000"/>
          </a:xfrm>
          <a:prstGeom prst="rect">
            <a:avLst/>
          </a:prstGeom>
          <a:noFill/>
        </p:spPr>
        <p:txBody>
          <a:bodyPr wrap="square" rtlCol="0">
            <a:spAutoFit/>
          </a:bodyPr>
          <a:lstStyle/>
          <a:p>
            <a:pPr algn="ctr"/>
            <a:r>
              <a:rPr lang="en-CA" sz="2000" dirty="0" smtClean="0">
                <a:solidFill>
                  <a:srgbClr val="505150"/>
                </a:solidFill>
                <a:latin typeface="+mn-lt"/>
              </a:rPr>
              <a:t>Alberta Economy</a:t>
            </a:r>
            <a:endParaRPr lang="en-CA" sz="2000" dirty="0">
              <a:solidFill>
                <a:srgbClr val="505150"/>
              </a:solidFill>
              <a:latin typeface="+mn-lt"/>
            </a:endParaRPr>
          </a:p>
        </p:txBody>
      </p:sp>
      <p:pic>
        <p:nvPicPr>
          <p:cNvPr id="14" name="Picture 13" descr="orange-stick-figure-md.png"/>
          <p:cNvPicPr>
            <a:picLocks noChangeAspect="1"/>
          </p:cNvPicPr>
          <p:nvPr/>
        </p:nvPicPr>
        <p:blipFill>
          <a:blip r:embed="rId3"/>
          <a:stretch>
            <a:fillRect/>
          </a:stretch>
        </p:blipFill>
        <p:spPr>
          <a:xfrm>
            <a:off x="2124327" y="3689696"/>
            <a:ext cx="181470" cy="468000"/>
          </a:xfrm>
          <a:prstGeom prst="rect">
            <a:avLst/>
          </a:prstGeom>
        </p:spPr>
      </p:pic>
      <p:pic>
        <p:nvPicPr>
          <p:cNvPr id="15" name="Picture 14" descr="orange-stick-figure-md.png"/>
          <p:cNvPicPr>
            <a:picLocks noChangeAspect="1"/>
          </p:cNvPicPr>
          <p:nvPr/>
        </p:nvPicPr>
        <p:blipFill>
          <a:blip r:embed="rId3"/>
          <a:stretch>
            <a:fillRect/>
          </a:stretch>
        </p:blipFill>
        <p:spPr>
          <a:xfrm>
            <a:off x="2421409" y="4314859"/>
            <a:ext cx="181470" cy="468000"/>
          </a:xfrm>
          <a:prstGeom prst="rect">
            <a:avLst/>
          </a:prstGeom>
        </p:spPr>
      </p:pic>
      <p:pic>
        <p:nvPicPr>
          <p:cNvPr id="16" name="Picture 15" descr="orange-stick-figure-md.png"/>
          <p:cNvPicPr>
            <a:picLocks noChangeAspect="1"/>
          </p:cNvPicPr>
          <p:nvPr/>
        </p:nvPicPr>
        <p:blipFill>
          <a:blip r:embed="rId3"/>
          <a:stretch>
            <a:fillRect/>
          </a:stretch>
        </p:blipFill>
        <p:spPr>
          <a:xfrm>
            <a:off x="2125897" y="4314859"/>
            <a:ext cx="181470" cy="468000"/>
          </a:xfrm>
          <a:prstGeom prst="rect">
            <a:avLst/>
          </a:prstGeom>
        </p:spPr>
      </p:pic>
      <p:pic>
        <p:nvPicPr>
          <p:cNvPr id="17" name="Picture 16" descr="orange-stick-figure-md.png"/>
          <p:cNvPicPr>
            <a:picLocks noChangeAspect="1"/>
          </p:cNvPicPr>
          <p:nvPr/>
        </p:nvPicPr>
        <p:blipFill>
          <a:blip r:embed="rId3"/>
          <a:stretch>
            <a:fillRect/>
          </a:stretch>
        </p:blipFill>
        <p:spPr>
          <a:xfrm>
            <a:off x="2418855" y="3689696"/>
            <a:ext cx="181470" cy="468000"/>
          </a:xfrm>
          <a:prstGeom prst="rect">
            <a:avLst/>
          </a:prstGeom>
        </p:spPr>
      </p:pic>
      <p:pic>
        <p:nvPicPr>
          <p:cNvPr id="18" name="Picture 17" descr="orange-stick-figure-md.png"/>
          <p:cNvPicPr>
            <a:picLocks noChangeAspect="1"/>
          </p:cNvPicPr>
          <p:nvPr/>
        </p:nvPicPr>
        <p:blipFill>
          <a:blip r:embed="rId3"/>
          <a:stretch>
            <a:fillRect/>
          </a:stretch>
        </p:blipFill>
        <p:spPr>
          <a:xfrm>
            <a:off x="2705587" y="3689696"/>
            <a:ext cx="181470" cy="468000"/>
          </a:xfrm>
          <a:prstGeom prst="rect">
            <a:avLst/>
          </a:prstGeom>
        </p:spPr>
      </p:pic>
      <p:pic>
        <p:nvPicPr>
          <p:cNvPr id="19" name="Picture 18" descr="orange-stick-figure-md.png"/>
          <p:cNvPicPr>
            <a:picLocks noChangeAspect="1"/>
          </p:cNvPicPr>
          <p:nvPr/>
        </p:nvPicPr>
        <p:blipFill>
          <a:blip r:embed="rId3"/>
          <a:stretch>
            <a:fillRect/>
          </a:stretch>
        </p:blipFill>
        <p:spPr>
          <a:xfrm>
            <a:off x="1840149" y="4314859"/>
            <a:ext cx="181470" cy="468000"/>
          </a:xfrm>
          <a:prstGeom prst="rect">
            <a:avLst/>
          </a:prstGeom>
        </p:spPr>
      </p:pic>
      <p:pic>
        <p:nvPicPr>
          <p:cNvPr id="20" name="Picture 19" descr="orange-stick-figure-md.png"/>
          <p:cNvPicPr>
            <a:picLocks noChangeAspect="1"/>
          </p:cNvPicPr>
          <p:nvPr/>
        </p:nvPicPr>
        <p:blipFill>
          <a:blip r:embed="rId3"/>
          <a:stretch>
            <a:fillRect/>
          </a:stretch>
        </p:blipFill>
        <p:spPr>
          <a:xfrm>
            <a:off x="2998843" y="3689696"/>
            <a:ext cx="181470" cy="468000"/>
          </a:xfrm>
          <a:prstGeom prst="rect">
            <a:avLst/>
          </a:prstGeom>
        </p:spPr>
      </p:pic>
      <p:pic>
        <p:nvPicPr>
          <p:cNvPr id="21" name="Picture 3"/>
          <p:cNvPicPr>
            <a:picLocks noChangeAspect="1" noChangeArrowheads="1"/>
          </p:cNvPicPr>
          <p:nvPr/>
        </p:nvPicPr>
        <p:blipFill>
          <a:blip r:embed="rId4">
            <a:lum bright="70000" contrast="-70000"/>
          </a:blip>
          <a:srcRect/>
          <a:stretch>
            <a:fillRect/>
          </a:stretch>
        </p:blipFill>
        <p:spPr bwMode="auto">
          <a:xfrm>
            <a:off x="2970503" y="4308507"/>
            <a:ext cx="243310" cy="504000"/>
          </a:xfrm>
          <a:prstGeom prst="rect">
            <a:avLst/>
          </a:prstGeom>
          <a:noFill/>
          <a:ln w="9525">
            <a:noFill/>
            <a:miter lim="800000"/>
            <a:headEnd/>
            <a:tailEnd/>
          </a:ln>
        </p:spPr>
      </p:pic>
      <p:sp>
        <p:nvSpPr>
          <p:cNvPr id="22" name="TextBox 21"/>
          <p:cNvSpPr txBox="1"/>
          <p:nvPr/>
        </p:nvSpPr>
        <p:spPr>
          <a:xfrm>
            <a:off x="2032129" y="2791303"/>
            <a:ext cx="989066" cy="461665"/>
          </a:xfrm>
          <a:prstGeom prst="rect">
            <a:avLst/>
          </a:prstGeom>
          <a:noFill/>
        </p:spPr>
        <p:txBody>
          <a:bodyPr wrap="square" rtlCol="0" anchor="ctr">
            <a:spAutoFit/>
          </a:bodyPr>
          <a:lstStyle/>
          <a:p>
            <a:pPr algn="ctr"/>
            <a:r>
              <a:rPr lang="en-CA" sz="2400" b="1" dirty="0" smtClean="0">
                <a:solidFill>
                  <a:schemeClr val="accent1">
                    <a:lumMod val="75000"/>
                  </a:schemeClr>
                </a:solidFill>
              </a:rPr>
              <a:t>87%</a:t>
            </a:r>
            <a:endParaRPr lang="en-CA" sz="2400" b="1" dirty="0">
              <a:solidFill>
                <a:schemeClr val="accent1">
                  <a:lumMod val="75000"/>
                </a:schemeClr>
              </a:solidFill>
            </a:endParaRPr>
          </a:p>
        </p:txBody>
      </p:sp>
      <p:sp>
        <p:nvSpPr>
          <p:cNvPr id="23" name="TextBox 22"/>
          <p:cNvSpPr txBox="1"/>
          <p:nvPr/>
        </p:nvSpPr>
        <p:spPr>
          <a:xfrm>
            <a:off x="1723207" y="3215807"/>
            <a:ext cx="1548000" cy="415498"/>
          </a:xfrm>
          <a:prstGeom prst="rect">
            <a:avLst/>
          </a:prstGeom>
          <a:noFill/>
        </p:spPr>
        <p:txBody>
          <a:bodyPr wrap="square" rtlCol="0">
            <a:spAutoFit/>
          </a:bodyPr>
          <a:lstStyle/>
          <a:p>
            <a:pPr algn="ctr"/>
            <a:r>
              <a:rPr lang="en-CA" sz="1050" b="1" dirty="0" smtClean="0">
                <a:solidFill>
                  <a:srgbClr val="505150"/>
                </a:solidFill>
              </a:rPr>
              <a:t>will be better off or the same</a:t>
            </a:r>
            <a:endParaRPr lang="en-CA" sz="1050" b="1" dirty="0">
              <a:solidFill>
                <a:srgbClr val="505150"/>
              </a:solidFill>
            </a:endParaRPr>
          </a:p>
        </p:txBody>
      </p:sp>
      <p:pic>
        <p:nvPicPr>
          <p:cNvPr id="25" name="Picture 24" descr="orange-stick-figure-md.png"/>
          <p:cNvPicPr>
            <a:picLocks noChangeAspect="1"/>
          </p:cNvPicPr>
          <p:nvPr/>
        </p:nvPicPr>
        <p:blipFill>
          <a:blip r:embed="rId3"/>
          <a:stretch>
            <a:fillRect/>
          </a:stretch>
        </p:blipFill>
        <p:spPr>
          <a:xfrm>
            <a:off x="5730510" y="3685720"/>
            <a:ext cx="181470" cy="468000"/>
          </a:xfrm>
          <a:prstGeom prst="rect">
            <a:avLst/>
          </a:prstGeom>
        </p:spPr>
      </p:pic>
      <p:sp>
        <p:nvSpPr>
          <p:cNvPr id="27" name="Rounded Rectangle 26"/>
          <p:cNvSpPr/>
          <p:nvPr/>
        </p:nvSpPr>
        <p:spPr>
          <a:xfrm>
            <a:off x="5428243" y="2632222"/>
            <a:ext cx="2005834" cy="2478963"/>
          </a:xfrm>
          <a:prstGeom prst="roundRect">
            <a:avLst/>
          </a:prstGeom>
          <a:noFill/>
          <a:ln w="28575"/>
        </p:spPr>
        <p:style>
          <a:lnRef idx="2">
            <a:schemeClr val="accent6"/>
          </a:lnRef>
          <a:fillRef idx="1">
            <a:schemeClr val="lt1"/>
          </a:fillRef>
          <a:effectRef idx="0">
            <a:schemeClr val="accent6"/>
          </a:effectRef>
          <a:fontRef idx="minor">
            <a:schemeClr val="dk1"/>
          </a:fontRef>
        </p:style>
        <p:txBody>
          <a:bodyPr rtlCol="0" anchor="ctr"/>
          <a:lstStyle/>
          <a:p>
            <a:pPr algn="ctr"/>
            <a:endParaRPr lang="en-CA"/>
          </a:p>
        </p:txBody>
      </p:sp>
      <p:sp>
        <p:nvSpPr>
          <p:cNvPr id="28" name="TextBox 27"/>
          <p:cNvSpPr txBox="1"/>
          <p:nvPr/>
        </p:nvSpPr>
        <p:spPr>
          <a:xfrm>
            <a:off x="5425166" y="2105862"/>
            <a:ext cx="2052000" cy="400110"/>
          </a:xfrm>
          <a:prstGeom prst="rect">
            <a:avLst/>
          </a:prstGeom>
          <a:noFill/>
        </p:spPr>
        <p:txBody>
          <a:bodyPr wrap="square" rtlCol="0">
            <a:spAutoFit/>
          </a:bodyPr>
          <a:lstStyle/>
          <a:p>
            <a:pPr algn="ctr"/>
            <a:r>
              <a:rPr lang="en-CA" sz="2000" dirty="0" smtClean="0">
                <a:solidFill>
                  <a:srgbClr val="505150"/>
                </a:solidFill>
                <a:latin typeface="+mn-lt"/>
              </a:rPr>
              <a:t>Your Company</a:t>
            </a:r>
            <a:endParaRPr lang="en-CA" sz="2000" dirty="0">
              <a:solidFill>
                <a:srgbClr val="505150"/>
              </a:solidFill>
              <a:latin typeface="+mn-lt"/>
            </a:endParaRPr>
          </a:p>
        </p:txBody>
      </p:sp>
      <p:pic>
        <p:nvPicPr>
          <p:cNvPr id="29" name="Picture 28" descr="orange-stick-figure-md.png"/>
          <p:cNvPicPr>
            <a:picLocks noChangeAspect="1"/>
          </p:cNvPicPr>
          <p:nvPr/>
        </p:nvPicPr>
        <p:blipFill>
          <a:blip r:embed="rId3"/>
          <a:stretch>
            <a:fillRect/>
          </a:stretch>
        </p:blipFill>
        <p:spPr>
          <a:xfrm>
            <a:off x="6026530" y="3684446"/>
            <a:ext cx="181470" cy="468000"/>
          </a:xfrm>
          <a:prstGeom prst="rect">
            <a:avLst/>
          </a:prstGeom>
        </p:spPr>
      </p:pic>
      <p:pic>
        <p:nvPicPr>
          <p:cNvPr id="30" name="Picture 29" descr="orange-stick-figure-md.png"/>
          <p:cNvPicPr>
            <a:picLocks noChangeAspect="1"/>
          </p:cNvPicPr>
          <p:nvPr/>
        </p:nvPicPr>
        <p:blipFill>
          <a:blip r:embed="rId3"/>
          <a:stretch>
            <a:fillRect/>
          </a:stretch>
        </p:blipFill>
        <p:spPr>
          <a:xfrm>
            <a:off x="6321058" y="4309609"/>
            <a:ext cx="181470" cy="468000"/>
          </a:xfrm>
          <a:prstGeom prst="rect">
            <a:avLst/>
          </a:prstGeom>
        </p:spPr>
      </p:pic>
      <p:pic>
        <p:nvPicPr>
          <p:cNvPr id="31" name="Picture 30" descr="orange-stick-figure-md.png"/>
          <p:cNvPicPr>
            <a:picLocks noChangeAspect="1"/>
          </p:cNvPicPr>
          <p:nvPr/>
        </p:nvPicPr>
        <p:blipFill>
          <a:blip r:embed="rId3"/>
          <a:stretch>
            <a:fillRect/>
          </a:stretch>
        </p:blipFill>
        <p:spPr>
          <a:xfrm>
            <a:off x="6028100" y="4309609"/>
            <a:ext cx="181470" cy="468000"/>
          </a:xfrm>
          <a:prstGeom prst="rect">
            <a:avLst/>
          </a:prstGeom>
        </p:spPr>
      </p:pic>
      <p:pic>
        <p:nvPicPr>
          <p:cNvPr id="32" name="Picture 31" descr="orange-stick-figure-md.png"/>
          <p:cNvPicPr>
            <a:picLocks noChangeAspect="1"/>
          </p:cNvPicPr>
          <p:nvPr/>
        </p:nvPicPr>
        <p:blipFill>
          <a:blip r:embed="rId3"/>
          <a:stretch>
            <a:fillRect/>
          </a:stretch>
        </p:blipFill>
        <p:spPr>
          <a:xfrm>
            <a:off x="6321058" y="3684446"/>
            <a:ext cx="181470" cy="468000"/>
          </a:xfrm>
          <a:prstGeom prst="rect">
            <a:avLst/>
          </a:prstGeom>
        </p:spPr>
      </p:pic>
      <p:pic>
        <p:nvPicPr>
          <p:cNvPr id="33" name="Picture 32" descr="orange-stick-figure-md.png"/>
          <p:cNvPicPr>
            <a:picLocks noChangeAspect="1"/>
          </p:cNvPicPr>
          <p:nvPr/>
        </p:nvPicPr>
        <p:blipFill>
          <a:blip r:embed="rId3"/>
          <a:stretch>
            <a:fillRect/>
          </a:stretch>
        </p:blipFill>
        <p:spPr>
          <a:xfrm>
            <a:off x="6607790" y="3684446"/>
            <a:ext cx="181470" cy="468000"/>
          </a:xfrm>
          <a:prstGeom prst="rect">
            <a:avLst/>
          </a:prstGeom>
        </p:spPr>
      </p:pic>
      <p:pic>
        <p:nvPicPr>
          <p:cNvPr id="34" name="Picture 33" descr="orange-stick-figure-md.png"/>
          <p:cNvPicPr>
            <a:picLocks noChangeAspect="1"/>
          </p:cNvPicPr>
          <p:nvPr/>
        </p:nvPicPr>
        <p:blipFill>
          <a:blip r:embed="rId3"/>
          <a:stretch>
            <a:fillRect/>
          </a:stretch>
        </p:blipFill>
        <p:spPr>
          <a:xfrm>
            <a:off x="5742352" y="4309609"/>
            <a:ext cx="181470" cy="468000"/>
          </a:xfrm>
          <a:prstGeom prst="rect">
            <a:avLst/>
          </a:prstGeom>
        </p:spPr>
      </p:pic>
      <p:pic>
        <p:nvPicPr>
          <p:cNvPr id="35" name="Picture 34" descr="orange-stick-figure-md.png"/>
          <p:cNvPicPr>
            <a:picLocks noChangeAspect="1"/>
          </p:cNvPicPr>
          <p:nvPr/>
        </p:nvPicPr>
        <p:blipFill>
          <a:blip r:embed="rId3"/>
          <a:stretch>
            <a:fillRect/>
          </a:stretch>
        </p:blipFill>
        <p:spPr>
          <a:xfrm>
            <a:off x="6901046" y="3684446"/>
            <a:ext cx="181470" cy="468000"/>
          </a:xfrm>
          <a:prstGeom prst="rect">
            <a:avLst/>
          </a:prstGeom>
        </p:spPr>
      </p:pic>
      <p:pic>
        <p:nvPicPr>
          <p:cNvPr id="36" name="Picture 3"/>
          <p:cNvPicPr>
            <a:picLocks noChangeAspect="1" noChangeArrowheads="1"/>
          </p:cNvPicPr>
          <p:nvPr/>
        </p:nvPicPr>
        <p:blipFill>
          <a:blip r:embed="rId4">
            <a:lum bright="70000" contrast="-70000"/>
          </a:blip>
          <a:srcRect/>
          <a:stretch>
            <a:fillRect/>
          </a:stretch>
        </p:blipFill>
        <p:spPr bwMode="auto">
          <a:xfrm>
            <a:off x="6872706" y="4290557"/>
            <a:ext cx="243310" cy="504000"/>
          </a:xfrm>
          <a:prstGeom prst="rect">
            <a:avLst/>
          </a:prstGeom>
          <a:noFill/>
          <a:ln w="9525">
            <a:noFill/>
            <a:miter lim="800000"/>
            <a:headEnd/>
            <a:tailEnd/>
          </a:ln>
        </p:spPr>
      </p:pic>
      <p:sp>
        <p:nvSpPr>
          <p:cNvPr id="37" name="TextBox 36"/>
          <p:cNvSpPr txBox="1"/>
          <p:nvPr/>
        </p:nvSpPr>
        <p:spPr>
          <a:xfrm>
            <a:off x="5934332" y="2786053"/>
            <a:ext cx="989066" cy="461665"/>
          </a:xfrm>
          <a:prstGeom prst="rect">
            <a:avLst/>
          </a:prstGeom>
          <a:noFill/>
        </p:spPr>
        <p:txBody>
          <a:bodyPr wrap="square" rtlCol="0" anchor="ctr">
            <a:spAutoFit/>
          </a:bodyPr>
          <a:lstStyle/>
          <a:p>
            <a:pPr algn="ctr"/>
            <a:r>
              <a:rPr lang="en-CA" sz="2400" b="1" dirty="0" smtClean="0">
                <a:solidFill>
                  <a:schemeClr val="accent1">
                    <a:lumMod val="75000"/>
                  </a:schemeClr>
                </a:solidFill>
              </a:rPr>
              <a:t>89%</a:t>
            </a:r>
            <a:endParaRPr lang="en-CA" sz="2400" b="1" dirty="0">
              <a:solidFill>
                <a:schemeClr val="accent1">
                  <a:lumMod val="75000"/>
                </a:schemeClr>
              </a:solidFill>
            </a:endParaRPr>
          </a:p>
        </p:txBody>
      </p:sp>
      <p:sp>
        <p:nvSpPr>
          <p:cNvPr id="38" name="TextBox 37"/>
          <p:cNvSpPr txBox="1"/>
          <p:nvPr/>
        </p:nvSpPr>
        <p:spPr>
          <a:xfrm>
            <a:off x="5625410" y="3210557"/>
            <a:ext cx="1548000" cy="415498"/>
          </a:xfrm>
          <a:prstGeom prst="rect">
            <a:avLst/>
          </a:prstGeom>
          <a:noFill/>
        </p:spPr>
        <p:txBody>
          <a:bodyPr wrap="square" rtlCol="0">
            <a:spAutoFit/>
          </a:bodyPr>
          <a:lstStyle/>
          <a:p>
            <a:pPr algn="ctr"/>
            <a:r>
              <a:rPr lang="en-CA" sz="1050" b="1" dirty="0" smtClean="0">
                <a:solidFill>
                  <a:srgbClr val="505150"/>
                </a:solidFill>
              </a:rPr>
              <a:t>will be better off or the same</a:t>
            </a:r>
            <a:endParaRPr lang="en-CA" sz="1050" b="1" dirty="0">
              <a:solidFill>
                <a:srgbClr val="505150"/>
              </a:solidFill>
            </a:endParaRPr>
          </a:p>
        </p:txBody>
      </p:sp>
      <p:pic>
        <p:nvPicPr>
          <p:cNvPr id="39" name="Picture 38" descr="orange-stick-figure-md.png"/>
          <p:cNvPicPr>
            <a:picLocks noChangeAspect="1"/>
          </p:cNvPicPr>
          <p:nvPr/>
        </p:nvPicPr>
        <p:blipFill>
          <a:blip r:embed="rId3"/>
          <a:stretch>
            <a:fillRect/>
          </a:stretch>
        </p:blipFill>
        <p:spPr>
          <a:xfrm>
            <a:off x="6614140" y="4307507"/>
            <a:ext cx="181470" cy="468000"/>
          </a:xfrm>
          <a:prstGeom prst="rect">
            <a:avLst/>
          </a:prstGeom>
        </p:spPr>
      </p:pic>
      <p:sp>
        <p:nvSpPr>
          <p:cNvPr id="42" name="Rounded Rectangular Callout 41"/>
          <p:cNvSpPr/>
          <p:nvPr/>
        </p:nvSpPr>
        <p:spPr>
          <a:xfrm>
            <a:off x="6901046" y="867593"/>
            <a:ext cx="2052000" cy="792000"/>
          </a:xfrm>
          <a:prstGeom prst="wedgeRoundRectCallout">
            <a:avLst>
              <a:gd name="adj1" fmla="val -54533"/>
              <a:gd name="adj2" fmla="val 26351"/>
              <a:gd name="adj3" fmla="val 16667"/>
            </a:avLst>
          </a:prstGeom>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CA" sz="1400" b="1" dirty="0" smtClean="0">
                <a:solidFill>
                  <a:schemeClr val="accent6">
                    <a:lumMod val="75000"/>
                  </a:schemeClr>
                </a:solidFill>
                <a:latin typeface="Arial Narrow" pitchFamily="34" charset="0"/>
              </a:rPr>
              <a:t>“HOW DO YOU THINK… WILL BE </a:t>
            </a:r>
            <a:r>
              <a:rPr lang="en-CA" sz="1400" b="1" u="sng" dirty="0" smtClean="0">
                <a:solidFill>
                  <a:schemeClr val="accent6">
                    <a:lumMod val="75000"/>
                  </a:schemeClr>
                </a:solidFill>
                <a:latin typeface="Arial Narrow" pitchFamily="34" charset="0"/>
              </a:rPr>
              <a:t>SIX MONTHS FROM NOW</a:t>
            </a:r>
            <a:r>
              <a:rPr lang="en-CA" sz="1400" b="1" dirty="0" smtClean="0">
                <a:solidFill>
                  <a:schemeClr val="accent6">
                    <a:lumMod val="75000"/>
                  </a:schemeClr>
                </a:solidFill>
                <a:latin typeface="Arial Narrow" pitchFamily="34" charset="0"/>
              </a:rPr>
              <a:t>?”</a:t>
            </a:r>
            <a:endParaRPr lang="en-US" sz="1400" b="1" dirty="0">
              <a:solidFill>
                <a:schemeClr val="accent6">
                  <a:lumMod val="75000"/>
                </a:schemeClr>
              </a:solidFill>
              <a:latin typeface="Arial Narrow" pitchFamily="34" charset="0"/>
            </a:endParaRPr>
          </a:p>
        </p:txBody>
      </p:sp>
      <p:sp>
        <p:nvSpPr>
          <p:cNvPr id="43" name="TextBox 42"/>
          <p:cNvSpPr txBox="1"/>
          <p:nvPr/>
        </p:nvSpPr>
        <p:spPr>
          <a:xfrm>
            <a:off x="8164" y="6576933"/>
            <a:ext cx="6465336" cy="276999"/>
          </a:xfrm>
          <a:prstGeom prst="rect">
            <a:avLst/>
          </a:prstGeom>
          <a:noFill/>
          <a:scene3d>
            <a:camera prst="orthographicFront"/>
            <a:lightRig rig="threePt" dir="t"/>
          </a:scene3d>
          <a:sp3d>
            <a:bevelT prst="slope"/>
          </a:sp3d>
        </p:spPr>
        <p:txBody>
          <a:bodyPr wrap="square" rtlCol="0">
            <a:spAutoFit/>
          </a:bodyPr>
          <a:lstStyle/>
          <a:p>
            <a:r>
              <a:rPr lang="en-CA" sz="1200" dirty="0" smtClean="0">
                <a:solidFill>
                  <a:srgbClr val="505150"/>
                </a:solidFill>
                <a:latin typeface="+mn-lt"/>
              </a:rPr>
              <a:t>Source:  ATB Financial, Survey on Alberta SMEs, Aug/Sept 2013, 300 respondents.</a:t>
            </a:r>
            <a:endParaRPr lang="en-CA" sz="1200" dirty="0">
              <a:solidFill>
                <a:srgbClr val="505150"/>
              </a:solidFill>
              <a:latin typeface="+mn-lt"/>
            </a:endParaRPr>
          </a:p>
        </p:txBody>
      </p:sp>
      <p:sp>
        <p:nvSpPr>
          <p:cNvPr id="44" name="Down Arrow 43"/>
          <p:cNvSpPr/>
          <p:nvPr/>
        </p:nvSpPr>
        <p:spPr>
          <a:xfrm rot="10800000">
            <a:off x="2907003" y="2914856"/>
            <a:ext cx="190500" cy="203200"/>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A"/>
          </a:p>
        </p:txBody>
      </p:sp>
      <p:sp>
        <p:nvSpPr>
          <p:cNvPr id="51" name="Down Arrow 50"/>
          <p:cNvSpPr/>
          <p:nvPr/>
        </p:nvSpPr>
        <p:spPr>
          <a:xfrm rot="10800000">
            <a:off x="3404313" y="5565058"/>
            <a:ext cx="190500" cy="203200"/>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A"/>
          </a:p>
        </p:txBody>
      </p:sp>
      <p:sp>
        <p:nvSpPr>
          <p:cNvPr id="52" name="Down Arrow 51"/>
          <p:cNvSpPr/>
          <p:nvPr/>
        </p:nvSpPr>
        <p:spPr>
          <a:xfrm>
            <a:off x="3647623" y="5565059"/>
            <a:ext cx="190500" cy="203200"/>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CA"/>
          </a:p>
        </p:txBody>
      </p:sp>
      <p:sp>
        <p:nvSpPr>
          <p:cNvPr id="53" name="TextBox 52"/>
          <p:cNvSpPr txBox="1"/>
          <p:nvPr/>
        </p:nvSpPr>
        <p:spPr>
          <a:xfrm>
            <a:off x="3914377" y="5535562"/>
            <a:ext cx="2232000" cy="288000"/>
          </a:xfrm>
          <a:prstGeom prst="rect">
            <a:avLst/>
          </a:prstGeom>
          <a:noFill/>
          <a:scene3d>
            <a:camera prst="orthographicFront"/>
            <a:lightRig rig="threePt" dir="t"/>
          </a:scene3d>
          <a:sp3d>
            <a:bevelT prst="slope"/>
          </a:sp3d>
        </p:spPr>
        <p:txBody>
          <a:bodyPr wrap="square" rtlCol="0">
            <a:spAutoFit/>
          </a:bodyPr>
          <a:lstStyle/>
          <a:p>
            <a:r>
              <a:rPr lang="en-CA" sz="1200" dirty="0" smtClean="0">
                <a:solidFill>
                  <a:srgbClr val="505150"/>
                </a:solidFill>
                <a:latin typeface="+mn-lt"/>
              </a:rPr>
              <a:t>(±) Change from last quarter</a:t>
            </a:r>
            <a:endParaRPr lang="en-CA" sz="1200" dirty="0">
              <a:solidFill>
                <a:srgbClr val="505150"/>
              </a:solidFill>
              <a:latin typeface="+mn-lt"/>
            </a:endParaRPr>
          </a:p>
        </p:txBody>
      </p:sp>
      <p:sp>
        <p:nvSpPr>
          <p:cNvPr id="41" name="TextBox 40"/>
          <p:cNvSpPr txBox="1"/>
          <p:nvPr/>
        </p:nvSpPr>
        <p:spPr>
          <a:xfrm>
            <a:off x="6778126" y="2799123"/>
            <a:ext cx="504000" cy="396000"/>
          </a:xfrm>
          <a:prstGeom prst="rect">
            <a:avLst/>
          </a:prstGeom>
          <a:noFill/>
        </p:spPr>
        <p:txBody>
          <a:bodyPr wrap="square" rtlCol="0" anchor="ctr">
            <a:spAutoFit/>
          </a:bodyPr>
          <a:lstStyle/>
          <a:p>
            <a:r>
              <a:rPr lang="en-CA" sz="1600" b="1" dirty="0" smtClean="0">
                <a:solidFill>
                  <a:schemeClr val="accent3">
                    <a:lumMod val="75000"/>
                  </a:schemeClr>
                </a:solidFill>
              </a:rPr>
              <a:t>n/c</a:t>
            </a:r>
          </a:p>
        </p:txBody>
      </p:sp>
      <p:sp>
        <p:nvSpPr>
          <p:cNvPr id="48" name="TextBox 47"/>
          <p:cNvSpPr txBox="1"/>
          <p:nvPr/>
        </p:nvSpPr>
        <p:spPr>
          <a:xfrm>
            <a:off x="3052710" y="2718656"/>
            <a:ext cx="504000" cy="584775"/>
          </a:xfrm>
          <a:prstGeom prst="rect">
            <a:avLst/>
          </a:prstGeom>
          <a:noFill/>
        </p:spPr>
        <p:txBody>
          <a:bodyPr wrap="square" rtlCol="0" anchor="ctr">
            <a:spAutoFit/>
          </a:bodyPr>
          <a:lstStyle/>
          <a:p>
            <a:r>
              <a:rPr lang="en-CA" sz="1600" b="1" dirty="0" smtClean="0">
                <a:solidFill>
                  <a:schemeClr val="accent3">
                    <a:lumMod val="75000"/>
                  </a:schemeClr>
                </a:solidFill>
              </a:rPr>
              <a:t>+10</a:t>
            </a:r>
          </a:p>
        </p:txBody>
      </p:sp>
      <p:pic>
        <p:nvPicPr>
          <p:cNvPr id="1026" name="Picture 2"/>
          <p:cNvPicPr>
            <a:picLocks noChangeAspect="1" noChangeArrowheads="1"/>
          </p:cNvPicPr>
          <p:nvPr/>
        </p:nvPicPr>
        <p:blipFill>
          <a:blip r:embed="rId5"/>
          <a:srcRect/>
          <a:stretch>
            <a:fillRect/>
          </a:stretch>
        </p:blipFill>
        <p:spPr bwMode="auto">
          <a:xfrm>
            <a:off x="2705587" y="4286557"/>
            <a:ext cx="219075" cy="514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7194" y="867593"/>
            <a:ext cx="8505852" cy="1077218"/>
          </a:xfrm>
          <a:prstGeom prst="rect">
            <a:avLst/>
          </a:prstGeom>
          <a:noFill/>
        </p:spPr>
        <p:txBody>
          <a:bodyPr wrap="square" rtlCol="0">
            <a:spAutoFit/>
          </a:bodyPr>
          <a:lstStyle/>
          <a:p>
            <a:r>
              <a:rPr lang="en-US" sz="3200" dirty="0" smtClean="0">
                <a:solidFill>
                  <a:srgbClr val="505150"/>
                </a:solidFill>
                <a:latin typeface="Myriad Pro"/>
                <a:cs typeface="Myriad Pro"/>
              </a:rPr>
              <a:t>Introducing the ATB Business Beat Optimism Indicators</a:t>
            </a:r>
            <a:endParaRPr lang="en-US" sz="3200" dirty="0">
              <a:solidFill>
                <a:srgbClr val="505150"/>
              </a:solidFill>
              <a:latin typeface="Myriad Pro"/>
              <a:cs typeface="Myriad Pro"/>
            </a:endParaRPr>
          </a:p>
        </p:txBody>
      </p:sp>
      <p:graphicFrame>
        <p:nvGraphicFramePr>
          <p:cNvPr id="10" name="Chart 9"/>
          <p:cNvGraphicFramePr/>
          <p:nvPr/>
        </p:nvGraphicFramePr>
        <p:xfrm>
          <a:off x="723900" y="2578100"/>
          <a:ext cx="7810499" cy="3441736"/>
        </p:xfrm>
        <a:graphic>
          <a:graphicData uri="http://schemas.openxmlformats.org/drawingml/2006/chart">
            <c:chart xmlns:c="http://schemas.openxmlformats.org/drawingml/2006/chart" xmlns:r="http://schemas.openxmlformats.org/officeDocument/2006/relationships" r:id="rId3"/>
          </a:graphicData>
        </a:graphic>
      </p:graphicFrame>
      <p:sp>
        <p:nvSpPr>
          <p:cNvPr id="11" name="Footer Placeholder 2"/>
          <p:cNvSpPr txBox="1">
            <a:spLocks/>
          </p:cNvSpPr>
          <p:nvPr/>
        </p:nvSpPr>
        <p:spPr>
          <a:xfrm>
            <a:off x="1066474" y="5956336"/>
            <a:ext cx="5381626" cy="288000"/>
          </a:xfrm>
          <a:prstGeom prst="rect">
            <a:avLst/>
          </a:prstGeom>
        </p:spPr>
        <p:txBody>
          <a:bodyPr anchor="t"/>
          <a:lstStyle/>
          <a:p>
            <a:pPr marL="0" marR="0" lvl="0" indent="0" algn="l" defTabSz="457200" rtl="0" eaLnBrk="1" fontAlgn="base" latinLnBrk="0" hangingPunct="1">
              <a:lnSpc>
                <a:spcPct val="100000"/>
              </a:lnSpc>
              <a:spcBef>
                <a:spcPct val="20000"/>
              </a:spcBef>
              <a:spcAft>
                <a:spcPct val="0"/>
              </a:spcAft>
              <a:buClrTx/>
              <a:buSzTx/>
              <a:buFontTx/>
              <a:buNone/>
              <a:tabLst/>
              <a:defRPr/>
            </a:pPr>
            <a:r>
              <a:rPr kumimoji="0" lang="en-US" sz="1000" b="0" i="0" u="none" strike="noStrike" kern="1200" cap="none" spc="0" normalizeH="0" baseline="0" noProof="0" dirty="0" smtClean="0">
                <a:ln>
                  <a:noFill/>
                </a:ln>
                <a:solidFill>
                  <a:schemeClr val="tx1">
                    <a:lumMod val="50000"/>
                    <a:lumOff val="50000"/>
                  </a:schemeClr>
                </a:solidFill>
                <a:effectLst/>
                <a:uLnTx/>
                <a:uFillTx/>
                <a:latin typeface="Myriad Pro" pitchFamily="34" charset="0"/>
                <a:ea typeface="ＭＳ Ｐゴシック" charset="0"/>
                <a:cs typeface="ＭＳ Ｐゴシック" charset="0"/>
              </a:rPr>
              <a:t>Data</a:t>
            </a:r>
            <a:r>
              <a:rPr kumimoji="0" lang="en-US" sz="1000" b="0" i="0" u="none" strike="noStrike" kern="1200" cap="none" spc="0" normalizeH="0" noProof="0" dirty="0" smtClean="0">
                <a:ln>
                  <a:noFill/>
                </a:ln>
                <a:solidFill>
                  <a:schemeClr val="tx1">
                    <a:lumMod val="50000"/>
                    <a:lumOff val="50000"/>
                  </a:schemeClr>
                </a:solidFill>
                <a:effectLst/>
                <a:uLnTx/>
                <a:uFillTx/>
                <a:latin typeface="Myriad Pro" pitchFamily="34" charset="0"/>
                <a:ea typeface="ＭＳ Ｐゴシック" charset="0"/>
                <a:cs typeface="ＭＳ Ｐゴシック" charset="0"/>
              </a:rPr>
              <a:t> time periods: </a:t>
            </a:r>
            <a:r>
              <a:rPr kumimoji="0" lang="en-US" sz="1000" b="0" i="0" u="none" strike="noStrike" kern="1200" cap="none" spc="0" normalizeH="0" baseline="0" noProof="0" dirty="0" smtClean="0">
                <a:ln>
                  <a:noFill/>
                </a:ln>
                <a:solidFill>
                  <a:schemeClr val="tx1">
                    <a:lumMod val="50000"/>
                    <a:lumOff val="50000"/>
                  </a:schemeClr>
                </a:solidFill>
                <a:effectLst/>
                <a:uLnTx/>
                <a:uFillTx/>
                <a:latin typeface="Myriad Pro" pitchFamily="34" charset="0"/>
                <a:ea typeface="ＭＳ Ｐゴシック" charset="0"/>
                <a:cs typeface="ＭＳ Ｐゴシック" charset="0"/>
              </a:rPr>
              <a:t>Q1 = Jan 2013, Q2 = May 2013 &amp; Q3 = Aug 2013</a:t>
            </a:r>
          </a:p>
        </p:txBody>
      </p:sp>
      <p:sp>
        <p:nvSpPr>
          <p:cNvPr id="12" name="TextBox 11"/>
          <p:cNvSpPr txBox="1"/>
          <p:nvPr/>
        </p:nvSpPr>
        <p:spPr>
          <a:xfrm>
            <a:off x="8164" y="6576933"/>
            <a:ext cx="7332436" cy="276999"/>
          </a:xfrm>
          <a:prstGeom prst="rect">
            <a:avLst/>
          </a:prstGeom>
          <a:noFill/>
          <a:scene3d>
            <a:camera prst="orthographicFront"/>
            <a:lightRig rig="threePt" dir="t"/>
          </a:scene3d>
          <a:sp3d>
            <a:bevelT prst="slope"/>
          </a:sp3d>
        </p:spPr>
        <p:txBody>
          <a:bodyPr wrap="square" rtlCol="0">
            <a:spAutoFit/>
          </a:bodyPr>
          <a:lstStyle/>
          <a:p>
            <a:r>
              <a:rPr lang="en-CA" sz="1200" dirty="0" smtClean="0">
                <a:solidFill>
                  <a:srgbClr val="505150"/>
                </a:solidFill>
                <a:latin typeface="+mn-lt"/>
              </a:rPr>
              <a:t>Source:  ATB Financial, Survey on Alberta SMEs 2013; CFIB Business Barometer Index 2013.</a:t>
            </a:r>
            <a:endParaRPr lang="en-CA" sz="1200" dirty="0">
              <a:solidFill>
                <a:srgbClr val="505150"/>
              </a:solidFill>
              <a:latin typeface="+mn-lt"/>
            </a:endParaRPr>
          </a:p>
        </p:txBody>
      </p:sp>
      <p:sp>
        <p:nvSpPr>
          <p:cNvPr id="13" name="Up Arrow 12"/>
          <p:cNvSpPr/>
          <p:nvPr/>
        </p:nvSpPr>
        <p:spPr>
          <a:xfrm>
            <a:off x="8432799" y="4559300"/>
            <a:ext cx="228600" cy="360000"/>
          </a:xfrm>
          <a:prstGeom prst="up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CA"/>
          </a:p>
        </p:txBody>
      </p:sp>
      <p:cxnSp>
        <p:nvCxnSpPr>
          <p:cNvPr id="8" name="Straight Connector 7"/>
          <p:cNvCxnSpPr/>
          <p:nvPr/>
        </p:nvCxnSpPr>
        <p:spPr>
          <a:xfrm>
            <a:off x="1117274" y="4800600"/>
            <a:ext cx="5436000" cy="0"/>
          </a:xfrm>
          <a:prstGeom prst="line">
            <a:avLst/>
          </a:prstGeom>
          <a:ln w="44450">
            <a:solidFill>
              <a:schemeClr val="tx1">
                <a:lumMod val="50000"/>
                <a:lumOff val="50000"/>
              </a:schemeClr>
            </a:solidFill>
          </a:ln>
          <a:effectLst/>
        </p:spPr>
        <p:style>
          <a:lnRef idx="2">
            <a:schemeClr val="dk1"/>
          </a:lnRef>
          <a:fillRef idx="0">
            <a:schemeClr val="dk1"/>
          </a:fillRef>
          <a:effectRef idx="1">
            <a:schemeClr val="dk1"/>
          </a:effectRef>
          <a:fontRef idx="minor">
            <a:schemeClr val="tx1"/>
          </a:fontRef>
        </p:style>
      </p:cxnSp>
      <p:sp>
        <p:nvSpPr>
          <p:cNvPr id="9" name="TextBox 8"/>
          <p:cNvSpPr txBox="1"/>
          <p:nvPr/>
        </p:nvSpPr>
        <p:spPr>
          <a:xfrm>
            <a:off x="4365300" y="4103469"/>
            <a:ext cx="2088000" cy="584775"/>
          </a:xfrm>
          <a:prstGeom prst="rect">
            <a:avLst/>
          </a:prstGeom>
          <a:noFill/>
        </p:spPr>
        <p:txBody>
          <a:bodyPr wrap="square" rtlCol="0">
            <a:spAutoFit/>
          </a:bodyPr>
          <a:lstStyle/>
          <a:p>
            <a:pPr algn="r"/>
            <a:r>
              <a:rPr lang="en-CA" sz="1600" dirty="0" smtClean="0">
                <a:solidFill>
                  <a:schemeClr val="tx1">
                    <a:lumMod val="75000"/>
                    <a:lumOff val="25000"/>
                  </a:schemeClr>
                </a:solidFill>
              </a:rPr>
              <a:t>More optimistic about future performance</a:t>
            </a:r>
            <a:endParaRPr lang="en-CA" sz="1600" dirty="0">
              <a:solidFill>
                <a:schemeClr val="tx1">
                  <a:lumMod val="75000"/>
                  <a:lumOff val="25000"/>
                </a:schemeClr>
              </a:solidFill>
            </a:endParaRPr>
          </a:p>
        </p:txBody>
      </p:sp>
      <p:sp>
        <p:nvSpPr>
          <p:cNvPr id="14" name="TextBox 13"/>
          <p:cNvSpPr txBox="1"/>
          <p:nvPr/>
        </p:nvSpPr>
        <p:spPr>
          <a:xfrm>
            <a:off x="4365300" y="4916269"/>
            <a:ext cx="2088000" cy="584775"/>
          </a:xfrm>
          <a:prstGeom prst="rect">
            <a:avLst/>
          </a:prstGeom>
          <a:noFill/>
        </p:spPr>
        <p:txBody>
          <a:bodyPr wrap="square" rtlCol="0">
            <a:spAutoFit/>
          </a:bodyPr>
          <a:lstStyle/>
          <a:p>
            <a:pPr algn="r"/>
            <a:r>
              <a:rPr lang="en-CA" sz="1600" dirty="0" smtClean="0">
                <a:solidFill>
                  <a:schemeClr val="tx1">
                    <a:lumMod val="75000"/>
                    <a:lumOff val="25000"/>
                  </a:schemeClr>
                </a:solidFill>
              </a:rPr>
              <a:t>Less optimistic about future performance</a:t>
            </a:r>
            <a:endParaRPr lang="en-CA" sz="1600" dirty="0">
              <a:solidFill>
                <a:schemeClr val="tx1">
                  <a:lumMod val="75000"/>
                  <a:lumOff val="25000"/>
                </a:schemeClr>
              </a:solidFill>
            </a:endParaRPr>
          </a:p>
        </p:txBody>
      </p:sp>
      <p:sp>
        <p:nvSpPr>
          <p:cNvPr id="15" name="Footer Placeholder 2"/>
          <p:cNvSpPr txBox="1">
            <a:spLocks/>
          </p:cNvSpPr>
          <p:nvPr/>
        </p:nvSpPr>
        <p:spPr>
          <a:xfrm>
            <a:off x="723900" y="2400029"/>
            <a:ext cx="1153006" cy="252000"/>
          </a:xfrm>
          <a:prstGeom prst="rect">
            <a:avLst/>
          </a:prstGeom>
        </p:spPr>
        <p:txBody>
          <a:bodyPr anchor="t"/>
          <a:lstStyle/>
          <a:p>
            <a:pPr marL="0" marR="0" lvl="0" indent="0" algn="l" defTabSz="457200" rtl="0" eaLnBrk="1" fontAlgn="base" latinLnBrk="0" hangingPunct="1">
              <a:lnSpc>
                <a:spcPct val="100000"/>
              </a:lnSpc>
              <a:spcBef>
                <a:spcPct val="20000"/>
              </a:spcBef>
              <a:spcAft>
                <a:spcPct val="0"/>
              </a:spcAft>
              <a:buClrTx/>
              <a:buSzTx/>
              <a:buFontTx/>
              <a:buNone/>
              <a:tabLst/>
              <a:defRPr/>
            </a:pPr>
            <a:r>
              <a:rPr kumimoji="0" lang="en-US" sz="1200" b="0" i="0" u="none" strike="noStrike" kern="1200" cap="none" spc="0" normalizeH="0" baseline="0" noProof="0" dirty="0" smtClean="0">
                <a:ln>
                  <a:noFill/>
                </a:ln>
                <a:solidFill>
                  <a:schemeClr val="tx1">
                    <a:lumMod val="75000"/>
                    <a:lumOff val="25000"/>
                  </a:schemeClr>
                </a:solidFill>
                <a:effectLst/>
                <a:uLnTx/>
                <a:uFillTx/>
                <a:latin typeface="Myriad Pro" pitchFamily="34" charset="0"/>
                <a:ea typeface="ＭＳ Ｐゴシック" charset="0"/>
                <a:cs typeface="ＭＳ Ｐゴシック" charset="0"/>
              </a:rPr>
              <a:t>Index (0-100)</a:t>
            </a:r>
          </a:p>
        </p:txBody>
      </p:sp>
      <p:sp>
        <p:nvSpPr>
          <p:cNvPr id="16" name="Footer Placeholder 2"/>
          <p:cNvSpPr txBox="1">
            <a:spLocks/>
          </p:cNvSpPr>
          <p:nvPr/>
        </p:nvSpPr>
        <p:spPr>
          <a:xfrm>
            <a:off x="751600" y="2122629"/>
            <a:ext cx="5760000" cy="252000"/>
          </a:xfrm>
          <a:prstGeom prst="rect">
            <a:avLst/>
          </a:prstGeom>
        </p:spPr>
        <p:txBody>
          <a:bodyPr anchor="t"/>
          <a:lstStyle/>
          <a:p>
            <a:pPr marL="0" marR="0" lvl="0" indent="0" algn="l" defTabSz="457200" rtl="0" eaLnBrk="1" fontAlgn="base" latinLnBrk="0" hangingPunct="1">
              <a:lnSpc>
                <a:spcPct val="100000"/>
              </a:lnSpc>
              <a:spcBef>
                <a:spcPct val="20000"/>
              </a:spcBef>
              <a:spcAft>
                <a:spcPct val="0"/>
              </a:spcAft>
              <a:buClrTx/>
              <a:buSzTx/>
              <a:buFontTx/>
              <a:buNone/>
              <a:tabLst/>
              <a:defRPr/>
            </a:pPr>
            <a:r>
              <a:rPr lang="en-US" sz="1600" dirty="0" smtClean="0">
                <a:solidFill>
                  <a:schemeClr val="tx1">
                    <a:lumMod val="75000"/>
                    <a:lumOff val="25000"/>
                  </a:schemeClr>
                </a:solidFill>
                <a:latin typeface="Myriad Pro" pitchFamily="34" charset="0"/>
              </a:rPr>
              <a:t>ATB Business Beat Optimism and CFIB Business Barometer Indices</a:t>
            </a:r>
            <a:endParaRPr kumimoji="0" lang="en-US" sz="1600" b="0" i="0" u="none" strike="noStrike" kern="1200" cap="none" spc="0" normalizeH="0" baseline="0" noProof="0" dirty="0" smtClean="0">
              <a:ln>
                <a:noFill/>
              </a:ln>
              <a:solidFill>
                <a:schemeClr val="tx1">
                  <a:lumMod val="75000"/>
                  <a:lumOff val="25000"/>
                </a:schemeClr>
              </a:solidFill>
              <a:effectLst/>
              <a:uLnTx/>
              <a:uFillTx/>
              <a:latin typeface="Myriad Pro" pitchFamily="34" charset="0"/>
              <a:ea typeface="ＭＳ Ｐゴシック" charset="0"/>
              <a:cs typeface="ＭＳ Ｐゴシック" charset="0"/>
            </a:endParaRPr>
          </a:p>
        </p:txBody>
      </p:sp>
      <p:sp>
        <p:nvSpPr>
          <p:cNvPr id="17" name="Cloud Callout 16"/>
          <p:cNvSpPr/>
          <p:nvPr/>
        </p:nvSpPr>
        <p:spPr>
          <a:xfrm>
            <a:off x="7061200" y="1412284"/>
            <a:ext cx="1891846" cy="1420689"/>
          </a:xfrm>
          <a:prstGeom prst="cloudCallout">
            <a:avLst>
              <a:gd name="adj1" fmla="val -117502"/>
              <a:gd name="adj2" fmla="val 93899"/>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CA" sz="1600" dirty="0" smtClean="0"/>
          </a:p>
        </p:txBody>
      </p:sp>
      <p:sp>
        <p:nvSpPr>
          <p:cNvPr id="19" name="TextBox 18"/>
          <p:cNvSpPr txBox="1"/>
          <p:nvPr/>
        </p:nvSpPr>
        <p:spPr>
          <a:xfrm>
            <a:off x="6946900" y="1654770"/>
            <a:ext cx="2082800" cy="861774"/>
          </a:xfrm>
          <a:prstGeom prst="rect">
            <a:avLst/>
          </a:prstGeom>
          <a:noFill/>
        </p:spPr>
        <p:txBody>
          <a:bodyPr wrap="square" rtlCol="0">
            <a:spAutoFit/>
          </a:bodyPr>
          <a:lstStyle/>
          <a:p>
            <a:pPr algn="ctr"/>
            <a:r>
              <a:rPr lang="en-CA" sz="1600" dirty="0" smtClean="0">
                <a:solidFill>
                  <a:schemeClr val="bg1"/>
                </a:solidFill>
              </a:rPr>
              <a:t>Retail +17.7</a:t>
            </a:r>
          </a:p>
          <a:p>
            <a:pPr algn="ctr"/>
            <a:r>
              <a:rPr lang="en-CA" sz="1600" dirty="0" smtClean="0">
                <a:solidFill>
                  <a:schemeClr val="bg1"/>
                </a:solidFill>
              </a:rPr>
              <a:t>Energy +4.4</a:t>
            </a:r>
          </a:p>
          <a:p>
            <a:pPr algn="ctr"/>
            <a:r>
              <a:rPr lang="en-CA" sz="1600" dirty="0" smtClean="0">
                <a:solidFill>
                  <a:schemeClr val="bg1"/>
                </a:solidFill>
              </a:rPr>
              <a:t>Construction -13.1</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bwMode="auto">
          <a:xfrm>
            <a:off x="206125" y="15473"/>
            <a:ext cx="8286716" cy="540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lgn="ctr"/>
            <a:r>
              <a:rPr lang="en-CA" sz="2800" b="1" noProof="0" dirty="0" smtClean="0">
                <a:solidFill>
                  <a:schemeClr val="bg1"/>
                </a:solidFill>
              </a:rPr>
              <a:t>Background &amp; Objectives</a:t>
            </a:r>
            <a:endParaRPr kumimoji="0" lang="en-US" sz="2800" b="1" i="0" u="none" strike="noStrike" kern="1200" cap="none" spc="0" normalizeH="0" baseline="0" noProof="0" dirty="0">
              <a:ln>
                <a:noFill/>
              </a:ln>
              <a:solidFill>
                <a:schemeClr val="bg1"/>
              </a:solidFill>
              <a:effectLst/>
              <a:uLnTx/>
              <a:uFillTx/>
              <a:latin typeface="+mj-lt"/>
              <a:ea typeface="ＭＳ Ｐゴシック" charset="0"/>
              <a:cs typeface="ＭＳ Ｐゴシック" charset="0"/>
            </a:endParaRPr>
          </a:p>
        </p:txBody>
      </p:sp>
      <p:sp>
        <p:nvSpPr>
          <p:cNvPr id="12" name="Content Placeholder 11"/>
          <p:cNvSpPr>
            <a:spLocks noGrp="1"/>
          </p:cNvSpPr>
          <p:nvPr>
            <p:ph idx="1"/>
          </p:nvPr>
        </p:nvSpPr>
        <p:spPr>
          <a:xfrm>
            <a:off x="360364" y="700125"/>
            <a:ext cx="8428037" cy="5406990"/>
          </a:xfrm>
        </p:spPr>
        <p:txBody>
          <a:bodyPr/>
          <a:lstStyle/>
          <a:p>
            <a:pPr>
              <a:buNone/>
            </a:pPr>
            <a:r>
              <a:rPr lang="en-CA" b="1" dirty="0" smtClean="0">
                <a:solidFill>
                  <a:schemeClr val="tx2">
                    <a:lumMod val="75000"/>
                  </a:schemeClr>
                </a:solidFill>
              </a:rPr>
              <a:t>Background</a:t>
            </a:r>
          </a:p>
          <a:p>
            <a:r>
              <a:rPr lang="en-US" sz="1600" dirty="0" smtClean="0"/>
              <a:t>ATB Financial commissioned NRG Research Group to conduct a survey of 300 randomly selected small- to medium-sized businesses in Alberta each quarter, beginning in Q2-FY2014.</a:t>
            </a:r>
          </a:p>
          <a:p>
            <a:r>
              <a:rPr lang="en-US" sz="1600" dirty="0" smtClean="0"/>
              <a:t>The purpose of the study is to gain an understanding the challenges faced by small- to medium-sized businesses in Alberta, and to track confidence in the business climate in Alberta.</a:t>
            </a:r>
          </a:p>
          <a:p>
            <a:endParaRPr lang="en-US" dirty="0" smtClean="0"/>
          </a:p>
          <a:p>
            <a:pPr>
              <a:buNone/>
            </a:pPr>
            <a:r>
              <a:rPr lang="en-CA" b="1" dirty="0" smtClean="0">
                <a:solidFill>
                  <a:schemeClr val="tx2">
                    <a:lumMod val="75000"/>
                  </a:schemeClr>
                </a:solidFill>
              </a:rPr>
              <a:t>Research Objectives</a:t>
            </a:r>
            <a:endParaRPr lang="en-US" b="1" dirty="0" smtClean="0">
              <a:solidFill>
                <a:schemeClr val="tx2">
                  <a:lumMod val="75000"/>
                </a:schemeClr>
              </a:solidFill>
            </a:endParaRPr>
          </a:p>
          <a:p>
            <a:pPr lvl="4"/>
            <a:r>
              <a:rPr lang="en-US" sz="1600" dirty="0" smtClean="0"/>
              <a:t>Measure business owners and managers’ perceptions of the current business climate compared with six months ago, as well as their assessments of what the business climate will be like six months from now;</a:t>
            </a:r>
          </a:p>
          <a:p>
            <a:pPr lvl="4"/>
            <a:r>
              <a:rPr lang="en-US" sz="1600" dirty="0" smtClean="0"/>
              <a:t>Understand the impact of the June flooding for small to medium-sized businesses; </a:t>
            </a:r>
          </a:p>
          <a:p>
            <a:pPr lvl="4"/>
            <a:r>
              <a:rPr lang="en-US" sz="1600" dirty="0" smtClean="0"/>
              <a:t>Gauge the likelihood of their company’s future investment plans;</a:t>
            </a:r>
          </a:p>
          <a:p>
            <a:pPr lvl="4"/>
            <a:r>
              <a:rPr lang="en-US" sz="1600" dirty="0" smtClean="0"/>
              <a:t>Determine best advice for a start-up to succeed; and,</a:t>
            </a:r>
          </a:p>
          <a:p>
            <a:pPr lvl="4"/>
            <a:r>
              <a:rPr lang="en-US" sz="1600" dirty="0" smtClean="0"/>
              <a:t>Uncover the barriers for growth for small-sized businesses; and,</a:t>
            </a:r>
          </a:p>
          <a:p>
            <a:pPr lvl="4"/>
            <a:r>
              <a:rPr lang="en-US" sz="1600" dirty="0" smtClean="0"/>
              <a:t>Profile the firmographics as well as respondent demographics for small- to medium-sized businesses in Alberta. </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7194" y="867593"/>
            <a:ext cx="8505852" cy="584775"/>
          </a:xfrm>
          <a:prstGeom prst="rect">
            <a:avLst/>
          </a:prstGeom>
          <a:noFill/>
        </p:spPr>
        <p:txBody>
          <a:bodyPr wrap="square" rtlCol="0">
            <a:spAutoFit/>
          </a:bodyPr>
          <a:lstStyle/>
          <a:p>
            <a:r>
              <a:rPr lang="en-CA" sz="3200" dirty="0" smtClean="0">
                <a:solidFill>
                  <a:srgbClr val="505150"/>
                </a:solidFill>
                <a:latin typeface="Myriad Pro"/>
                <a:cs typeface="Myriad Pro"/>
              </a:rPr>
              <a:t>Shoppers show confidence in July </a:t>
            </a:r>
          </a:p>
        </p:txBody>
      </p:sp>
      <p:sp>
        <p:nvSpPr>
          <p:cNvPr id="18" name="TextBox 17"/>
          <p:cNvSpPr txBox="1"/>
          <p:nvPr/>
        </p:nvSpPr>
        <p:spPr>
          <a:xfrm>
            <a:off x="8164" y="6576933"/>
            <a:ext cx="6465336" cy="276999"/>
          </a:xfrm>
          <a:prstGeom prst="rect">
            <a:avLst/>
          </a:prstGeom>
          <a:noFill/>
          <a:scene3d>
            <a:camera prst="orthographicFront"/>
            <a:lightRig rig="threePt" dir="t"/>
          </a:scene3d>
          <a:sp3d>
            <a:bevelT prst="slope"/>
          </a:sp3d>
        </p:spPr>
        <p:txBody>
          <a:bodyPr wrap="square" rtlCol="0">
            <a:spAutoFit/>
          </a:bodyPr>
          <a:lstStyle/>
          <a:p>
            <a:r>
              <a:rPr lang="en-CA" sz="1200" dirty="0" smtClean="0">
                <a:solidFill>
                  <a:srgbClr val="505150"/>
                </a:solidFill>
                <a:latin typeface="+mn-lt"/>
              </a:rPr>
              <a:t>Source:  ATB Daily Economic Comment, Todd Hirsch – Sept 24, 2013</a:t>
            </a:r>
            <a:endParaRPr lang="en-CA" sz="1200" dirty="0">
              <a:solidFill>
                <a:srgbClr val="505150"/>
              </a:solidFill>
              <a:latin typeface="+mn-lt"/>
            </a:endParaRPr>
          </a:p>
        </p:txBody>
      </p:sp>
      <p:pic>
        <p:nvPicPr>
          <p:cNvPr id="1026" name="Picture 2"/>
          <p:cNvPicPr>
            <a:picLocks noChangeAspect="1" noChangeArrowheads="1"/>
          </p:cNvPicPr>
          <p:nvPr/>
        </p:nvPicPr>
        <p:blipFill>
          <a:blip r:embed="rId3"/>
          <a:srcRect/>
          <a:stretch>
            <a:fillRect/>
          </a:stretch>
        </p:blipFill>
        <p:spPr bwMode="auto">
          <a:xfrm>
            <a:off x="1681163" y="1773917"/>
            <a:ext cx="5781675" cy="4210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7194" y="867593"/>
            <a:ext cx="8505852" cy="584775"/>
          </a:xfrm>
          <a:prstGeom prst="rect">
            <a:avLst/>
          </a:prstGeom>
          <a:noFill/>
        </p:spPr>
        <p:txBody>
          <a:bodyPr wrap="square" rtlCol="0">
            <a:spAutoFit/>
          </a:bodyPr>
          <a:lstStyle/>
          <a:p>
            <a:r>
              <a:rPr lang="en-CA" sz="3200" dirty="0" smtClean="0">
                <a:solidFill>
                  <a:srgbClr val="505150"/>
                </a:solidFill>
                <a:latin typeface="Myriad Pro"/>
                <a:cs typeface="Myriad Pro"/>
              </a:rPr>
              <a:t>Oil sends sales soaring</a:t>
            </a:r>
          </a:p>
        </p:txBody>
      </p:sp>
      <p:sp>
        <p:nvSpPr>
          <p:cNvPr id="18" name="TextBox 17"/>
          <p:cNvSpPr txBox="1"/>
          <p:nvPr/>
        </p:nvSpPr>
        <p:spPr>
          <a:xfrm>
            <a:off x="8164" y="6576933"/>
            <a:ext cx="6465336" cy="276999"/>
          </a:xfrm>
          <a:prstGeom prst="rect">
            <a:avLst/>
          </a:prstGeom>
          <a:noFill/>
          <a:scene3d>
            <a:camera prst="orthographicFront"/>
            <a:lightRig rig="threePt" dir="t"/>
          </a:scene3d>
          <a:sp3d>
            <a:bevelT prst="slope"/>
          </a:sp3d>
        </p:spPr>
        <p:txBody>
          <a:bodyPr wrap="square" rtlCol="0">
            <a:spAutoFit/>
          </a:bodyPr>
          <a:lstStyle/>
          <a:p>
            <a:r>
              <a:rPr lang="en-CA" sz="1200" dirty="0" smtClean="0">
                <a:solidFill>
                  <a:srgbClr val="505150"/>
                </a:solidFill>
                <a:latin typeface="+mn-lt"/>
              </a:rPr>
              <a:t>Source:  ATB Daily Economic Comment, Todd Hirsch – Sept 4, 2013</a:t>
            </a:r>
            <a:endParaRPr lang="en-CA" sz="1200" dirty="0">
              <a:solidFill>
                <a:srgbClr val="505150"/>
              </a:solidFill>
              <a:latin typeface="+mn-lt"/>
            </a:endParaRPr>
          </a:p>
        </p:txBody>
      </p:sp>
      <p:pic>
        <p:nvPicPr>
          <p:cNvPr id="2050" name="Picture 2"/>
          <p:cNvPicPr>
            <a:picLocks noChangeAspect="1" noChangeArrowheads="1"/>
          </p:cNvPicPr>
          <p:nvPr/>
        </p:nvPicPr>
        <p:blipFill>
          <a:blip r:embed="rId3"/>
          <a:srcRect/>
          <a:stretch>
            <a:fillRect/>
          </a:stretch>
        </p:blipFill>
        <p:spPr bwMode="auto">
          <a:xfrm>
            <a:off x="1609725" y="1452368"/>
            <a:ext cx="5924550" cy="4371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7194" y="867593"/>
            <a:ext cx="8505852" cy="584775"/>
          </a:xfrm>
          <a:prstGeom prst="rect">
            <a:avLst/>
          </a:prstGeom>
          <a:noFill/>
        </p:spPr>
        <p:txBody>
          <a:bodyPr wrap="square" rtlCol="0">
            <a:spAutoFit/>
          </a:bodyPr>
          <a:lstStyle/>
          <a:p>
            <a:r>
              <a:rPr lang="en-CA" sz="3200" dirty="0" smtClean="0">
                <a:solidFill>
                  <a:srgbClr val="505150"/>
                </a:solidFill>
                <a:latin typeface="Myriad Pro"/>
                <a:cs typeface="Myriad Pro"/>
              </a:rPr>
              <a:t>(Fewer) pretty pink houses for you and me</a:t>
            </a:r>
          </a:p>
        </p:txBody>
      </p:sp>
      <p:sp>
        <p:nvSpPr>
          <p:cNvPr id="18" name="TextBox 17"/>
          <p:cNvSpPr txBox="1"/>
          <p:nvPr/>
        </p:nvSpPr>
        <p:spPr>
          <a:xfrm>
            <a:off x="8164" y="6576933"/>
            <a:ext cx="6465336" cy="276999"/>
          </a:xfrm>
          <a:prstGeom prst="rect">
            <a:avLst/>
          </a:prstGeom>
          <a:noFill/>
          <a:scene3d>
            <a:camera prst="orthographicFront"/>
            <a:lightRig rig="threePt" dir="t"/>
          </a:scene3d>
          <a:sp3d>
            <a:bevelT prst="slope"/>
          </a:sp3d>
        </p:spPr>
        <p:txBody>
          <a:bodyPr wrap="square" rtlCol="0">
            <a:spAutoFit/>
          </a:bodyPr>
          <a:lstStyle/>
          <a:p>
            <a:r>
              <a:rPr lang="en-CA" sz="1200" dirty="0" smtClean="0">
                <a:solidFill>
                  <a:srgbClr val="505150"/>
                </a:solidFill>
                <a:latin typeface="+mn-lt"/>
              </a:rPr>
              <a:t>Source:  ATB Daily Economic Comment, Todd Hirsch – Sept 10, 2013</a:t>
            </a:r>
            <a:endParaRPr lang="en-CA" sz="1200" dirty="0">
              <a:solidFill>
                <a:srgbClr val="505150"/>
              </a:solidFill>
              <a:latin typeface="+mn-lt"/>
            </a:endParaRPr>
          </a:p>
        </p:txBody>
      </p:sp>
      <p:pic>
        <p:nvPicPr>
          <p:cNvPr id="3074" name="Picture 2"/>
          <p:cNvPicPr>
            <a:picLocks noChangeAspect="1" noChangeArrowheads="1"/>
          </p:cNvPicPr>
          <p:nvPr/>
        </p:nvPicPr>
        <p:blipFill>
          <a:blip r:embed="rId3"/>
          <a:srcRect/>
          <a:stretch>
            <a:fillRect/>
          </a:stretch>
        </p:blipFill>
        <p:spPr bwMode="auto">
          <a:xfrm>
            <a:off x="1652588" y="1452368"/>
            <a:ext cx="5838825" cy="4362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7194" y="867593"/>
            <a:ext cx="8505852" cy="584775"/>
          </a:xfrm>
          <a:prstGeom prst="rect">
            <a:avLst/>
          </a:prstGeom>
          <a:noFill/>
        </p:spPr>
        <p:txBody>
          <a:bodyPr wrap="square" rtlCol="0">
            <a:spAutoFit/>
          </a:bodyPr>
          <a:lstStyle/>
          <a:p>
            <a:r>
              <a:rPr lang="en-CA" sz="3200" dirty="0" smtClean="0">
                <a:solidFill>
                  <a:srgbClr val="505150"/>
                </a:solidFill>
                <a:latin typeface="Myriad Pro"/>
                <a:cs typeface="Myriad Pro"/>
              </a:rPr>
              <a:t>Independent businesses feeling the joy</a:t>
            </a:r>
          </a:p>
        </p:txBody>
      </p:sp>
      <p:sp>
        <p:nvSpPr>
          <p:cNvPr id="18" name="TextBox 17"/>
          <p:cNvSpPr txBox="1"/>
          <p:nvPr/>
        </p:nvSpPr>
        <p:spPr>
          <a:xfrm>
            <a:off x="8164" y="6576933"/>
            <a:ext cx="6465336" cy="276999"/>
          </a:xfrm>
          <a:prstGeom prst="rect">
            <a:avLst/>
          </a:prstGeom>
          <a:noFill/>
          <a:scene3d>
            <a:camera prst="orthographicFront"/>
            <a:lightRig rig="threePt" dir="t"/>
          </a:scene3d>
          <a:sp3d>
            <a:bevelT prst="slope"/>
          </a:sp3d>
        </p:spPr>
        <p:txBody>
          <a:bodyPr wrap="square" rtlCol="0">
            <a:spAutoFit/>
          </a:bodyPr>
          <a:lstStyle/>
          <a:p>
            <a:r>
              <a:rPr lang="en-CA" sz="1200" dirty="0" smtClean="0">
                <a:solidFill>
                  <a:srgbClr val="505150"/>
                </a:solidFill>
                <a:latin typeface="+mn-lt"/>
              </a:rPr>
              <a:t>Source:  ATB Daily Economic Comment, Todd Hirsch – Sept 10, 2013</a:t>
            </a:r>
            <a:endParaRPr lang="en-CA" sz="1200" dirty="0">
              <a:solidFill>
                <a:srgbClr val="505150"/>
              </a:solidFill>
              <a:latin typeface="+mn-lt"/>
            </a:endParaRPr>
          </a:p>
        </p:txBody>
      </p:sp>
      <p:pic>
        <p:nvPicPr>
          <p:cNvPr id="4098" name="Picture 2"/>
          <p:cNvPicPr>
            <a:picLocks noChangeAspect="1" noChangeArrowheads="1"/>
          </p:cNvPicPr>
          <p:nvPr/>
        </p:nvPicPr>
        <p:blipFill>
          <a:blip r:embed="rId3"/>
          <a:srcRect/>
          <a:stretch>
            <a:fillRect/>
          </a:stretch>
        </p:blipFill>
        <p:spPr bwMode="auto">
          <a:xfrm>
            <a:off x="1413328" y="1713625"/>
            <a:ext cx="6172200" cy="4429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3586059"/>
            <a:ext cx="9143999" cy="584776"/>
          </a:xfrm>
          <a:prstGeom prst="rect">
            <a:avLst/>
          </a:prstGeom>
          <a:noFill/>
        </p:spPr>
        <p:txBody>
          <a:bodyPr wrap="square" rtlCol="0">
            <a:spAutoFit/>
          </a:bodyPr>
          <a:lstStyle/>
          <a:p>
            <a:pPr algn="ctr"/>
            <a:r>
              <a:rPr lang="en-US" sz="3200" dirty="0" smtClean="0">
                <a:solidFill>
                  <a:schemeClr val="bg1"/>
                </a:solidFill>
                <a:latin typeface="Myriad Pro"/>
                <a:cs typeface="Myriad Pro"/>
              </a:rPr>
              <a:t>Business Growth</a:t>
            </a:r>
            <a:endParaRPr lang="en-US" sz="3200" dirty="0">
              <a:solidFill>
                <a:schemeClr val="bg1"/>
              </a:solidFill>
              <a:latin typeface="Myriad Pro"/>
              <a:cs typeface="Myriad Pro"/>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7194" y="867593"/>
            <a:ext cx="8071966" cy="584775"/>
          </a:xfrm>
          <a:prstGeom prst="rect">
            <a:avLst/>
          </a:prstGeom>
          <a:noFill/>
        </p:spPr>
        <p:txBody>
          <a:bodyPr wrap="square" rtlCol="0">
            <a:spAutoFit/>
          </a:bodyPr>
          <a:lstStyle/>
          <a:p>
            <a:r>
              <a:rPr lang="en-US" sz="3200" dirty="0" smtClean="0">
                <a:solidFill>
                  <a:srgbClr val="505150"/>
                </a:solidFill>
                <a:latin typeface="Myriad Pro"/>
                <a:cs typeface="Myriad Pro"/>
              </a:rPr>
              <a:t>Intentional growth is paying off</a:t>
            </a:r>
            <a:endParaRPr lang="en-US" sz="3200" dirty="0">
              <a:solidFill>
                <a:srgbClr val="505150"/>
              </a:solidFill>
              <a:latin typeface="Myriad Pro"/>
              <a:cs typeface="Myriad Pro"/>
            </a:endParaRPr>
          </a:p>
        </p:txBody>
      </p:sp>
      <p:sp>
        <p:nvSpPr>
          <p:cNvPr id="12" name="TextBox 11"/>
          <p:cNvSpPr txBox="1"/>
          <p:nvPr/>
        </p:nvSpPr>
        <p:spPr>
          <a:xfrm>
            <a:off x="58104" y="2897826"/>
            <a:ext cx="2916770" cy="1077218"/>
          </a:xfrm>
          <a:prstGeom prst="rect">
            <a:avLst/>
          </a:prstGeom>
          <a:noFill/>
          <a:scene3d>
            <a:camera prst="orthographicFront"/>
            <a:lightRig rig="threePt" dir="t"/>
          </a:scene3d>
          <a:sp3d>
            <a:bevelT prst="slope"/>
          </a:sp3d>
        </p:spPr>
        <p:txBody>
          <a:bodyPr wrap="square" rtlCol="0">
            <a:spAutoFit/>
          </a:bodyPr>
          <a:lstStyle/>
          <a:p>
            <a:pPr algn="ctr"/>
            <a:r>
              <a:rPr lang="en-CA" sz="2400" b="1" dirty="0" smtClean="0">
                <a:solidFill>
                  <a:schemeClr val="tx2">
                    <a:lumMod val="60000"/>
                    <a:lumOff val="40000"/>
                  </a:schemeClr>
                </a:solidFill>
                <a:latin typeface="+mn-lt"/>
              </a:rPr>
              <a:t>75% </a:t>
            </a:r>
            <a:r>
              <a:rPr lang="en-CA" sz="2000" dirty="0" smtClean="0">
                <a:solidFill>
                  <a:srgbClr val="505150"/>
                </a:solidFill>
                <a:latin typeface="+mn-lt"/>
              </a:rPr>
              <a:t>of SMEs are intentionally trying to grow their business.</a:t>
            </a:r>
            <a:endParaRPr lang="en-CA" sz="2000" dirty="0">
              <a:solidFill>
                <a:srgbClr val="505150"/>
              </a:solidFill>
              <a:latin typeface="+mn-lt"/>
            </a:endParaRPr>
          </a:p>
        </p:txBody>
      </p:sp>
      <p:graphicFrame>
        <p:nvGraphicFramePr>
          <p:cNvPr id="7" name="Chart 6"/>
          <p:cNvGraphicFramePr/>
          <p:nvPr/>
        </p:nvGraphicFramePr>
        <p:xfrm>
          <a:off x="3319776" y="1758334"/>
          <a:ext cx="5689597" cy="4458371"/>
        </p:xfrm>
        <a:graphic>
          <a:graphicData uri="http://schemas.openxmlformats.org/drawingml/2006/chart">
            <c:chart xmlns:c="http://schemas.openxmlformats.org/drawingml/2006/chart" xmlns:r="http://schemas.openxmlformats.org/officeDocument/2006/relationships" r:id="rId3"/>
          </a:graphicData>
        </a:graphic>
      </p:graphicFrame>
      <p:sp>
        <p:nvSpPr>
          <p:cNvPr id="9" name="Rounded Rectangular Callout 8"/>
          <p:cNvSpPr/>
          <p:nvPr/>
        </p:nvSpPr>
        <p:spPr>
          <a:xfrm>
            <a:off x="6381373" y="785154"/>
            <a:ext cx="2628000" cy="864000"/>
          </a:xfrm>
          <a:prstGeom prst="wedgeRoundRectCallout">
            <a:avLst>
              <a:gd name="adj1" fmla="val -30598"/>
              <a:gd name="adj2" fmla="val 70861"/>
              <a:gd name="adj3" fmla="val 16667"/>
            </a:avLst>
          </a:prstGeom>
          <a:noFill/>
          <a:ln w="28575">
            <a:solidFill>
              <a:schemeClr val="accent6">
                <a:lumMod val="75000"/>
              </a:schemeClr>
            </a:solidFill>
          </a:ln>
          <a:effectLst/>
        </p:spPr>
        <p:style>
          <a:lnRef idx="1">
            <a:schemeClr val="accent6"/>
          </a:lnRef>
          <a:fillRef idx="2">
            <a:schemeClr val="accent6"/>
          </a:fillRef>
          <a:effectRef idx="1">
            <a:schemeClr val="accent6"/>
          </a:effectRef>
          <a:fontRef idx="minor">
            <a:schemeClr val="dk1"/>
          </a:fontRef>
        </p:style>
        <p:txBody>
          <a:bodyPr rtlCol="0" anchor="ctr"/>
          <a:lstStyle/>
          <a:p>
            <a:pPr algn="ctr"/>
            <a:r>
              <a:rPr lang="en-CA" sz="1600" b="1" dirty="0" smtClean="0">
                <a:solidFill>
                  <a:schemeClr val="accent6">
                    <a:lumMod val="75000"/>
                  </a:schemeClr>
                </a:solidFill>
                <a:latin typeface="Arial Narrow" pitchFamily="34" charset="0"/>
              </a:rPr>
              <a:t>OVER THE NEXT 24 MONTHS, DO YOU HAVE ANY PLANS TO…? “% YES”</a:t>
            </a:r>
            <a:endParaRPr lang="en-CA" sz="1600" b="1" dirty="0">
              <a:solidFill>
                <a:schemeClr val="accent6">
                  <a:lumMod val="75000"/>
                </a:schemeClr>
              </a:solidFill>
              <a:latin typeface="Arial Narrow" pitchFamily="34" charset="0"/>
            </a:endParaRPr>
          </a:p>
        </p:txBody>
      </p:sp>
      <p:sp>
        <p:nvSpPr>
          <p:cNvPr id="10" name="TextBox 9"/>
          <p:cNvSpPr txBox="1"/>
          <p:nvPr/>
        </p:nvSpPr>
        <p:spPr>
          <a:xfrm>
            <a:off x="345596" y="4127828"/>
            <a:ext cx="2945152" cy="1077218"/>
          </a:xfrm>
          <a:prstGeom prst="rect">
            <a:avLst/>
          </a:prstGeom>
          <a:noFill/>
          <a:scene3d>
            <a:camera prst="orthographicFront"/>
            <a:lightRig rig="threePt" dir="t"/>
          </a:scene3d>
          <a:sp3d>
            <a:bevelT prst="slope"/>
          </a:sp3d>
        </p:spPr>
        <p:txBody>
          <a:bodyPr wrap="square" rtlCol="0">
            <a:spAutoFit/>
          </a:bodyPr>
          <a:lstStyle/>
          <a:p>
            <a:pPr algn="ctr"/>
            <a:r>
              <a:rPr lang="en-CA" sz="2400" b="1" dirty="0" smtClean="0">
                <a:solidFill>
                  <a:schemeClr val="tx2">
                    <a:lumMod val="60000"/>
                    <a:lumOff val="40000"/>
                  </a:schemeClr>
                </a:solidFill>
                <a:latin typeface="+mn-lt"/>
              </a:rPr>
              <a:t>57% </a:t>
            </a:r>
            <a:r>
              <a:rPr lang="en-CA" sz="2000" dirty="0" smtClean="0">
                <a:solidFill>
                  <a:srgbClr val="505150"/>
                </a:solidFill>
                <a:latin typeface="+mn-lt"/>
              </a:rPr>
              <a:t>are seeing growth in their business as a result of their efforts.</a:t>
            </a:r>
            <a:endParaRPr lang="en-CA" sz="2000" dirty="0">
              <a:solidFill>
                <a:srgbClr val="505150"/>
              </a:solidFill>
              <a:latin typeface="+mn-lt"/>
            </a:endParaRPr>
          </a:p>
        </p:txBody>
      </p:sp>
      <p:sp>
        <p:nvSpPr>
          <p:cNvPr id="11" name="TextBox 10"/>
          <p:cNvSpPr txBox="1"/>
          <p:nvPr/>
        </p:nvSpPr>
        <p:spPr>
          <a:xfrm>
            <a:off x="376856" y="5349201"/>
            <a:ext cx="2687892" cy="769441"/>
          </a:xfrm>
          <a:prstGeom prst="rect">
            <a:avLst/>
          </a:prstGeom>
          <a:noFill/>
          <a:scene3d>
            <a:camera prst="orthographicFront"/>
            <a:lightRig rig="threePt" dir="t"/>
          </a:scene3d>
          <a:sp3d>
            <a:bevelT prst="slope"/>
          </a:sp3d>
        </p:spPr>
        <p:txBody>
          <a:bodyPr wrap="square" rtlCol="0">
            <a:spAutoFit/>
          </a:bodyPr>
          <a:lstStyle/>
          <a:p>
            <a:pPr algn="ctr"/>
            <a:r>
              <a:rPr lang="en-CA" sz="2400" b="1" dirty="0" smtClean="0">
                <a:solidFill>
                  <a:schemeClr val="tx2">
                    <a:lumMod val="60000"/>
                    <a:lumOff val="40000"/>
                  </a:schemeClr>
                </a:solidFill>
                <a:latin typeface="+mn-lt"/>
              </a:rPr>
              <a:t>12% </a:t>
            </a:r>
            <a:r>
              <a:rPr lang="en-CA" sz="2000" dirty="0" smtClean="0">
                <a:solidFill>
                  <a:srgbClr val="505150"/>
                </a:solidFill>
                <a:latin typeface="+mn-lt"/>
              </a:rPr>
              <a:t>are experiencing ‘organic’ growth.</a:t>
            </a:r>
            <a:endParaRPr lang="en-CA" sz="2000" dirty="0">
              <a:solidFill>
                <a:srgbClr val="505150"/>
              </a:solidFill>
              <a:latin typeface="+mn-lt"/>
            </a:endParaRPr>
          </a:p>
        </p:txBody>
      </p:sp>
      <p:sp>
        <p:nvSpPr>
          <p:cNvPr id="13" name="TextBox 12"/>
          <p:cNvSpPr txBox="1"/>
          <p:nvPr/>
        </p:nvSpPr>
        <p:spPr>
          <a:xfrm>
            <a:off x="8164" y="6576933"/>
            <a:ext cx="6465336" cy="276999"/>
          </a:xfrm>
          <a:prstGeom prst="rect">
            <a:avLst/>
          </a:prstGeom>
          <a:noFill/>
          <a:scene3d>
            <a:camera prst="orthographicFront"/>
            <a:lightRig rig="threePt" dir="t"/>
          </a:scene3d>
          <a:sp3d>
            <a:bevelT prst="slope"/>
          </a:sp3d>
        </p:spPr>
        <p:txBody>
          <a:bodyPr wrap="square" rtlCol="0">
            <a:spAutoFit/>
          </a:bodyPr>
          <a:lstStyle/>
          <a:p>
            <a:r>
              <a:rPr lang="en-CA" sz="1200" dirty="0" smtClean="0">
                <a:solidFill>
                  <a:srgbClr val="505150"/>
                </a:solidFill>
                <a:latin typeface="+mn-lt"/>
              </a:rPr>
              <a:t>Source:  ATB Financial, Survey on Alberta SMEs, Aug/Sept2013, 300 respondents.</a:t>
            </a:r>
            <a:endParaRPr lang="en-CA" sz="1200" dirty="0">
              <a:solidFill>
                <a:srgbClr val="505150"/>
              </a:solidFill>
              <a:latin typeface="+mn-lt"/>
            </a:endParaRPr>
          </a:p>
        </p:txBody>
      </p:sp>
      <p:sp>
        <p:nvSpPr>
          <p:cNvPr id="14" name="TextBox 13"/>
          <p:cNvSpPr txBox="1"/>
          <p:nvPr/>
        </p:nvSpPr>
        <p:spPr>
          <a:xfrm>
            <a:off x="269117" y="1758334"/>
            <a:ext cx="2945152" cy="1077218"/>
          </a:xfrm>
          <a:prstGeom prst="rect">
            <a:avLst/>
          </a:prstGeom>
          <a:noFill/>
          <a:scene3d>
            <a:camera prst="orthographicFront"/>
            <a:lightRig rig="threePt" dir="t"/>
          </a:scene3d>
          <a:sp3d>
            <a:bevelT prst="slope"/>
          </a:sp3d>
        </p:spPr>
        <p:txBody>
          <a:bodyPr wrap="square" rtlCol="0">
            <a:spAutoFit/>
          </a:bodyPr>
          <a:lstStyle/>
          <a:p>
            <a:pPr algn="ctr"/>
            <a:r>
              <a:rPr lang="en-CA" sz="2400" b="1" dirty="0" smtClean="0">
                <a:solidFill>
                  <a:schemeClr val="tx2">
                    <a:lumMod val="60000"/>
                    <a:lumOff val="40000"/>
                  </a:schemeClr>
                </a:solidFill>
                <a:latin typeface="+mn-lt"/>
              </a:rPr>
              <a:t>96% </a:t>
            </a:r>
            <a:r>
              <a:rPr lang="en-CA" sz="2000" dirty="0" smtClean="0">
                <a:solidFill>
                  <a:srgbClr val="505150"/>
                </a:solidFill>
                <a:latin typeface="+mn-lt"/>
              </a:rPr>
              <a:t>have not changed their investment plans because of the flood</a:t>
            </a:r>
            <a:endParaRPr lang="en-CA" sz="2000" dirty="0">
              <a:solidFill>
                <a:srgbClr val="505150"/>
              </a:solidFill>
              <a:latin typeface="+mn-lt"/>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77792" y="3586059"/>
            <a:ext cx="8866207" cy="584775"/>
          </a:xfrm>
          <a:prstGeom prst="rect">
            <a:avLst/>
          </a:prstGeom>
          <a:noFill/>
        </p:spPr>
        <p:txBody>
          <a:bodyPr wrap="square" rtlCol="0">
            <a:spAutoFit/>
          </a:bodyPr>
          <a:lstStyle/>
          <a:p>
            <a:r>
              <a:rPr lang="en-CA" sz="3200" dirty="0" smtClean="0">
                <a:solidFill>
                  <a:schemeClr val="bg1"/>
                </a:solidFill>
                <a:latin typeface="Myriad Pro"/>
                <a:cs typeface="Myriad Pro"/>
              </a:rPr>
              <a:t>Alberta Advantage</a:t>
            </a:r>
            <a:endParaRPr lang="en-US" sz="3200" dirty="0">
              <a:solidFill>
                <a:schemeClr val="bg1"/>
              </a:solidFill>
              <a:latin typeface="Myriad Pro"/>
              <a:cs typeface="Myriad Pro"/>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7194" y="867593"/>
            <a:ext cx="8112100" cy="584775"/>
          </a:xfrm>
          <a:prstGeom prst="rect">
            <a:avLst/>
          </a:prstGeom>
          <a:noFill/>
        </p:spPr>
        <p:txBody>
          <a:bodyPr wrap="square" rtlCol="0">
            <a:spAutoFit/>
          </a:bodyPr>
          <a:lstStyle/>
          <a:p>
            <a:r>
              <a:rPr lang="en-US" sz="3200" dirty="0" smtClean="0">
                <a:solidFill>
                  <a:srgbClr val="505150"/>
                </a:solidFill>
                <a:latin typeface="Myriad Pro"/>
                <a:cs typeface="Myriad Pro"/>
              </a:rPr>
              <a:t>I believe the Alberta advantage is…</a:t>
            </a:r>
            <a:endParaRPr lang="en-US" sz="2800" dirty="0">
              <a:solidFill>
                <a:srgbClr val="505150"/>
              </a:solidFill>
              <a:latin typeface="Myriad Pro"/>
              <a:cs typeface="Myriad Pro"/>
            </a:endParaRPr>
          </a:p>
        </p:txBody>
      </p:sp>
      <p:sp>
        <p:nvSpPr>
          <p:cNvPr id="6" name="TextBox 5"/>
          <p:cNvSpPr txBox="1"/>
          <p:nvPr/>
        </p:nvSpPr>
        <p:spPr>
          <a:xfrm>
            <a:off x="875262" y="1969650"/>
            <a:ext cx="7175661" cy="892552"/>
          </a:xfrm>
          <a:prstGeom prst="rect">
            <a:avLst/>
          </a:prstGeom>
          <a:noFill/>
          <a:scene3d>
            <a:camera prst="orthographicFront"/>
            <a:lightRig rig="threePt" dir="t"/>
          </a:scene3d>
          <a:sp3d>
            <a:bevelT prst="slope"/>
          </a:sp3d>
        </p:spPr>
        <p:txBody>
          <a:bodyPr wrap="square" rtlCol="0">
            <a:spAutoFit/>
          </a:bodyPr>
          <a:lstStyle/>
          <a:p>
            <a:r>
              <a:rPr lang="en-CA" sz="3200" b="1" dirty="0" smtClean="0">
                <a:solidFill>
                  <a:schemeClr val="tx2">
                    <a:lumMod val="60000"/>
                    <a:lumOff val="40000"/>
                  </a:schemeClr>
                </a:solidFill>
                <a:latin typeface="+mn-lt"/>
              </a:rPr>
              <a:t>18</a:t>
            </a:r>
            <a:r>
              <a:rPr lang="en-CA" sz="2400" b="1" dirty="0" smtClean="0">
                <a:solidFill>
                  <a:schemeClr val="tx2">
                    <a:lumMod val="60000"/>
                    <a:lumOff val="40000"/>
                  </a:schemeClr>
                </a:solidFill>
                <a:latin typeface="+mn-lt"/>
              </a:rPr>
              <a:t>% </a:t>
            </a:r>
            <a:r>
              <a:rPr lang="en-CA" sz="2000" dirty="0" smtClean="0">
                <a:solidFill>
                  <a:srgbClr val="505150"/>
                </a:solidFill>
                <a:latin typeface="+mn-lt"/>
              </a:rPr>
              <a:t>of SME owner/operators report </a:t>
            </a:r>
            <a:r>
              <a:rPr lang="en-CA" sz="2000" dirty="0" smtClean="0">
                <a:solidFill>
                  <a:srgbClr val="505150"/>
                </a:solidFill>
                <a:latin typeface="Segoe Script" pitchFamily="34" charset="0"/>
              </a:rPr>
              <a:t>the rich and diverse economy</a:t>
            </a:r>
            <a:endParaRPr lang="en-CA" sz="2000" dirty="0">
              <a:solidFill>
                <a:srgbClr val="505150"/>
              </a:solidFill>
              <a:latin typeface="+mn-lt"/>
            </a:endParaRPr>
          </a:p>
        </p:txBody>
      </p:sp>
      <p:sp>
        <p:nvSpPr>
          <p:cNvPr id="12" name="TextBox 11"/>
          <p:cNvSpPr txBox="1"/>
          <p:nvPr/>
        </p:nvSpPr>
        <p:spPr>
          <a:xfrm>
            <a:off x="8164" y="6576933"/>
            <a:ext cx="6465336" cy="276999"/>
          </a:xfrm>
          <a:prstGeom prst="rect">
            <a:avLst/>
          </a:prstGeom>
          <a:noFill/>
          <a:scene3d>
            <a:camera prst="orthographicFront"/>
            <a:lightRig rig="threePt" dir="t"/>
          </a:scene3d>
          <a:sp3d>
            <a:bevelT prst="slope"/>
          </a:sp3d>
        </p:spPr>
        <p:txBody>
          <a:bodyPr wrap="square" rtlCol="0">
            <a:spAutoFit/>
          </a:bodyPr>
          <a:lstStyle/>
          <a:p>
            <a:r>
              <a:rPr lang="en-CA" sz="1200" dirty="0" smtClean="0">
                <a:solidFill>
                  <a:srgbClr val="505150"/>
                </a:solidFill>
                <a:latin typeface="+mn-lt"/>
              </a:rPr>
              <a:t>Source:  ATB Financial, Survey on Alberta SMEs, Aug/Sept 2013, 97 respondents.</a:t>
            </a:r>
            <a:endParaRPr lang="en-CA" sz="1200" dirty="0">
              <a:solidFill>
                <a:srgbClr val="505150"/>
              </a:solidFill>
              <a:latin typeface="+mn-lt"/>
            </a:endParaRPr>
          </a:p>
        </p:txBody>
      </p:sp>
      <p:sp>
        <p:nvSpPr>
          <p:cNvPr id="10" name="TextBox 9"/>
          <p:cNvSpPr txBox="1"/>
          <p:nvPr/>
        </p:nvSpPr>
        <p:spPr>
          <a:xfrm>
            <a:off x="875262" y="2963187"/>
            <a:ext cx="7175661" cy="584775"/>
          </a:xfrm>
          <a:prstGeom prst="rect">
            <a:avLst/>
          </a:prstGeom>
          <a:noFill/>
          <a:scene3d>
            <a:camera prst="orthographicFront"/>
            <a:lightRig rig="threePt" dir="t"/>
          </a:scene3d>
          <a:sp3d>
            <a:bevelT prst="slope"/>
          </a:sp3d>
        </p:spPr>
        <p:txBody>
          <a:bodyPr wrap="square" rtlCol="0">
            <a:spAutoFit/>
          </a:bodyPr>
          <a:lstStyle/>
          <a:p>
            <a:r>
              <a:rPr lang="en-CA" sz="3200" b="1" dirty="0" smtClean="0">
                <a:solidFill>
                  <a:schemeClr val="tx2">
                    <a:lumMod val="60000"/>
                    <a:lumOff val="40000"/>
                  </a:schemeClr>
                </a:solidFill>
                <a:latin typeface="+mn-lt"/>
              </a:rPr>
              <a:t>13</a:t>
            </a:r>
            <a:r>
              <a:rPr lang="en-CA" sz="2400" b="1" dirty="0" smtClean="0">
                <a:solidFill>
                  <a:schemeClr val="tx2">
                    <a:lumMod val="60000"/>
                    <a:lumOff val="40000"/>
                  </a:schemeClr>
                </a:solidFill>
                <a:latin typeface="+mn-lt"/>
              </a:rPr>
              <a:t>% </a:t>
            </a:r>
            <a:r>
              <a:rPr lang="en-CA" sz="2000" dirty="0" smtClean="0">
                <a:solidFill>
                  <a:srgbClr val="505150"/>
                </a:solidFill>
                <a:latin typeface="Segoe Script" pitchFamily="34" charset="0"/>
              </a:rPr>
              <a:t>The oil industry</a:t>
            </a:r>
            <a:endParaRPr lang="en-CA" sz="2000" dirty="0">
              <a:solidFill>
                <a:srgbClr val="505150"/>
              </a:solidFill>
              <a:latin typeface="+mn-lt"/>
            </a:endParaRPr>
          </a:p>
        </p:txBody>
      </p:sp>
      <p:sp>
        <p:nvSpPr>
          <p:cNvPr id="15" name="TextBox 14"/>
          <p:cNvSpPr txBox="1"/>
          <p:nvPr/>
        </p:nvSpPr>
        <p:spPr>
          <a:xfrm>
            <a:off x="875262" y="3773112"/>
            <a:ext cx="7175661" cy="584775"/>
          </a:xfrm>
          <a:prstGeom prst="rect">
            <a:avLst/>
          </a:prstGeom>
          <a:noFill/>
          <a:scene3d>
            <a:camera prst="orthographicFront"/>
            <a:lightRig rig="threePt" dir="t"/>
          </a:scene3d>
          <a:sp3d>
            <a:bevelT prst="slope"/>
          </a:sp3d>
        </p:spPr>
        <p:txBody>
          <a:bodyPr wrap="square" rtlCol="0">
            <a:spAutoFit/>
          </a:bodyPr>
          <a:lstStyle/>
          <a:p>
            <a:r>
              <a:rPr lang="en-CA" sz="3200" b="1" dirty="0" smtClean="0">
                <a:solidFill>
                  <a:schemeClr val="tx2">
                    <a:lumMod val="60000"/>
                    <a:lumOff val="40000"/>
                  </a:schemeClr>
                </a:solidFill>
                <a:latin typeface="+mn-lt"/>
              </a:rPr>
              <a:t>10</a:t>
            </a:r>
            <a:r>
              <a:rPr lang="en-CA" sz="2400" b="1" dirty="0" smtClean="0">
                <a:solidFill>
                  <a:schemeClr val="tx2">
                    <a:lumMod val="60000"/>
                    <a:lumOff val="40000"/>
                  </a:schemeClr>
                </a:solidFill>
                <a:latin typeface="+mn-lt"/>
              </a:rPr>
              <a:t>% </a:t>
            </a:r>
            <a:r>
              <a:rPr lang="en-CA" sz="2000" dirty="0" smtClean="0">
                <a:solidFill>
                  <a:srgbClr val="505150"/>
                </a:solidFill>
                <a:latin typeface="Segoe Script" pitchFamily="34" charset="0"/>
              </a:rPr>
              <a:t>Lots of job opportunities</a:t>
            </a:r>
            <a:endParaRPr lang="en-CA" sz="2000" dirty="0">
              <a:solidFill>
                <a:srgbClr val="505150"/>
              </a:solidFill>
              <a:latin typeface="+mn-lt"/>
            </a:endParaRPr>
          </a:p>
        </p:txBody>
      </p:sp>
      <p:cxnSp>
        <p:nvCxnSpPr>
          <p:cNvPr id="16" name="Straight Connector 15"/>
          <p:cNvCxnSpPr/>
          <p:nvPr/>
        </p:nvCxnSpPr>
        <p:spPr>
          <a:xfrm>
            <a:off x="5943146" y="4519705"/>
            <a:ext cx="3132000" cy="0"/>
          </a:xfrm>
          <a:prstGeom prst="line">
            <a:avLst/>
          </a:prstGeom>
          <a:ln w="57150" cap="rnd" cmpd="sng">
            <a:solidFill>
              <a:srgbClr val="404040"/>
            </a:solidFill>
            <a:prstDash val="sysDot"/>
            <a:round/>
          </a:ln>
          <a:effectLst/>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1968500" y="4615520"/>
            <a:ext cx="6984545" cy="1692771"/>
          </a:xfrm>
          <a:prstGeom prst="rect">
            <a:avLst/>
          </a:prstGeom>
          <a:noFill/>
        </p:spPr>
        <p:txBody>
          <a:bodyPr wrap="square" rtlCol="0">
            <a:spAutoFit/>
          </a:bodyPr>
          <a:lstStyle/>
          <a:p>
            <a:pPr algn="r"/>
            <a:r>
              <a:rPr lang="en-US" sz="2800" b="1" dirty="0" smtClean="0">
                <a:solidFill>
                  <a:srgbClr val="505150"/>
                </a:solidFill>
                <a:latin typeface="Candara" pitchFamily="34" charset="0"/>
                <a:cs typeface="Myriad Pro"/>
              </a:rPr>
              <a:t>“</a:t>
            </a:r>
            <a:r>
              <a:rPr lang="en-CA" sz="1600" dirty="0" smtClean="0">
                <a:solidFill>
                  <a:srgbClr val="505150"/>
                </a:solidFill>
                <a:latin typeface="Myriad Pro"/>
                <a:cs typeface="Myriad Pro"/>
              </a:rPr>
              <a:t>THE STABILITY OF THE LONG TERM ECONOMIC FACTORS AROUND THE PROVINCE.  WE HAVE NEVER REALLY HAD A LONG TERM  DOWNTURN IN OUR ECONOMY, SO WE HAVE ALWAYS MANAGED TO PULL OUT OF IT QUICKLY AND COME OUT ON TOP.</a:t>
            </a:r>
            <a:endParaRPr lang="en-US" sz="2800" b="1" baseline="-25000" dirty="0" smtClean="0">
              <a:solidFill>
                <a:srgbClr val="505150"/>
              </a:solidFill>
              <a:latin typeface="Garamond" pitchFamily="18" charset="0"/>
              <a:cs typeface="Myriad Pro"/>
            </a:endParaRPr>
          </a:p>
          <a:p>
            <a:pPr algn="r"/>
            <a:r>
              <a:rPr lang="en-US" sz="2800" b="1" dirty="0" smtClean="0">
                <a:solidFill>
                  <a:srgbClr val="505150"/>
                </a:solidFill>
                <a:latin typeface="Candara" pitchFamily="34" charset="0"/>
                <a:cs typeface="Myriad Pro"/>
              </a:rPr>
              <a:t>”</a:t>
            </a:r>
            <a:endParaRPr lang="en-US" sz="1400" b="1" dirty="0">
              <a:solidFill>
                <a:srgbClr val="505150"/>
              </a:solidFill>
              <a:latin typeface="Candara" pitchFamily="34" charset="0"/>
              <a:cs typeface="Myriad Pro"/>
            </a:endParaRPr>
          </a:p>
        </p:txBody>
      </p:sp>
      <p:sp>
        <p:nvSpPr>
          <p:cNvPr id="11" name="TextBox 10"/>
          <p:cNvSpPr txBox="1"/>
          <p:nvPr/>
        </p:nvSpPr>
        <p:spPr>
          <a:xfrm>
            <a:off x="3891786" y="5631183"/>
            <a:ext cx="3296817" cy="830997"/>
          </a:xfrm>
          <a:prstGeom prst="rect">
            <a:avLst/>
          </a:prstGeom>
          <a:noFill/>
        </p:spPr>
        <p:txBody>
          <a:bodyPr wrap="square" rtlCol="0">
            <a:spAutoFit/>
          </a:bodyPr>
          <a:lstStyle/>
          <a:p>
            <a:r>
              <a:rPr lang="en-CA" sz="1600" dirty="0" smtClean="0">
                <a:solidFill>
                  <a:schemeClr val="tx1">
                    <a:lumMod val="75000"/>
                    <a:lumOff val="25000"/>
                  </a:schemeClr>
                </a:solidFill>
              </a:rPr>
              <a:t>Owner, Construction Company,  </a:t>
            </a:r>
          </a:p>
          <a:p>
            <a:r>
              <a:rPr lang="en-CA" sz="1600" dirty="0" smtClean="0">
                <a:solidFill>
                  <a:schemeClr val="tx1">
                    <a:lumMod val="75000"/>
                    <a:lumOff val="25000"/>
                  </a:schemeClr>
                </a:solidFill>
              </a:rPr>
              <a:t>37 years in business,</a:t>
            </a:r>
          </a:p>
          <a:p>
            <a:r>
              <a:rPr lang="en-CA" sz="1600" dirty="0" smtClean="0">
                <a:solidFill>
                  <a:schemeClr val="tx1">
                    <a:lumMod val="75000"/>
                    <a:lumOff val="25000"/>
                  </a:schemeClr>
                </a:solidFill>
              </a:rPr>
              <a:t>Less than $250k in revenue.</a:t>
            </a:r>
            <a:endParaRPr lang="en-CA" sz="1600" dirty="0">
              <a:solidFill>
                <a:schemeClr val="tx1">
                  <a:lumMod val="75000"/>
                  <a:lumOff val="25000"/>
                </a:schemeClr>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7194" y="867593"/>
            <a:ext cx="8112100" cy="584775"/>
          </a:xfrm>
          <a:prstGeom prst="rect">
            <a:avLst/>
          </a:prstGeom>
          <a:noFill/>
        </p:spPr>
        <p:txBody>
          <a:bodyPr wrap="square" rtlCol="0">
            <a:spAutoFit/>
          </a:bodyPr>
          <a:lstStyle/>
          <a:p>
            <a:r>
              <a:rPr lang="en-US" sz="3200" dirty="0" smtClean="0">
                <a:solidFill>
                  <a:srgbClr val="505150"/>
                </a:solidFill>
                <a:latin typeface="Myriad Pro"/>
                <a:cs typeface="Myriad Pro"/>
              </a:rPr>
              <a:t>What keeps me in Alberta is…</a:t>
            </a:r>
            <a:endParaRPr lang="en-US" sz="2800" dirty="0">
              <a:solidFill>
                <a:srgbClr val="505150"/>
              </a:solidFill>
              <a:latin typeface="Myriad Pro"/>
              <a:cs typeface="Myriad Pro"/>
            </a:endParaRPr>
          </a:p>
        </p:txBody>
      </p:sp>
      <p:sp>
        <p:nvSpPr>
          <p:cNvPr id="6" name="TextBox 5"/>
          <p:cNvSpPr txBox="1"/>
          <p:nvPr/>
        </p:nvSpPr>
        <p:spPr>
          <a:xfrm>
            <a:off x="875262" y="1969650"/>
            <a:ext cx="7175661" cy="584775"/>
          </a:xfrm>
          <a:prstGeom prst="rect">
            <a:avLst/>
          </a:prstGeom>
          <a:noFill/>
          <a:scene3d>
            <a:camera prst="orthographicFront"/>
            <a:lightRig rig="threePt" dir="t"/>
          </a:scene3d>
          <a:sp3d>
            <a:bevelT prst="slope"/>
          </a:sp3d>
        </p:spPr>
        <p:txBody>
          <a:bodyPr wrap="square" rtlCol="0">
            <a:spAutoFit/>
          </a:bodyPr>
          <a:lstStyle/>
          <a:p>
            <a:r>
              <a:rPr lang="en-CA" sz="3200" b="1" dirty="0" smtClean="0">
                <a:solidFill>
                  <a:schemeClr val="tx2">
                    <a:lumMod val="60000"/>
                    <a:lumOff val="40000"/>
                  </a:schemeClr>
                </a:solidFill>
                <a:latin typeface="+mn-lt"/>
              </a:rPr>
              <a:t>24</a:t>
            </a:r>
            <a:r>
              <a:rPr lang="en-CA" sz="2400" b="1" dirty="0" smtClean="0">
                <a:solidFill>
                  <a:schemeClr val="tx2">
                    <a:lumMod val="60000"/>
                    <a:lumOff val="40000"/>
                  </a:schemeClr>
                </a:solidFill>
                <a:latin typeface="+mn-lt"/>
              </a:rPr>
              <a:t>% </a:t>
            </a:r>
            <a:r>
              <a:rPr lang="en-CA" sz="2000" dirty="0" smtClean="0">
                <a:solidFill>
                  <a:srgbClr val="505150"/>
                </a:solidFill>
                <a:latin typeface="+mn-lt"/>
              </a:rPr>
              <a:t>of SME owner/operators report … </a:t>
            </a:r>
            <a:r>
              <a:rPr lang="en-CA" sz="2000" dirty="0" smtClean="0">
                <a:solidFill>
                  <a:srgbClr val="505150"/>
                </a:solidFill>
                <a:latin typeface="Segoe Script" pitchFamily="34" charset="0"/>
              </a:rPr>
              <a:t>It is my home</a:t>
            </a:r>
            <a:endParaRPr lang="en-CA" sz="2000" dirty="0">
              <a:solidFill>
                <a:srgbClr val="505150"/>
              </a:solidFill>
              <a:latin typeface="+mn-lt"/>
            </a:endParaRPr>
          </a:p>
        </p:txBody>
      </p:sp>
      <p:sp>
        <p:nvSpPr>
          <p:cNvPr id="12" name="TextBox 11"/>
          <p:cNvSpPr txBox="1"/>
          <p:nvPr/>
        </p:nvSpPr>
        <p:spPr>
          <a:xfrm>
            <a:off x="8164" y="6576933"/>
            <a:ext cx="6465336" cy="276999"/>
          </a:xfrm>
          <a:prstGeom prst="rect">
            <a:avLst/>
          </a:prstGeom>
          <a:noFill/>
          <a:scene3d>
            <a:camera prst="orthographicFront"/>
            <a:lightRig rig="threePt" dir="t"/>
          </a:scene3d>
          <a:sp3d>
            <a:bevelT prst="slope"/>
          </a:sp3d>
        </p:spPr>
        <p:txBody>
          <a:bodyPr wrap="square" rtlCol="0">
            <a:spAutoFit/>
          </a:bodyPr>
          <a:lstStyle/>
          <a:p>
            <a:r>
              <a:rPr lang="en-CA" sz="1200" dirty="0" smtClean="0">
                <a:solidFill>
                  <a:srgbClr val="505150"/>
                </a:solidFill>
                <a:latin typeface="+mn-lt"/>
              </a:rPr>
              <a:t>Source:  ATB Financial, Survey on Alberta SMEs, Aug/Sept 2013, 99 respondents.</a:t>
            </a:r>
            <a:endParaRPr lang="en-CA" sz="1200" dirty="0">
              <a:solidFill>
                <a:srgbClr val="505150"/>
              </a:solidFill>
              <a:latin typeface="+mn-lt"/>
            </a:endParaRPr>
          </a:p>
        </p:txBody>
      </p:sp>
      <p:sp>
        <p:nvSpPr>
          <p:cNvPr id="10" name="TextBox 9"/>
          <p:cNvSpPr txBox="1"/>
          <p:nvPr/>
        </p:nvSpPr>
        <p:spPr>
          <a:xfrm>
            <a:off x="875262" y="2874287"/>
            <a:ext cx="7175661" cy="584775"/>
          </a:xfrm>
          <a:prstGeom prst="rect">
            <a:avLst/>
          </a:prstGeom>
          <a:noFill/>
          <a:scene3d>
            <a:camera prst="orthographicFront"/>
            <a:lightRig rig="threePt" dir="t"/>
          </a:scene3d>
          <a:sp3d>
            <a:bevelT prst="slope"/>
          </a:sp3d>
        </p:spPr>
        <p:txBody>
          <a:bodyPr wrap="square" rtlCol="0">
            <a:spAutoFit/>
          </a:bodyPr>
          <a:lstStyle/>
          <a:p>
            <a:r>
              <a:rPr lang="en-CA" sz="3200" b="1" dirty="0" smtClean="0">
                <a:solidFill>
                  <a:schemeClr val="tx2">
                    <a:lumMod val="60000"/>
                    <a:lumOff val="40000"/>
                  </a:schemeClr>
                </a:solidFill>
                <a:latin typeface="+mn-lt"/>
              </a:rPr>
              <a:t>14</a:t>
            </a:r>
            <a:r>
              <a:rPr lang="en-CA" sz="2400" b="1" dirty="0" smtClean="0">
                <a:solidFill>
                  <a:schemeClr val="tx2">
                    <a:lumMod val="60000"/>
                    <a:lumOff val="40000"/>
                  </a:schemeClr>
                </a:solidFill>
                <a:latin typeface="+mn-lt"/>
              </a:rPr>
              <a:t>% </a:t>
            </a:r>
            <a:r>
              <a:rPr lang="en-CA" sz="2000" dirty="0" smtClean="0">
                <a:solidFill>
                  <a:srgbClr val="505150"/>
                </a:solidFill>
                <a:latin typeface="Segoe Script" pitchFamily="34" charset="0"/>
              </a:rPr>
              <a:t>The business opportunities</a:t>
            </a:r>
            <a:endParaRPr lang="en-CA" sz="2000" dirty="0">
              <a:solidFill>
                <a:srgbClr val="505150"/>
              </a:solidFill>
              <a:latin typeface="+mn-lt"/>
            </a:endParaRPr>
          </a:p>
        </p:txBody>
      </p:sp>
      <p:sp>
        <p:nvSpPr>
          <p:cNvPr id="15" name="TextBox 14"/>
          <p:cNvSpPr txBox="1"/>
          <p:nvPr/>
        </p:nvSpPr>
        <p:spPr>
          <a:xfrm>
            <a:off x="875262" y="3773112"/>
            <a:ext cx="7175661" cy="584775"/>
          </a:xfrm>
          <a:prstGeom prst="rect">
            <a:avLst/>
          </a:prstGeom>
          <a:noFill/>
          <a:scene3d>
            <a:camera prst="orthographicFront"/>
            <a:lightRig rig="threePt" dir="t"/>
          </a:scene3d>
          <a:sp3d>
            <a:bevelT prst="slope"/>
          </a:sp3d>
        </p:spPr>
        <p:txBody>
          <a:bodyPr wrap="square" rtlCol="0">
            <a:spAutoFit/>
          </a:bodyPr>
          <a:lstStyle/>
          <a:p>
            <a:r>
              <a:rPr lang="en-CA" sz="3200" b="1" dirty="0" smtClean="0">
                <a:solidFill>
                  <a:schemeClr val="tx2">
                    <a:lumMod val="60000"/>
                    <a:lumOff val="40000"/>
                  </a:schemeClr>
                </a:solidFill>
                <a:latin typeface="+mn-lt"/>
              </a:rPr>
              <a:t>13</a:t>
            </a:r>
            <a:r>
              <a:rPr lang="en-CA" sz="2400" b="1" dirty="0" smtClean="0">
                <a:solidFill>
                  <a:schemeClr val="tx2">
                    <a:lumMod val="60000"/>
                    <a:lumOff val="40000"/>
                  </a:schemeClr>
                </a:solidFill>
                <a:latin typeface="+mn-lt"/>
              </a:rPr>
              <a:t>% </a:t>
            </a:r>
            <a:r>
              <a:rPr lang="en-CA" sz="2000" dirty="0" smtClean="0">
                <a:solidFill>
                  <a:srgbClr val="505150"/>
                </a:solidFill>
                <a:latin typeface="Segoe Script" pitchFamily="34" charset="0"/>
              </a:rPr>
              <a:t>My family is here</a:t>
            </a:r>
            <a:endParaRPr lang="en-CA" sz="2000" dirty="0">
              <a:solidFill>
                <a:srgbClr val="505150"/>
              </a:solidFill>
              <a:latin typeface="+mn-lt"/>
            </a:endParaRPr>
          </a:p>
        </p:txBody>
      </p:sp>
      <p:cxnSp>
        <p:nvCxnSpPr>
          <p:cNvPr id="16" name="Straight Connector 15"/>
          <p:cNvCxnSpPr/>
          <p:nvPr/>
        </p:nvCxnSpPr>
        <p:spPr>
          <a:xfrm>
            <a:off x="5943146" y="4519705"/>
            <a:ext cx="3132000" cy="0"/>
          </a:xfrm>
          <a:prstGeom prst="line">
            <a:avLst/>
          </a:prstGeom>
          <a:ln w="57150" cap="rnd" cmpd="sng">
            <a:solidFill>
              <a:srgbClr val="404040"/>
            </a:solidFill>
            <a:prstDash val="sysDot"/>
            <a:round/>
          </a:ln>
          <a:effectLst/>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1968500" y="4615520"/>
            <a:ext cx="6984545" cy="1200329"/>
          </a:xfrm>
          <a:prstGeom prst="rect">
            <a:avLst/>
          </a:prstGeom>
          <a:noFill/>
        </p:spPr>
        <p:txBody>
          <a:bodyPr wrap="square" rtlCol="0">
            <a:spAutoFit/>
          </a:bodyPr>
          <a:lstStyle/>
          <a:p>
            <a:pPr algn="r"/>
            <a:r>
              <a:rPr lang="en-US" sz="2800" b="1" dirty="0" smtClean="0">
                <a:solidFill>
                  <a:srgbClr val="505150"/>
                </a:solidFill>
                <a:latin typeface="Candara" pitchFamily="34" charset="0"/>
                <a:cs typeface="Myriad Pro"/>
              </a:rPr>
              <a:t>“</a:t>
            </a:r>
            <a:r>
              <a:rPr lang="en-CA" sz="1600" dirty="0" smtClean="0">
                <a:solidFill>
                  <a:srgbClr val="505150"/>
                </a:solidFill>
                <a:latin typeface="Myriad Pro"/>
                <a:cs typeface="Myriad Pro"/>
              </a:rPr>
              <a:t>I WAS BORN AND RAISED HERE. I'M PROUD TO BE AN ALBERTAN.  WE HAVE A STRONG ECONOMY AND IT'S THE BEST PLACE IN THE WORLD TO LIVE.</a:t>
            </a:r>
          </a:p>
          <a:p>
            <a:pPr algn="r"/>
            <a:r>
              <a:rPr lang="en-US" sz="2800" b="1" dirty="0" smtClean="0">
                <a:solidFill>
                  <a:srgbClr val="505150"/>
                </a:solidFill>
                <a:latin typeface="Candara" pitchFamily="34" charset="0"/>
                <a:cs typeface="Myriad Pro"/>
              </a:rPr>
              <a:t>”</a:t>
            </a:r>
            <a:endParaRPr lang="en-US" sz="1400" b="1" dirty="0">
              <a:solidFill>
                <a:srgbClr val="505150"/>
              </a:solidFill>
              <a:latin typeface="Candara" pitchFamily="34" charset="0"/>
              <a:cs typeface="Myriad Pro"/>
            </a:endParaRPr>
          </a:p>
        </p:txBody>
      </p:sp>
      <p:sp>
        <p:nvSpPr>
          <p:cNvPr id="11" name="TextBox 10"/>
          <p:cNvSpPr txBox="1"/>
          <p:nvPr/>
        </p:nvSpPr>
        <p:spPr>
          <a:xfrm>
            <a:off x="3891786" y="5504183"/>
            <a:ext cx="3296817" cy="830997"/>
          </a:xfrm>
          <a:prstGeom prst="rect">
            <a:avLst/>
          </a:prstGeom>
          <a:noFill/>
        </p:spPr>
        <p:txBody>
          <a:bodyPr wrap="square" rtlCol="0">
            <a:spAutoFit/>
          </a:bodyPr>
          <a:lstStyle/>
          <a:p>
            <a:r>
              <a:rPr lang="en-CA" sz="1600" dirty="0" smtClean="0">
                <a:solidFill>
                  <a:schemeClr val="tx1">
                    <a:lumMod val="75000"/>
                    <a:lumOff val="25000"/>
                  </a:schemeClr>
                </a:solidFill>
              </a:rPr>
              <a:t>General Manager, Retail Business,  </a:t>
            </a:r>
          </a:p>
          <a:p>
            <a:r>
              <a:rPr lang="en-CA" sz="1600" dirty="0" smtClean="0">
                <a:solidFill>
                  <a:schemeClr val="tx1">
                    <a:lumMod val="75000"/>
                    <a:lumOff val="25000"/>
                  </a:schemeClr>
                </a:solidFill>
              </a:rPr>
              <a:t>57 years in business,</a:t>
            </a:r>
          </a:p>
          <a:p>
            <a:r>
              <a:rPr lang="en-CA" sz="1600" dirty="0" smtClean="0">
                <a:solidFill>
                  <a:schemeClr val="tx1">
                    <a:lumMod val="75000"/>
                    <a:lumOff val="25000"/>
                  </a:schemeClr>
                </a:solidFill>
              </a:rPr>
              <a:t>Undisclosed revenue.</a:t>
            </a:r>
            <a:endParaRPr lang="en-CA" sz="1600" dirty="0">
              <a:solidFill>
                <a:schemeClr val="tx1">
                  <a:lumMod val="75000"/>
                  <a:lumOff val="25000"/>
                </a:schemeClr>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14292" y="3636859"/>
            <a:ext cx="8866207" cy="1077218"/>
          </a:xfrm>
          <a:prstGeom prst="rect">
            <a:avLst/>
          </a:prstGeom>
          <a:noFill/>
        </p:spPr>
        <p:txBody>
          <a:bodyPr wrap="square" rtlCol="0">
            <a:spAutoFit/>
          </a:bodyPr>
          <a:lstStyle/>
          <a:p>
            <a:r>
              <a:rPr lang="en-CA" sz="3200" dirty="0" smtClean="0">
                <a:solidFill>
                  <a:schemeClr val="bg1"/>
                </a:solidFill>
                <a:latin typeface="Myriad Pro"/>
                <a:cs typeface="Myriad Pro"/>
              </a:rPr>
              <a:t>APPENDIX: Volume 3 - </a:t>
            </a:r>
            <a:r>
              <a:rPr lang="en-CA" sz="3200" dirty="0" err="1" smtClean="0">
                <a:solidFill>
                  <a:schemeClr val="bg1"/>
                </a:solidFill>
                <a:latin typeface="Myriad Pro"/>
                <a:cs typeface="Myriad Pro"/>
              </a:rPr>
              <a:t>Firmographics</a:t>
            </a:r>
            <a:r>
              <a:rPr lang="en-CA" sz="3200" dirty="0" smtClean="0">
                <a:solidFill>
                  <a:schemeClr val="bg1"/>
                </a:solidFill>
                <a:latin typeface="Myriad Pro"/>
                <a:cs typeface="Myriad Pro"/>
              </a:rPr>
              <a:t> and Respondent Demographics</a:t>
            </a:r>
            <a:endParaRPr lang="en-US" sz="3200" dirty="0">
              <a:solidFill>
                <a:schemeClr val="bg1"/>
              </a:solidFill>
              <a:latin typeface="Myriad Pro"/>
              <a:cs typeface="Myriad Pro"/>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bwMode="auto">
          <a:xfrm>
            <a:off x="206125" y="15473"/>
            <a:ext cx="8286716" cy="540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lgn="ctr"/>
            <a:r>
              <a:rPr lang="en-CA" sz="2800" b="1" dirty="0" smtClean="0">
                <a:solidFill>
                  <a:schemeClr val="bg1"/>
                </a:solidFill>
              </a:rPr>
              <a:t>Methodology</a:t>
            </a:r>
            <a:endParaRPr kumimoji="0" lang="en-US" sz="2800" b="1" i="0" u="none" strike="noStrike" kern="1200" cap="none" spc="0" normalizeH="0" baseline="0" noProof="0" dirty="0">
              <a:ln>
                <a:noFill/>
              </a:ln>
              <a:solidFill>
                <a:schemeClr val="bg1"/>
              </a:solidFill>
              <a:effectLst/>
              <a:uLnTx/>
              <a:uFillTx/>
              <a:latin typeface="+mj-lt"/>
              <a:ea typeface="ＭＳ Ｐゴシック" charset="0"/>
              <a:cs typeface="ＭＳ Ｐゴシック" charset="0"/>
            </a:endParaRPr>
          </a:p>
        </p:txBody>
      </p:sp>
      <p:pic>
        <p:nvPicPr>
          <p:cNvPr id="91137" name="Picture 1" descr="C:\Users\E29356\AppData\Local\Microsoft\Windows\Temporary Internet Files\Content.IE5\IATG478T\MP900405416[1].jpg"/>
          <p:cNvPicPr>
            <a:picLocks noChangeAspect="1" noChangeArrowheads="1"/>
          </p:cNvPicPr>
          <p:nvPr/>
        </p:nvPicPr>
        <p:blipFill>
          <a:blip r:embed="rId3"/>
          <a:srcRect/>
          <a:stretch>
            <a:fillRect/>
          </a:stretch>
        </p:blipFill>
        <p:spPr bwMode="auto">
          <a:xfrm>
            <a:off x="3192223" y="2612535"/>
            <a:ext cx="1905164" cy="1787183"/>
          </a:xfrm>
          <a:prstGeom prst="rect">
            <a:avLst/>
          </a:prstGeom>
          <a:noFill/>
        </p:spPr>
      </p:pic>
      <p:sp>
        <p:nvSpPr>
          <p:cNvPr id="5" name="Content Placeholder 4"/>
          <p:cNvSpPr>
            <a:spLocks noGrp="1"/>
          </p:cNvSpPr>
          <p:nvPr>
            <p:ph idx="1"/>
          </p:nvPr>
        </p:nvSpPr>
        <p:spPr>
          <a:xfrm>
            <a:off x="3192223" y="1604527"/>
            <a:ext cx="2265528" cy="1008008"/>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CA" sz="1800" b="1" dirty="0" smtClean="0">
                <a:solidFill>
                  <a:schemeClr val="bg1"/>
                </a:solidFill>
                <a:effectLst>
                  <a:outerShdw blurRad="38100" dist="38100" dir="2700000" algn="tl">
                    <a:srgbClr val="000000">
                      <a:alpha val="43137"/>
                    </a:srgbClr>
                  </a:outerShdw>
                </a:effectLst>
                <a:latin typeface="Calibri" pitchFamily="34" charset="0"/>
              </a:rPr>
              <a:t>Randomly selected Alberta SME’s</a:t>
            </a:r>
          </a:p>
        </p:txBody>
      </p:sp>
      <p:sp>
        <p:nvSpPr>
          <p:cNvPr id="7" name="Content Placeholder 4"/>
          <p:cNvSpPr txBox="1">
            <a:spLocks/>
          </p:cNvSpPr>
          <p:nvPr/>
        </p:nvSpPr>
        <p:spPr bwMode="auto">
          <a:xfrm>
            <a:off x="206125" y="1262370"/>
            <a:ext cx="2265528" cy="4487514"/>
          </a:xfrm>
          <a:prstGeom prst="round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 xmlns:ma14="http://schemas.microsoft.com/office/mac/drawingml/2011/main" val="1"/>
            </a:ext>
          </a:ex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en-CA" b="1" u="sng" dirty="0" smtClean="0">
                <a:solidFill>
                  <a:schemeClr val="bg1"/>
                </a:solidFill>
                <a:effectLst>
                  <a:outerShdw blurRad="38100" dist="38100" dir="2700000" algn="tl">
                    <a:srgbClr val="000000">
                      <a:alpha val="43137"/>
                    </a:srgbClr>
                  </a:outerShdw>
                </a:effectLst>
                <a:latin typeface="Calibri" pitchFamily="34" charset="0"/>
              </a:rPr>
              <a:t>Qualifying Businesses</a:t>
            </a:r>
          </a:p>
          <a:p>
            <a:pPr algn="ctr"/>
            <a:r>
              <a:rPr lang="en-CA" b="1" dirty="0" smtClean="0">
                <a:solidFill>
                  <a:schemeClr val="bg1"/>
                </a:solidFill>
                <a:effectLst>
                  <a:outerShdw blurRad="38100" dist="38100" dir="2700000" algn="tl">
                    <a:srgbClr val="000000">
                      <a:alpha val="43137"/>
                    </a:srgbClr>
                  </a:outerShdw>
                </a:effectLst>
                <a:latin typeface="Calibri" pitchFamily="34" charset="0"/>
              </a:rPr>
              <a:t>&lt; 500 employees</a:t>
            </a:r>
          </a:p>
          <a:p>
            <a:pPr algn="ctr"/>
            <a:r>
              <a:rPr lang="en-CA" b="1" dirty="0" smtClean="0">
                <a:solidFill>
                  <a:schemeClr val="bg1"/>
                </a:solidFill>
                <a:effectLst>
                  <a:outerShdw blurRad="38100" dist="38100" dir="2700000" algn="tl">
                    <a:srgbClr val="000000">
                      <a:alpha val="43137"/>
                    </a:srgbClr>
                  </a:outerShdw>
                </a:effectLst>
                <a:latin typeface="Calibri" pitchFamily="34" charset="0"/>
              </a:rPr>
              <a:t>&lt;$20 million annual revenues</a:t>
            </a:r>
          </a:p>
          <a:p>
            <a:pPr algn="ctr"/>
            <a:r>
              <a:rPr lang="en-CA" b="1" dirty="0" smtClean="0">
                <a:solidFill>
                  <a:schemeClr val="bg1"/>
                </a:solidFill>
                <a:effectLst>
                  <a:outerShdw blurRad="38100" dist="38100" dir="2700000" algn="tl">
                    <a:srgbClr val="000000">
                      <a:alpha val="43137"/>
                    </a:srgbClr>
                  </a:outerShdw>
                </a:effectLst>
                <a:latin typeface="Calibri" pitchFamily="34" charset="0"/>
              </a:rPr>
              <a:t>Must be financial decision makers or influencers</a:t>
            </a:r>
          </a:p>
          <a:p>
            <a:pPr algn="ctr">
              <a:buFont typeface="Arial" pitchFamily="34" charset="0"/>
              <a:buChar char="•"/>
            </a:pPr>
            <a:r>
              <a:rPr lang="en-CA" sz="1600" b="1" dirty="0" smtClean="0">
                <a:solidFill>
                  <a:schemeClr val="bg1"/>
                </a:solidFill>
                <a:effectLst>
                  <a:outerShdw blurRad="38100" dist="38100" dir="2700000" algn="tl">
                    <a:srgbClr val="000000">
                      <a:alpha val="43137"/>
                    </a:srgbClr>
                  </a:outerShdw>
                </a:effectLst>
                <a:latin typeface="Calibri" pitchFamily="34" charset="0"/>
              </a:rPr>
              <a:t>Excluded agriculture, government, financial institutions, media, market research, PR, advertising  and communications sectors</a:t>
            </a:r>
          </a:p>
        </p:txBody>
      </p:sp>
      <p:sp>
        <p:nvSpPr>
          <p:cNvPr id="8" name="Content Placeholder 4"/>
          <p:cNvSpPr txBox="1">
            <a:spLocks/>
          </p:cNvSpPr>
          <p:nvPr/>
        </p:nvSpPr>
        <p:spPr bwMode="auto">
          <a:xfrm>
            <a:off x="6227313" y="1262370"/>
            <a:ext cx="2265528" cy="4487514"/>
          </a:xfrm>
          <a:prstGeom prst="round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 xmlns:ma14="http://schemas.microsoft.com/office/mac/drawingml/2011/main" val="1"/>
            </a:ext>
          </a:ex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144000" indent="-144000" algn="ctr">
              <a:spcBef>
                <a:spcPct val="20000"/>
              </a:spcBef>
            </a:pPr>
            <a:r>
              <a:rPr lang="en-CA" b="1" u="sng" dirty="0" smtClean="0">
                <a:solidFill>
                  <a:schemeClr val="bg1"/>
                </a:solidFill>
                <a:effectLst>
                  <a:outerShdw blurRad="38100" dist="38100" dir="2700000" algn="tl">
                    <a:srgbClr val="000000">
                      <a:alpha val="43137"/>
                    </a:srgbClr>
                  </a:outerShdw>
                </a:effectLst>
                <a:latin typeface="Calibri" pitchFamily="34" charset="0"/>
              </a:rPr>
              <a:t>Field dates:</a:t>
            </a:r>
          </a:p>
          <a:p>
            <a:pPr marL="144000" indent="-144000" algn="ctr">
              <a:spcBef>
                <a:spcPct val="20000"/>
              </a:spcBef>
            </a:pPr>
            <a:r>
              <a:rPr lang="en-CA" b="1" dirty="0" smtClean="0">
                <a:solidFill>
                  <a:schemeClr val="bg1"/>
                </a:solidFill>
                <a:effectLst>
                  <a:outerShdw blurRad="38100" dist="38100" dir="2700000" algn="tl">
                    <a:srgbClr val="000000">
                      <a:alpha val="43137"/>
                    </a:srgbClr>
                  </a:outerShdw>
                </a:effectLst>
                <a:latin typeface="Calibri" pitchFamily="34" charset="0"/>
              </a:rPr>
              <a:t>Aug 22 – Sept 4, 2013</a:t>
            </a:r>
          </a:p>
          <a:p>
            <a:pPr marL="144000" marR="0" lvl="0" indent="-144000" algn="ctr" defTabSz="457200" rtl="0" eaLnBrk="1" fontAlgn="base" latinLnBrk="0" hangingPunct="1">
              <a:lnSpc>
                <a:spcPct val="100000"/>
              </a:lnSpc>
              <a:spcBef>
                <a:spcPct val="20000"/>
              </a:spcBef>
              <a:spcAft>
                <a:spcPct val="0"/>
              </a:spcAft>
              <a:buClrTx/>
              <a:buSzTx/>
              <a:buFont typeface="Arial" pitchFamily="34" charset="0"/>
              <a:buChar char="•"/>
              <a:tabLst/>
              <a:defRPr/>
            </a:pPr>
            <a:endParaRPr kumimoji="0" lang="en-CA" b="1"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Calibri" pitchFamily="34" charset="0"/>
            </a:endParaRPr>
          </a:p>
          <a:p>
            <a:pPr marL="144000" marR="0" lvl="0" indent="-144000" algn="ctr" defTabSz="457200" rtl="0" eaLnBrk="1" fontAlgn="base" latinLnBrk="0" hangingPunct="1">
              <a:lnSpc>
                <a:spcPct val="100000"/>
              </a:lnSpc>
              <a:spcBef>
                <a:spcPct val="20000"/>
              </a:spcBef>
              <a:spcAft>
                <a:spcPct val="0"/>
              </a:spcAft>
              <a:buClrTx/>
              <a:buSzTx/>
              <a:tabLst/>
              <a:defRPr/>
            </a:pPr>
            <a:r>
              <a:rPr kumimoji="0" lang="en-CA" b="1"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Calibri" pitchFamily="34" charset="0"/>
              </a:rPr>
              <a:t>Telephone + online option</a:t>
            </a:r>
          </a:p>
          <a:p>
            <a:pPr marL="144000" marR="0" lvl="0" indent="-144000" algn="ctr" defTabSz="457200" rtl="0" eaLnBrk="1" fontAlgn="base" latinLnBrk="0" hangingPunct="1">
              <a:lnSpc>
                <a:spcPct val="100000"/>
              </a:lnSpc>
              <a:spcBef>
                <a:spcPct val="20000"/>
              </a:spcBef>
              <a:spcAft>
                <a:spcPct val="0"/>
              </a:spcAft>
              <a:buClrTx/>
              <a:buSzTx/>
              <a:buFont typeface="Arial" pitchFamily="34" charset="0"/>
              <a:buChar char="•"/>
              <a:tabLst/>
              <a:defRPr/>
            </a:pPr>
            <a:r>
              <a:rPr lang="en-CA" sz="1600" b="1" dirty="0" smtClean="0">
                <a:solidFill>
                  <a:schemeClr val="bg1"/>
                </a:solidFill>
                <a:effectLst>
                  <a:outerShdw blurRad="38100" dist="38100" dir="2700000" algn="tl">
                    <a:srgbClr val="000000">
                      <a:alpha val="43137"/>
                    </a:srgbClr>
                  </a:outerShdw>
                </a:effectLst>
                <a:latin typeface="Calibri" pitchFamily="34" charset="0"/>
              </a:rPr>
              <a:t>Over 3,000 businesses contacts made and 300 completed the survey</a:t>
            </a:r>
          </a:p>
          <a:p>
            <a:pPr marL="144000" marR="0" lvl="0" indent="-144000" algn="ctr" defTabSz="457200" rtl="0" eaLnBrk="1" fontAlgn="base" latinLnBrk="0" hangingPunct="1">
              <a:lnSpc>
                <a:spcPct val="100000"/>
              </a:lnSpc>
              <a:spcBef>
                <a:spcPct val="20000"/>
              </a:spcBef>
              <a:spcAft>
                <a:spcPct val="0"/>
              </a:spcAft>
              <a:buClrTx/>
              <a:buSzTx/>
              <a:buFont typeface="Arial" pitchFamily="34" charset="0"/>
              <a:buChar char="•"/>
              <a:tabLst/>
              <a:defRPr/>
            </a:pPr>
            <a:r>
              <a:rPr kumimoji="0" lang="en-CA" sz="1600" b="1"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Calibri" pitchFamily="34" charset="0"/>
              </a:rPr>
              <a:t>Margin of error is +/- 5.8%</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7194" y="867593"/>
            <a:ext cx="8112100" cy="1077218"/>
          </a:xfrm>
          <a:prstGeom prst="rect">
            <a:avLst/>
          </a:prstGeom>
          <a:noFill/>
        </p:spPr>
        <p:txBody>
          <a:bodyPr wrap="square" rtlCol="0">
            <a:spAutoFit/>
          </a:bodyPr>
          <a:lstStyle/>
          <a:p>
            <a:r>
              <a:rPr lang="en-US" sz="3200" dirty="0" smtClean="0">
                <a:solidFill>
                  <a:srgbClr val="505150"/>
                </a:solidFill>
                <a:latin typeface="Myriad Pro"/>
                <a:cs typeface="Myriad Pro"/>
              </a:rPr>
              <a:t>Half of Alberta SMEs earn revenues in excess of $1,00,000</a:t>
            </a:r>
            <a:endParaRPr lang="en-US" sz="2800" dirty="0">
              <a:solidFill>
                <a:srgbClr val="505150"/>
              </a:solidFill>
              <a:latin typeface="Myriad Pro"/>
              <a:cs typeface="Myriad Pro"/>
            </a:endParaRPr>
          </a:p>
        </p:txBody>
      </p:sp>
      <p:sp>
        <p:nvSpPr>
          <p:cNvPr id="8" name="TextBox 7"/>
          <p:cNvSpPr txBox="1"/>
          <p:nvPr/>
        </p:nvSpPr>
        <p:spPr>
          <a:xfrm>
            <a:off x="8162" y="6538833"/>
            <a:ext cx="6481538" cy="307777"/>
          </a:xfrm>
          <a:prstGeom prst="rect">
            <a:avLst/>
          </a:prstGeom>
          <a:noFill/>
          <a:scene3d>
            <a:camera prst="orthographicFront"/>
            <a:lightRig rig="threePt" dir="t"/>
          </a:scene3d>
          <a:sp3d>
            <a:bevelT prst="slope"/>
          </a:sp3d>
        </p:spPr>
        <p:txBody>
          <a:bodyPr wrap="square" rtlCol="0">
            <a:spAutoFit/>
          </a:bodyPr>
          <a:lstStyle/>
          <a:p>
            <a:r>
              <a:rPr lang="en-CA" sz="1400" dirty="0" smtClean="0">
                <a:solidFill>
                  <a:srgbClr val="505150"/>
                </a:solidFill>
                <a:latin typeface="+mn-lt"/>
              </a:rPr>
              <a:t>Source: ATB Financial, Survey on Alberta SMEs, Aug/Sept 2013, with 300 respondents.</a:t>
            </a:r>
            <a:endParaRPr lang="en-CA" sz="1400" dirty="0">
              <a:solidFill>
                <a:srgbClr val="505150"/>
              </a:solidFill>
              <a:latin typeface="+mn-lt"/>
            </a:endParaRPr>
          </a:p>
        </p:txBody>
      </p:sp>
      <p:sp>
        <p:nvSpPr>
          <p:cNvPr id="7" name="TextBox 6"/>
          <p:cNvSpPr txBox="1"/>
          <p:nvPr/>
        </p:nvSpPr>
        <p:spPr>
          <a:xfrm>
            <a:off x="497994" y="2064365"/>
            <a:ext cx="4696306" cy="1323439"/>
          </a:xfrm>
          <a:prstGeom prst="rect">
            <a:avLst/>
          </a:prstGeom>
          <a:noFill/>
          <a:ln>
            <a:solidFill>
              <a:schemeClr val="accent6">
                <a:lumMod val="40000"/>
                <a:lumOff val="60000"/>
              </a:schemeClr>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CA" sz="2000" dirty="0" smtClean="0">
                <a:solidFill>
                  <a:srgbClr val="505150"/>
                </a:solidFill>
                <a:latin typeface="Calibri" pitchFamily="34" charset="0"/>
                <a:cs typeface="Calibri" pitchFamily="34" charset="0"/>
              </a:rPr>
              <a:t>Of the SMEs we surveyed, nearly half report fewer than five employees, half (53%) report earnings in excess of $1,000,000 in 2012. </a:t>
            </a:r>
            <a:endParaRPr lang="en-CA" sz="2000" dirty="0">
              <a:solidFill>
                <a:srgbClr val="505150"/>
              </a:solidFill>
              <a:latin typeface="Calibri" pitchFamily="34" charset="0"/>
              <a:cs typeface="Calibri" pitchFamily="34" charset="0"/>
            </a:endParaRPr>
          </a:p>
        </p:txBody>
      </p:sp>
      <p:graphicFrame>
        <p:nvGraphicFramePr>
          <p:cNvPr id="11" name="Chart 10"/>
          <p:cNvGraphicFramePr/>
          <p:nvPr/>
        </p:nvGraphicFramePr>
        <p:xfrm>
          <a:off x="256694" y="3434812"/>
          <a:ext cx="4201006" cy="27654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hart 11"/>
          <p:cNvGraphicFramePr/>
          <p:nvPr/>
        </p:nvGraphicFramePr>
        <p:xfrm>
          <a:off x="4787900" y="2309733"/>
          <a:ext cx="4356100" cy="4229100"/>
        </p:xfrm>
        <a:graphic>
          <a:graphicData uri="http://schemas.openxmlformats.org/drawingml/2006/chart">
            <c:chart xmlns:c="http://schemas.openxmlformats.org/drawingml/2006/chart" xmlns:r="http://schemas.openxmlformats.org/officeDocument/2006/relationships" r:id="rId4"/>
          </a:graphicData>
        </a:graphic>
      </p:graphicFrame>
      <p:sp>
        <p:nvSpPr>
          <p:cNvPr id="13" name="TextBox 12"/>
          <p:cNvSpPr txBox="1"/>
          <p:nvPr/>
        </p:nvSpPr>
        <p:spPr>
          <a:xfrm>
            <a:off x="612294" y="3391268"/>
            <a:ext cx="2499206" cy="338554"/>
          </a:xfrm>
          <a:prstGeom prst="rect">
            <a:avLst/>
          </a:prstGeom>
          <a:noFill/>
          <a:scene3d>
            <a:camera prst="orthographicFront"/>
            <a:lightRig rig="threePt" dir="t"/>
          </a:scene3d>
          <a:sp3d>
            <a:bevelT prst="slope"/>
          </a:sp3d>
        </p:spPr>
        <p:txBody>
          <a:bodyPr wrap="square" rtlCol="0">
            <a:spAutoFit/>
          </a:bodyPr>
          <a:lstStyle/>
          <a:p>
            <a:pPr algn="ctr"/>
            <a:r>
              <a:rPr lang="en-CA" sz="1600" b="1" dirty="0" smtClean="0">
                <a:solidFill>
                  <a:schemeClr val="tx2">
                    <a:lumMod val="60000"/>
                    <a:lumOff val="40000"/>
                  </a:schemeClr>
                </a:solidFill>
                <a:latin typeface="+mn-lt"/>
              </a:rPr>
              <a:t>Number of Employees</a:t>
            </a:r>
            <a:endParaRPr lang="en-CA" sz="1600" b="1" dirty="0">
              <a:solidFill>
                <a:schemeClr val="tx2">
                  <a:lumMod val="60000"/>
                  <a:lumOff val="40000"/>
                </a:schemeClr>
              </a:solidFill>
              <a:latin typeface="+mn-lt"/>
            </a:endParaRPr>
          </a:p>
        </p:txBody>
      </p:sp>
      <p:sp>
        <p:nvSpPr>
          <p:cNvPr id="14" name="TextBox 13"/>
          <p:cNvSpPr txBox="1"/>
          <p:nvPr/>
        </p:nvSpPr>
        <p:spPr>
          <a:xfrm>
            <a:off x="5628794" y="2506246"/>
            <a:ext cx="2499206" cy="338554"/>
          </a:xfrm>
          <a:prstGeom prst="rect">
            <a:avLst/>
          </a:prstGeom>
          <a:noFill/>
          <a:scene3d>
            <a:camera prst="orthographicFront"/>
            <a:lightRig rig="threePt" dir="t"/>
          </a:scene3d>
          <a:sp3d>
            <a:bevelT prst="slope"/>
          </a:sp3d>
        </p:spPr>
        <p:txBody>
          <a:bodyPr wrap="square" rtlCol="0">
            <a:spAutoFit/>
          </a:bodyPr>
          <a:lstStyle/>
          <a:p>
            <a:pPr algn="ctr"/>
            <a:r>
              <a:rPr lang="en-CA" sz="1600" b="1" dirty="0" smtClean="0">
                <a:solidFill>
                  <a:schemeClr val="tx2">
                    <a:lumMod val="60000"/>
                    <a:lumOff val="40000"/>
                  </a:schemeClr>
                </a:solidFill>
                <a:latin typeface="+mn-lt"/>
              </a:rPr>
              <a:t>Annual Revenues 2012</a:t>
            </a:r>
            <a:endParaRPr lang="en-CA" sz="1600" b="1" dirty="0">
              <a:solidFill>
                <a:schemeClr val="tx2">
                  <a:lumMod val="60000"/>
                  <a:lumOff val="40000"/>
                </a:schemeClr>
              </a:solidFill>
              <a:latin typeface="+mn-lt"/>
            </a:endParaRPr>
          </a:p>
        </p:txBody>
      </p:sp>
      <p:sp>
        <p:nvSpPr>
          <p:cNvPr id="15" name="Down Arrow 14"/>
          <p:cNvSpPr/>
          <p:nvPr/>
        </p:nvSpPr>
        <p:spPr>
          <a:xfrm rot="10800000">
            <a:off x="3747636" y="6106491"/>
            <a:ext cx="190500" cy="203200"/>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A"/>
          </a:p>
        </p:txBody>
      </p:sp>
      <p:sp>
        <p:nvSpPr>
          <p:cNvPr id="16" name="Down Arrow 15"/>
          <p:cNvSpPr/>
          <p:nvPr/>
        </p:nvSpPr>
        <p:spPr>
          <a:xfrm>
            <a:off x="3990946" y="6106492"/>
            <a:ext cx="190500" cy="203200"/>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CA"/>
          </a:p>
        </p:txBody>
      </p:sp>
      <p:sp>
        <p:nvSpPr>
          <p:cNvPr id="17" name="TextBox 16"/>
          <p:cNvSpPr txBox="1"/>
          <p:nvPr/>
        </p:nvSpPr>
        <p:spPr>
          <a:xfrm>
            <a:off x="4257700" y="6076995"/>
            <a:ext cx="2232000" cy="288000"/>
          </a:xfrm>
          <a:prstGeom prst="rect">
            <a:avLst/>
          </a:prstGeom>
          <a:noFill/>
          <a:scene3d>
            <a:camera prst="orthographicFront"/>
            <a:lightRig rig="threePt" dir="t"/>
          </a:scene3d>
          <a:sp3d>
            <a:bevelT prst="slope"/>
          </a:sp3d>
        </p:spPr>
        <p:txBody>
          <a:bodyPr wrap="square" rtlCol="0">
            <a:spAutoFit/>
          </a:bodyPr>
          <a:lstStyle/>
          <a:p>
            <a:r>
              <a:rPr lang="en-CA" sz="1200" dirty="0" smtClean="0">
                <a:solidFill>
                  <a:srgbClr val="505150"/>
                </a:solidFill>
                <a:latin typeface="+mn-lt"/>
              </a:rPr>
              <a:t> Change from last quarter</a:t>
            </a:r>
            <a:endParaRPr lang="en-CA" sz="1200" dirty="0">
              <a:solidFill>
                <a:srgbClr val="505150"/>
              </a:solidFill>
              <a:latin typeface="+mn-lt"/>
            </a:endParaRPr>
          </a:p>
        </p:txBody>
      </p:sp>
      <p:sp>
        <p:nvSpPr>
          <p:cNvPr id="18" name="Down Arrow 17"/>
          <p:cNvSpPr/>
          <p:nvPr/>
        </p:nvSpPr>
        <p:spPr>
          <a:xfrm>
            <a:off x="834258" y="4959637"/>
            <a:ext cx="190500" cy="203200"/>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CA"/>
          </a:p>
        </p:txBody>
      </p:sp>
      <p:sp>
        <p:nvSpPr>
          <p:cNvPr id="20" name="Down Arrow 19"/>
          <p:cNvSpPr/>
          <p:nvPr/>
        </p:nvSpPr>
        <p:spPr>
          <a:xfrm rot="10800000">
            <a:off x="1196751" y="3796902"/>
            <a:ext cx="190500" cy="203200"/>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A"/>
          </a:p>
        </p:txBody>
      </p:sp>
      <p:sp>
        <p:nvSpPr>
          <p:cNvPr id="21" name="Down Arrow 20"/>
          <p:cNvSpPr/>
          <p:nvPr/>
        </p:nvSpPr>
        <p:spPr>
          <a:xfrm>
            <a:off x="7317703" y="4630998"/>
            <a:ext cx="190500" cy="203200"/>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CA"/>
          </a:p>
        </p:txBody>
      </p:sp>
      <p:sp>
        <p:nvSpPr>
          <p:cNvPr id="22" name="Down Arrow 21"/>
          <p:cNvSpPr/>
          <p:nvPr/>
        </p:nvSpPr>
        <p:spPr>
          <a:xfrm rot="10800000">
            <a:off x="7171653" y="3612612"/>
            <a:ext cx="190500" cy="203200"/>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A"/>
          </a:p>
        </p:txBody>
      </p:sp>
      <p:sp>
        <p:nvSpPr>
          <p:cNvPr id="23" name="Down Arrow 22"/>
          <p:cNvSpPr/>
          <p:nvPr/>
        </p:nvSpPr>
        <p:spPr>
          <a:xfrm rot="10800000">
            <a:off x="4921249" y="4292600"/>
            <a:ext cx="190500" cy="203200"/>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A"/>
          </a:p>
        </p:txBody>
      </p:sp>
      <p:sp>
        <p:nvSpPr>
          <p:cNvPr id="24" name="Down Arrow 23"/>
          <p:cNvSpPr/>
          <p:nvPr/>
        </p:nvSpPr>
        <p:spPr>
          <a:xfrm>
            <a:off x="6965950" y="5137437"/>
            <a:ext cx="190500" cy="203200"/>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CA"/>
          </a:p>
        </p:txBody>
      </p:sp>
      <p:sp>
        <p:nvSpPr>
          <p:cNvPr id="27" name="Down Arrow 26"/>
          <p:cNvSpPr/>
          <p:nvPr/>
        </p:nvSpPr>
        <p:spPr>
          <a:xfrm>
            <a:off x="5438294" y="5061237"/>
            <a:ext cx="190500" cy="203200"/>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CA"/>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8162" y="6538833"/>
            <a:ext cx="6481538" cy="307777"/>
          </a:xfrm>
          <a:prstGeom prst="rect">
            <a:avLst/>
          </a:prstGeom>
          <a:noFill/>
          <a:scene3d>
            <a:camera prst="orthographicFront"/>
            <a:lightRig rig="threePt" dir="t"/>
          </a:scene3d>
          <a:sp3d>
            <a:bevelT prst="slope"/>
          </a:sp3d>
        </p:spPr>
        <p:txBody>
          <a:bodyPr wrap="square" rtlCol="0">
            <a:spAutoFit/>
          </a:bodyPr>
          <a:lstStyle/>
          <a:p>
            <a:r>
              <a:rPr lang="en-CA" sz="1400" dirty="0" smtClean="0">
                <a:solidFill>
                  <a:srgbClr val="505150"/>
                </a:solidFill>
                <a:latin typeface="+mn-lt"/>
              </a:rPr>
              <a:t>Source: ATB Financial, Survey on Alberta SMEs, Aug/Sept 2013, with 300 respondents.</a:t>
            </a:r>
            <a:endParaRPr lang="en-CA" sz="1400" dirty="0">
              <a:solidFill>
                <a:srgbClr val="505150"/>
              </a:solidFill>
              <a:latin typeface="+mn-lt"/>
            </a:endParaRPr>
          </a:p>
        </p:txBody>
      </p:sp>
      <p:sp>
        <p:nvSpPr>
          <p:cNvPr id="11" name="TextBox 10"/>
          <p:cNvSpPr txBox="1"/>
          <p:nvPr/>
        </p:nvSpPr>
        <p:spPr>
          <a:xfrm>
            <a:off x="447194" y="867593"/>
            <a:ext cx="5344006" cy="584775"/>
          </a:xfrm>
          <a:prstGeom prst="rect">
            <a:avLst/>
          </a:prstGeom>
          <a:noFill/>
        </p:spPr>
        <p:txBody>
          <a:bodyPr wrap="square" rtlCol="0">
            <a:spAutoFit/>
          </a:bodyPr>
          <a:lstStyle/>
          <a:p>
            <a:r>
              <a:rPr lang="en-CA" sz="3200" dirty="0" smtClean="0">
                <a:solidFill>
                  <a:srgbClr val="505150"/>
                </a:solidFill>
                <a:latin typeface="Myriad Pro"/>
                <a:cs typeface="Myriad Pro"/>
              </a:rPr>
              <a:t>Business Firmographics</a:t>
            </a:r>
            <a:endParaRPr lang="en-US" sz="2800" dirty="0">
              <a:solidFill>
                <a:srgbClr val="505150"/>
              </a:solidFill>
              <a:latin typeface="Myriad Pro"/>
              <a:cs typeface="Myriad Pro"/>
            </a:endParaRPr>
          </a:p>
        </p:txBody>
      </p:sp>
      <p:sp>
        <p:nvSpPr>
          <p:cNvPr id="12" name="TextBox 11"/>
          <p:cNvSpPr txBox="1"/>
          <p:nvPr/>
        </p:nvSpPr>
        <p:spPr>
          <a:xfrm>
            <a:off x="684761" y="1449750"/>
            <a:ext cx="3204000" cy="396000"/>
          </a:xfrm>
          <a:prstGeom prst="rect">
            <a:avLst/>
          </a:prstGeom>
          <a:noFill/>
        </p:spPr>
        <p:txBody>
          <a:bodyPr wrap="square" rtlCol="0">
            <a:spAutoFit/>
          </a:bodyPr>
          <a:lstStyle/>
          <a:p>
            <a:pPr algn="ctr"/>
            <a:r>
              <a:rPr lang="en-CA" sz="2000" b="1" dirty="0" smtClean="0">
                <a:solidFill>
                  <a:schemeClr val="accent1">
                    <a:lumMod val="75000"/>
                  </a:schemeClr>
                </a:solidFill>
                <a:latin typeface="+mn-lt"/>
              </a:rPr>
              <a:t>Business Life Stage Phase</a:t>
            </a:r>
            <a:endParaRPr lang="en-CA" sz="2000" b="1" dirty="0">
              <a:solidFill>
                <a:schemeClr val="accent1">
                  <a:lumMod val="75000"/>
                </a:schemeClr>
              </a:solidFill>
              <a:latin typeface="+mn-lt"/>
            </a:endParaRPr>
          </a:p>
        </p:txBody>
      </p:sp>
      <p:sp>
        <p:nvSpPr>
          <p:cNvPr id="13" name="TextBox 12"/>
          <p:cNvSpPr txBox="1"/>
          <p:nvPr/>
        </p:nvSpPr>
        <p:spPr>
          <a:xfrm>
            <a:off x="5584306" y="1468800"/>
            <a:ext cx="2344187" cy="400110"/>
          </a:xfrm>
          <a:prstGeom prst="rect">
            <a:avLst/>
          </a:prstGeom>
          <a:noFill/>
        </p:spPr>
        <p:txBody>
          <a:bodyPr wrap="square" rtlCol="0">
            <a:spAutoFit/>
          </a:bodyPr>
          <a:lstStyle/>
          <a:p>
            <a:pPr algn="ctr"/>
            <a:r>
              <a:rPr lang="en-CA" sz="2000" b="1" dirty="0" smtClean="0">
                <a:solidFill>
                  <a:schemeClr val="accent1">
                    <a:lumMod val="75000"/>
                  </a:schemeClr>
                </a:solidFill>
                <a:latin typeface="+mn-lt"/>
              </a:rPr>
              <a:t>Intentional Growth</a:t>
            </a:r>
            <a:endParaRPr lang="en-CA" sz="2000" b="1" dirty="0">
              <a:solidFill>
                <a:schemeClr val="accent1">
                  <a:lumMod val="75000"/>
                </a:schemeClr>
              </a:solidFill>
              <a:latin typeface="+mn-lt"/>
            </a:endParaRPr>
          </a:p>
        </p:txBody>
      </p:sp>
      <p:graphicFrame>
        <p:nvGraphicFramePr>
          <p:cNvPr id="14" name="Chart 13"/>
          <p:cNvGraphicFramePr/>
          <p:nvPr/>
        </p:nvGraphicFramePr>
        <p:xfrm>
          <a:off x="-658588" y="1914542"/>
          <a:ext cx="5309444" cy="426690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Chart 14"/>
          <p:cNvGraphicFramePr/>
          <p:nvPr/>
        </p:nvGraphicFramePr>
        <p:xfrm>
          <a:off x="4777856" y="1914542"/>
          <a:ext cx="4080394" cy="4266909"/>
        </p:xfrm>
        <a:graphic>
          <a:graphicData uri="http://schemas.openxmlformats.org/drawingml/2006/chart">
            <c:chart xmlns:c="http://schemas.openxmlformats.org/drawingml/2006/chart" xmlns:r="http://schemas.openxmlformats.org/officeDocument/2006/relationships" r:id="rId4"/>
          </a:graphicData>
        </a:graphic>
      </p:graphicFrame>
      <p:sp>
        <p:nvSpPr>
          <p:cNvPr id="17" name="Rounded Rectangular Callout 16"/>
          <p:cNvSpPr/>
          <p:nvPr/>
        </p:nvSpPr>
        <p:spPr>
          <a:xfrm>
            <a:off x="6489700" y="304800"/>
            <a:ext cx="2178050" cy="867593"/>
          </a:xfrm>
          <a:prstGeom prst="wedgeRoundRectCallou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CA" dirty="0" smtClean="0"/>
              <a:t>75% of SMEs are TRYING to grow their business</a:t>
            </a:r>
          </a:p>
        </p:txBody>
      </p:sp>
      <p:sp>
        <p:nvSpPr>
          <p:cNvPr id="10" name="Down Arrow 9"/>
          <p:cNvSpPr/>
          <p:nvPr/>
        </p:nvSpPr>
        <p:spPr>
          <a:xfrm rot="10800000">
            <a:off x="3747636" y="6093612"/>
            <a:ext cx="190500" cy="203200"/>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A"/>
          </a:p>
        </p:txBody>
      </p:sp>
      <p:sp>
        <p:nvSpPr>
          <p:cNvPr id="18" name="Down Arrow 17"/>
          <p:cNvSpPr/>
          <p:nvPr/>
        </p:nvSpPr>
        <p:spPr>
          <a:xfrm>
            <a:off x="3990946" y="6093613"/>
            <a:ext cx="190500" cy="203200"/>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CA"/>
          </a:p>
        </p:txBody>
      </p:sp>
      <p:sp>
        <p:nvSpPr>
          <p:cNvPr id="19" name="TextBox 18"/>
          <p:cNvSpPr txBox="1"/>
          <p:nvPr/>
        </p:nvSpPr>
        <p:spPr>
          <a:xfrm>
            <a:off x="4257700" y="6064116"/>
            <a:ext cx="2232000" cy="288000"/>
          </a:xfrm>
          <a:prstGeom prst="rect">
            <a:avLst/>
          </a:prstGeom>
          <a:noFill/>
          <a:scene3d>
            <a:camera prst="orthographicFront"/>
            <a:lightRig rig="threePt" dir="t"/>
          </a:scene3d>
          <a:sp3d>
            <a:bevelT prst="slope"/>
          </a:sp3d>
        </p:spPr>
        <p:txBody>
          <a:bodyPr wrap="square" rtlCol="0">
            <a:spAutoFit/>
          </a:bodyPr>
          <a:lstStyle/>
          <a:p>
            <a:r>
              <a:rPr lang="en-CA" sz="1200" dirty="0" smtClean="0">
                <a:solidFill>
                  <a:srgbClr val="505150"/>
                </a:solidFill>
                <a:latin typeface="+mn-lt"/>
              </a:rPr>
              <a:t> Change from last quarter</a:t>
            </a:r>
            <a:endParaRPr lang="en-CA" sz="1200" dirty="0">
              <a:solidFill>
                <a:srgbClr val="505150"/>
              </a:solidFill>
              <a:latin typeface="+mn-lt"/>
            </a:endParaRPr>
          </a:p>
        </p:txBody>
      </p:sp>
      <p:sp>
        <p:nvSpPr>
          <p:cNvPr id="21" name="Down Arrow 20"/>
          <p:cNvSpPr/>
          <p:nvPr/>
        </p:nvSpPr>
        <p:spPr>
          <a:xfrm>
            <a:off x="2782118" y="4894631"/>
            <a:ext cx="190500" cy="203200"/>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CA"/>
          </a:p>
        </p:txBody>
      </p:sp>
      <p:sp>
        <p:nvSpPr>
          <p:cNvPr id="24" name="Down Arrow 23"/>
          <p:cNvSpPr/>
          <p:nvPr/>
        </p:nvSpPr>
        <p:spPr>
          <a:xfrm rot="10800000">
            <a:off x="8869973" y="2352811"/>
            <a:ext cx="190500" cy="203200"/>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A"/>
          </a:p>
        </p:txBody>
      </p:sp>
      <p:sp>
        <p:nvSpPr>
          <p:cNvPr id="27" name="Down Arrow 26"/>
          <p:cNvSpPr/>
          <p:nvPr/>
        </p:nvSpPr>
        <p:spPr>
          <a:xfrm rot="10800000">
            <a:off x="6578600" y="397693"/>
            <a:ext cx="190500" cy="203200"/>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A"/>
          </a:p>
        </p:txBody>
      </p:sp>
      <p:sp>
        <p:nvSpPr>
          <p:cNvPr id="28" name="Down Arrow 27"/>
          <p:cNvSpPr/>
          <p:nvPr/>
        </p:nvSpPr>
        <p:spPr>
          <a:xfrm rot="10800000">
            <a:off x="7856689" y="4368800"/>
            <a:ext cx="190500" cy="203200"/>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A"/>
          </a:p>
        </p:txBody>
      </p:sp>
      <p:sp>
        <p:nvSpPr>
          <p:cNvPr id="29" name="Down Arrow 28"/>
          <p:cNvSpPr/>
          <p:nvPr/>
        </p:nvSpPr>
        <p:spPr>
          <a:xfrm>
            <a:off x="7737993" y="5422900"/>
            <a:ext cx="190500" cy="203200"/>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CA"/>
          </a:p>
        </p:txBody>
      </p:sp>
      <p:sp>
        <p:nvSpPr>
          <p:cNvPr id="30" name="Down Arrow 29"/>
          <p:cNvSpPr/>
          <p:nvPr/>
        </p:nvSpPr>
        <p:spPr>
          <a:xfrm rot="10800000">
            <a:off x="2820698" y="2841734"/>
            <a:ext cx="190500" cy="203200"/>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A"/>
          </a:p>
        </p:txBody>
      </p:sp>
      <p:sp>
        <p:nvSpPr>
          <p:cNvPr id="31" name="Down Arrow 30"/>
          <p:cNvSpPr/>
          <p:nvPr/>
        </p:nvSpPr>
        <p:spPr>
          <a:xfrm>
            <a:off x="4367940" y="3516463"/>
            <a:ext cx="190500" cy="203200"/>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CA"/>
          </a:p>
        </p:txBody>
      </p:sp>
      <p:sp>
        <p:nvSpPr>
          <p:cNvPr id="32" name="Down Arrow 31"/>
          <p:cNvSpPr/>
          <p:nvPr/>
        </p:nvSpPr>
        <p:spPr>
          <a:xfrm rot="10800000">
            <a:off x="3262145" y="4181366"/>
            <a:ext cx="190500" cy="203200"/>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A"/>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hart 9"/>
          <p:cNvGraphicFramePr/>
          <p:nvPr/>
        </p:nvGraphicFramePr>
        <p:xfrm>
          <a:off x="3790949" y="2119537"/>
          <a:ext cx="5337425" cy="42097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10"/>
          <p:cNvGraphicFramePr/>
          <p:nvPr/>
        </p:nvGraphicFramePr>
        <p:xfrm>
          <a:off x="382137" y="2119538"/>
          <a:ext cx="3885063" cy="4030891"/>
        </p:xfrm>
        <a:graphic>
          <a:graphicData uri="http://schemas.openxmlformats.org/drawingml/2006/chart">
            <c:chart xmlns:c="http://schemas.openxmlformats.org/drawingml/2006/chart" xmlns:r="http://schemas.openxmlformats.org/officeDocument/2006/relationships" r:id="rId4"/>
          </a:graphicData>
        </a:graphic>
      </p:graphicFrame>
      <p:sp>
        <p:nvSpPr>
          <p:cNvPr id="2" name="TextBox 1"/>
          <p:cNvSpPr txBox="1"/>
          <p:nvPr/>
        </p:nvSpPr>
        <p:spPr>
          <a:xfrm>
            <a:off x="447194" y="867593"/>
            <a:ext cx="5344006" cy="584775"/>
          </a:xfrm>
          <a:prstGeom prst="rect">
            <a:avLst/>
          </a:prstGeom>
          <a:noFill/>
        </p:spPr>
        <p:txBody>
          <a:bodyPr wrap="square" rtlCol="0">
            <a:spAutoFit/>
          </a:bodyPr>
          <a:lstStyle/>
          <a:p>
            <a:r>
              <a:rPr lang="en-CA" sz="3200" dirty="0" smtClean="0">
                <a:solidFill>
                  <a:srgbClr val="505150"/>
                </a:solidFill>
                <a:latin typeface="Myriad Pro"/>
                <a:cs typeface="Myriad Pro"/>
              </a:rPr>
              <a:t>Business Firmographics</a:t>
            </a:r>
            <a:endParaRPr lang="en-US" sz="2800" dirty="0">
              <a:solidFill>
                <a:srgbClr val="505150"/>
              </a:solidFill>
              <a:latin typeface="Myriad Pro"/>
              <a:cs typeface="Myriad Pro"/>
            </a:endParaRPr>
          </a:p>
        </p:txBody>
      </p:sp>
      <p:sp>
        <p:nvSpPr>
          <p:cNvPr id="8" name="TextBox 7"/>
          <p:cNvSpPr txBox="1"/>
          <p:nvPr/>
        </p:nvSpPr>
        <p:spPr>
          <a:xfrm>
            <a:off x="1713" y="6548874"/>
            <a:ext cx="6481538" cy="307777"/>
          </a:xfrm>
          <a:prstGeom prst="rect">
            <a:avLst/>
          </a:prstGeom>
          <a:noFill/>
          <a:scene3d>
            <a:camera prst="orthographicFront"/>
            <a:lightRig rig="threePt" dir="t"/>
          </a:scene3d>
          <a:sp3d>
            <a:bevelT prst="slope"/>
          </a:sp3d>
        </p:spPr>
        <p:txBody>
          <a:bodyPr wrap="square" rtlCol="0">
            <a:spAutoFit/>
          </a:bodyPr>
          <a:lstStyle/>
          <a:p>
            <a:r>
              <a:rPr lang="en-CA" sz="1400" dirty="0" smtClean="0">
                <a:solidFill>
                  <a:srgbClr val="505150"/>
                </a:solidFill>
                <a:latin typeface="+mn-lt"/>
              </a:rPr>
              <a:t>Source: ATB Financial, Survey on Alberta SMEs, Aug/Sept 2013, with 300 respondents.</a:t>
            </a:r>
            <a:endParaRPr lang="en-CA" sz="1400" dirty="0">
              <a:solidFill>
                <a:srgbClr val="505150"/>
              </a:solidFill>
              <a:latin typeface="+mn-lt"/>
            </a:endParaRPr>
          </a:p>
        </p:txBody>
      </p:sp>
      <p:sp>
        <p:nvSpPr>
          <p:cNvPr id="12" name="Content Placeholder 4"/>
          <p:cNvSpPr>
            <a:spLocks noGrp="1"/>
          </p:cNvSpPr>
          <p:nvPr>
            <p:ph idx="1"/>
          </p:nvPr>
        </p:nvSpPr>
        <p:spPr>
          <a:xfrm>
            <a:off x="3133013" y="4174899"/>
            <a:ext cx="1080000" cy="64800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buNone/>
            </a:pPr>
            <a:r>
              <a:rPr lang="en-CA" sz="2000" dirty="0" smtClean="0">
                <a:solidFill>
                  <a:schemeClr val="bg1"/>
                </a:solidFill>
              </a:rPr>
              <a:t>$1MM+</a:t>
            </a:r>
          </a:p>
          <a:p>
            <a:pPr algn="ctr">
              <a:buNone/>
            </a:pPr>
            <a:r>
              <a:rPr lang="en-CA" sz="1600" dirty="0" smtClean="0">
                <a:solidFill>
                  <a:schemeClr val="bg1"/>
                </a:solidFill>
              </a:rPr>
              <a:t>10%</a:t>
            </a:r>
          </a:p>
        </p:txBody>
      </p:sp>
      <p:sp>
        <p:nvSpPr>
          <p:cNvPr id="14" name="TextBox 13"/>
          <p:cNvSpPr txBox="1"/>
          <p:nvPr/>
        </p:nvSpPr>
        <p:spPr>
          <a:xfrm>
            <a:off x="1446762" y="1487850"/>
            <a:ext cx="2344187" cy="400110"/>
          </a:xfrm>
          <a:prstGeom prst="rect">
            <a:avLst/>
          </a:prstGeom>
          <a:noFill/>
        </p:spPr>
        <p:txBody>
          <a:bodyPr wrap="square" rtlCol="0">
            <a:spAutoFit/>
          </a:bodyPr>
          <a:lstStyle/>
          <a:p>
            <a:pPr algn="ctr"/>
            <a:r>
              <a:rPr lang="en-CA" sz="2000" b="1" dirty="0" smtClean="0">
                <a:solidFill>
                  <a:schemeClr val="accent1">
                    <a:lumMod val="75000"/>
                  </a:schemeClr>
                </a:solidFill>
                <a:latin typeface="+mn-lt"/>
              </a:rPr>
              <a:t>Borrowing Needs</a:t>
            </a:r>
            <a:endParaRPr lang="en-CA" sz="2000" b="1" dirty="0">
              <a:solidFill>
                <a:schemeClr val="accent1">
                  <a:lumMod val="75000"/>
                </a:schemeClr>
              </a:solidFill>
              <a:latin typeface="+mn-lt"/>
            </a:endParaRPr>
          </a:p>
        </p:txBody>
      </p:sp>
      <p:sp>
        <p:nvSpPr>
          <p:cNvPr id="15" name="TextBox 14"/>
          <p:cNvSpPr txBox="1"/>
          <p:nvPr/>
        </p:nvSpPr>
        <p:spPr>
          <a:xfrm>
            <a:off x="5105400" y="1449750"/>
            <a:ext cx="3281718" cy="400110"/>
          </a:xfrm>
          <a:prstGeom prst="rect">
            <a:avLst/>
          </a:prstGeom>
          <a:noFill/>
        </p:spPr>
        <p:txBody>
          <a:bodyPr wrap="square" rtlCol="0">
            <a:spAutoFit/>
          </a:bodyPr>
          <a:lstStyle/>
          <a:p>
            <a:pPr algn="ctr"/>
            <a:r>
              <a:rPr lang="en-CA" sz="2000" b="1" dirty="0" smtClean="0">
                <a:solidFill>
                  <a:schemeClr val="accent1">
                    <a:lumMod val="75000"/>
                  </a:schemeClr>
                </a:solidFill>
                <a:latin typeface="+mn-lt"/>
              </a:rPr>
              <a:t># of Years in Operation</a:t>
            </a:r>
            <a:endParaRPr lang="en-CA" sz="2000" b="1" dirty="0">
              <a:solidFill>
                <a:schemeClr val="accent1">
                  <a:lumMod val="75000"/>
                </a:schemeClr>
              </a:solidFill>
              <a:latin typeface="+mn-lt"/>
            </a:endParaRPr>
          </a:p>
        </p:txBody>
      </p:sp>
      <p:sp>
        <p:nvSpPr>
          <p:cNvPr id="13" name="Content Placeholder 4"/>
          <p:cNvSpPr txBox="1">
            <a:spLocks/>
          </p:cNvSpPr>
          <p:nvPr/>
        </p:nvSpPr>
        <p:spPr bwMode="auto">
          <a:xfrm>
            <a:off x="7740579" y="2119537"/>
            <a:ext cx="1080000" cy="648000"/>
          </a:xfrm>
          <a:prstGeom prst="round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144000" marR="0" lvl="0" indent="-144000" algn="ctr" defTabSz="457200" rtl="0" eaLnBrk="1" fontAlgn="base" latinLnBrk="0" hangingPunct="1">
              <a:lnSpc>
                <a:spcPct val="100000"/>
              </a:lnSpc>
              <a:spcBef>
                <a:spcPct val="20000"/>
              </a:spcBef>
              <a:spcAft>
                <a:spcPct val="0"/>
              </a:spcAft>
              <a:buClrTx/>
              <a:buSzTx/>
              <a:buFont typeface="Arial"/>
              <a:buNone/>
              <a:tabLst/>
              <a:defRPr/>
            </a:pPr>
            <a:r>
              <a:rPr kumimoji="0" lang="en-CA" sz="2000" b="0" i="0" u="none" strike="noStrike" kern="1200" cap="none" spc="0" normalizeH="0" baseline="0" noProof="0" dirty="0" smtClean="0">
                <a:ln>
                  <a:noFill/>
                </a:ln>
                <a:solidFill>
                  <a:schemeClr val="bg1"/>
                </a:solidFill>
                <a:effectLst/>
                <a:uLnTx/>
                <a:uFillTx/>
                <a:latin typeface="+mn-lt"/>
                <a:ea typeface="+mn-ea"/>
                <a:cs typeface="+mn-cs"/>
              </a:rPr>
              <a:t>MEAN</a:t>
            </a:r>
          </a:p>
          <a:p>
            <a:pPr marL="144000" marR="0" lvl="0" indent="-144000" algn="ctr" defTabSz="457200" rtl="0" eaLnBrk="1" fontAlgn="base" latinLnBrk="0" hangingPunct="1">
              <a:lnSpc>
                <a:spcPct val="100000"/>
              </a:lnSpc>
              <a:spcBef>
                <a:spcPct val="20000"/>
              </a:spcBef>
              <a:spcAft>
                <a:spcPct val="0"/>
              </a:spcAft>
              <a:buClrTx/>
              <a:buSzTx/>
              <a:buFont typeface="Arial"/>
              <a:buNone/>
              <a:tabLst/>
              <a:defRPr/>
            </a:pPr>
            <a:r>
              <a:rPr lang="en-CA" sz="1600" dirty="0" smtClean="0">
                <a:solidFill>
                  <a:schemeClr val="bg1"/>
                </a:solidFill>
              </a:rPr>
              <a:t>24 years</a:t>
            </a:r>
            <a:endParaRPr kumimoji="0" lang="en-CA" sz="1600" b="0"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16" name="Down Arrow 15"/>
          <p:cNvSpPr/>
          <p:nvPr/>
        </p:nvSpPr>
        <p:spPr>
          <a:xfrm rot="10800000">
            <a:off x="3451419" y="6170886"/>
            <a:ext cx="190500" cy="203200"/>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A"/>
          </a:p>
        </p:txBody>
      </p:sp>
      <p:sp>
        <p:nvSpPr>
          <p:cNvPr id="18" name="Down Arrow 17"/>
          <p:cNvSpPr/>
          <p:nvPr/>
        </p:nvSpPr>
        <p:spPr>
          <a:xfrm>
            <a:off x="3694729" y="6170887"/>
            <a:ext cx="190500" cy="203200"/>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CA"/>
          </a:p>
        </p:txBody>
      </p:sp>
      <p:sp>
        <p:nvSpPr>
          <p:cNvPr id="19" name="TextBox 18"/>
          <p:cNvSpPr txBox="1"/>
          <p:nvPr/>
        </p:nvSpPr>
        <p:spPr>
          <a:xfrm>
            <a:off x="3961483" y="6141390"/>
            <a:ext cx="2232000" cy="288000"/>
          </a:xfrm>
          <a:prstGeom prst="rect">
            <a:avLst/>
          </a:prstGeom>
          <a:noFill/>
          <a:scene3d>
            <a:camera prst="orthographicFront"/>
            <a:lightRig rig="threePt" dir="t"/>
          </a:scene3d>
          <a:sp3d>
            <a:bevelT prst="slope"/>
          </a:sp3d>
        </p:spPr>
        <p:txBody>
          <a:bodyPr wrap="square" rtlCol="0">
            <a:spAutoFit/>
          </a:bodyPr>
          <a:lstStyle/>
          <a:p>
            <a:r>
              <a:rPr lang="en-CA" sz="1200" dirty="0" smtClean="0">
                <a:solidFill>
                  <a:srgbClr val="505150"/>
                </a:solidFill>
                <a:latin typeface="+mn-lt"/>
              </a:rPr>
              <a:t> Change from last quarter</a:t>
            </a:r>
            <a:endParaRPr lang="en-CA" sz="1200" dirty="0">
              <a:solidFill>
                <a:srgbClr val="505150"/>
              </a:solidFill>
              <a:latin typeface="+mn-lt"/>
            </a:endParaRPr>
          </a:p>
        </p:txBody>
      </p:sp>
      <p:sp>
        <p:nvSpPr>
          <p:cNvPr id="21" name="Down Arrow 20"/>
          <p:cNvSpPr/>
          <p:nvPr/>
        </p:nvSpPr>
        <p:spPr>
          <a:xfrm>
            <a:off x="7581611" y="4057533"/>
            <a:ext cx="190500" cy="203200"/>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CA"/>
          </a:p>
        </p:txBody>
      </p:sp>
      <p:sp>
        <p:nvSpPr>
          <p:cNvPr id="22" name="Down Arrow 21"/>
          <p:cNvSpPr/>
          <p:nvPr/>
        </p:nvSpPr>
        <p:spPr>
          <a:xfrm>
            <a:off x="7645329" y="3251064"/>
            <a:ext cx="190500" cy="203200"/>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CA"/>
          </a:p>
        </p:txBody>
      </p:sp>
      <p:sp>
        <p:nvSpPr>
          <p:cNvPr id="24" name="Down Arrow 23"/>
          <p:cNvSpPr/>
          <p:nvPr/>
        </p:nvSpPr>
        <p:spPr>
          <a:xfrm rot="10800000">
            <a:off x="3781113" y="3022464"/>
            <a:ext cx="190500" cy="203200"/>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A"/>
          </a:p>
        </p:txBody>
      </p:sp>
      <p:sp>
        <p:nvSpPr>
          <p:cNvPr id="25" name="Down Arrow 24"/>
          <p:cNvSpPr/>
          <p:nvPr/>
        </p:nvSpPr>
        <p:spPr>
          <a:xfrm>
            <a:off x="4143163" y="2387600"/>
            <a:ext cx="190500" cy="203200"/>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CA"/>
          </a:p>
        </p:txBody>
      </p:sp>
      <p:sp>
        <p:nvSpPr>
          <p:cNvPr id="26" name="Down Arrow 25"/>
          <p:cNvSpPr/>
          <p:nvPr/>
        </p:nvSpPr>
        <p:spPr>
          <a:xfrm rot="10800000">
            <a:off x="2767662" y="3683000"/>
            <a:ext cx="190500" cy="203200"/>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A"/>
          </a:p>
        </p:txBody>
      </p:sp>
      <p:sp>
        <p:nvSpPr>
          <p:cNvPr id="27" name="Down Arrow 26"/>
          <p:cNvSpPr/>
          <p:nvPr/>
        </p:nvSpPr>
        <p:spPr>
          <a:xfrm rot="10800000">
            <a:off x="8776168" y="5640550"/>
            <a:ext cx="190500" cy="203200"/>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A"/>
          </a:p>
        </p:txBody>
      </p:sp>
      <p:sp>
        <p:nvSpPr>
          <p:cNvPr id="28" name="Down Arrow 27"/>
          <p:cNvSpPr/>
          <p:nvPr/>
        </p:nvSpPr>
        <p:spPr>
          <a:xfrm>
            <a:off x="7407531" y="4870197"/>
            <a:ext cx="190500" cy="203200"/>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CA"/>
          </a:p>
        </p:txBody>
      </p:sp>
      <p:sp>
        <p:nvSpPr>
          <p:cNvPr id="30" name="Down Arrow 29"/>
          <p:cNvSpPr/>
          <p:nvPr/>
        </p:nvSpPr>
        <p:spPr>
          <a:xfrm>
            <a:off x="2647011" y="4352820"/>
            <a:ext cx="190500" cy="203200"/>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CA"/>
          </a:p>
        </p:txBody>
      </p:sp>
      <p:sp>
        <p:nvSpPr>
          <p:cNvPr id="31" name="Down Arrow 30"/>
          <p:cNvSpPr/>
          <p:nvPr/>
        </p:nvSpPr>
        <p:spPr>
          <a:xfrm>
            <a:off x="2723211" y="5640551"/>
            <a:ext cx="190500" cy="203200"/>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CA"/>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7194" y="867593"/>
            <a:ext cx="5344006" cy="584775"/>
          </a:xfrm>
          <a:prstGeom prst="rect">
            <a:avLst/>
          </a:prstGeom>
          <a:noFill/>
        </p:spPr>
        <p:txBody>
          <a:bodyPr wrap="square" rtlCol="0">
            <a:spAutoFit/>
          </a:bodyPr>
          <a:lstStyle/>
          <a:p>
            <a:r>
              <a:rPr lang="en-CA" sz="3200" dirty="0" smtClean="0">
                <a:solidFill>
                  <a:srgbClr val="505150"/>
                </a:solidFill>
                <a:latin typeface="Myriad Pro"/>
                <a:cs typeface="Myriad Pro"/>
              </a:rPr>
              <a:t>Business Firmographics</a:t>
            </a:r>
            <a:endParaRPr lang="en-US" sz="2800" dirty="0">
              <a:solidFill>
                <a:srgbClr val="505150"/>
              </a:solidFill>
              <a:latin typeface="Myriad Pro"/>
              <a:cs typeface="Myriad Pro"/>
            </a:endParaRPr>
          </a:p>
        </p:txBody>
      </p:sp>
      <p:sp>
        <p:nvSpPr>
          <p:cNvPr id="8" name="TextBox 7"/>
          <p:cNvSpPr txBox="1"/>
          <p:nvPr/>
        </p:nvSpPr>
        <p:spPr>
          <a:xfrm>
            <a:off x="8162" y="6570583"/>
            <a:ext cx="9135838" cy="276999"/>
          </a:xfrm>
          <a:prstGeom prst="rect">
            <a:avLst/>
          </a:prstGeom>
          <a:noFill/>
          <a:scene3d>
            <a:camera prst="orthographicFront"/>
            <a:lightRig rig="threePt" dir="t"/>
          </a:scene3d>
          <a:sp3d>
            <a:bevelT prst="slope"/>
          </a:sp3d>
        </p:spPr>
        <p:txBody>
          <a:bodyPr wrap="square" rtlCol="0">
            <a:spAutoFit/>
          </a:bodyPr>
          <a:lstStyle/>
          <a:p>
            <a:r>
              <a:rPr lang="en-CA" sz="1200" dirty="0" smtClean="0">
                <a:solidFill>
                  <a:srgbClr val="505150"/>
                </a:solidFill>
                <a:latin typeface="+mn-lt"/>
              </a:rPr>
              <a:t>Source: ATB Financial, Survey on Alberta SMEs, Aug/Sept 2013, with 300 respondents, responses mentioned by 4% or more are shown.</a:t>
            </a:r>
            <a:endParaRPr lang="en-CA" sz="1200" dirty="0">
              <a:solidFill>
                <a:srgbClr val="505150"/>
              </a:solidFill>
              <a:latin typeface="+mn-lt"/>
            </a:endParaRPr>
          </a:p>
        </p:txBody>
      </p:sp>
      <p:sp>
        <p:nvSpPr>
          <p:cNvPr id="14" name="TextBox 13"/>
          <p:cNvSpPr txBox="1"/>
          <p:nvPr/>
        </p:nvSpPr>
        <p:spPr>
          <a:xfrm>
            <a:off x="1408662" y="1506900"/>
            <a:ext cx="2344187" cy="400110"/>
          </a:xfrm>
          <a:prstGeom prst="rect">
            <a:avLst/>
          </a:prstGeom>
          <a:noFill/>
        </p:spPr>
        <p:txBody>
          <a:bodyPr wrap="square" rtlCol="0">
            <a:spAutoFit/>
          </a:bodyPr>
          <a:lstStyle/>
          <a:p>
            <a:pPr algn="ctr"/>
            <a:r>
              <a:rPr lang="en-CA" sz="2000" b="1" dirty="0" smtClean="0">
                <a:solidFill>
                  <a:schemeClr val="accent1">
                    <a:lumMod val="75000"/>
                  </a:schemeClr>
                </a:solidFill>
                <a:latin typeface="+mn-lt"/>
              </a:rPr>
              <a:t>Industry</a:t>
            </a:r>
            <a:endParaRPr lang="en-CA" sz="2000" b="1" dirty="0">
              <a:solidFill>
                <a:schemeClr val="accent1">
                  <a:lumMod val="75000"/>
                </a:schemeClr>
              </a:solidFill>
              <a:latin typeface="+mn-lt"/>
            </a:endParaRPr>
          </a:p>
        </p:txBody>
      </p:sp>
      <p:graphicFrame>
        <p:nvGraphicFramePr>
          <p:cNvPr id="17" name="Chart 16"/>
          <p:cNvGraphicFramePr/>
          <p:nvPr/>
        </p:nvGraphicFramePr>
        <p:xfrm>
          <a:off x="148420" y="2024287"/>
          <a:ext cx="4937930" cy="411362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0" name="Table 19"/>
          <p:cNvGraphicFramePr>
            <a:graphicFrameLocks noGrp="1"/>
          </p:cNvGraphicFramePr>
          <p:nvPr/>
        </p:nvGraphicFramePr>
        <p:xfrm>
          <a:off x="5334000" y="2006600"/>
          <a:ext cx="3639439" cy="2992120"/>
        </p:xfrm>
        <a:graphic>
          <a:graphicData uri="http://schemas.openxmlformats.org/drawingml/2006/table">
            <a:tbl>
              <a:tblPr firstRow="1" bandRow="1">
                <a:tableStyleId>{93296810-A885-4BE3-A3E7-6D5BEEA58F35}</a:tableStyleId>
              </a:tblPr>
              <a:tblGrid>
                <a:gridCol w="3029839"/>
                <a:gridCol w="609600"/>
              </a:tblGrid>
              <a:tr h="370840">
                <a:tc gridSpan="2">
                  <a:txBody>
                    <a:bodyPr/>
                    <a:lstStyle/>
                    <a:p>
                      <a:pPr algn="ctr"/>
                      <a:r>
                        <a:rPr lang="en-CA" sz="2000" dirty="0" smtClean="0"/>
                        <a:t>Franchise Industry (n=20)</a:t>
                      </a:r>
                      <a:endParaRPr lang="en-US" sz="2000" dirty="0"/>
                    </a:p>
                  </a:txBody>
                  <a:tcPr/>
                </a:tc>
                <a:tc hMerge="1">
                  <a:txBody>
                    <a:bodyPr/>
                    <a:lstStyle/>
                    <a:p>
                      <a:endParaRPr lang="en-US" dirty="0"/>
                    </a:p>
                  </a:txBody>
                  <a:tcPr/>
                </a:tc>
              </a:tr>
              <a:tr h="370840">
                <a:tc>
                  <a:txBody>
                    <a:bodyPr/>
                    <a:lstStyle/>
                    <a:p>
                      <a:r>
                        <a:rPr lang="en-CA" sz="1600" dirty="0" smtClean="0"/>
                        <a:t>Retail</a:t>
                      </a:r>
                      <a:endParaRPr lang="en-US" sz="1600" dirty="0"/>
                    </a:p>
                  </a:txBody>
                  <a:tcPr/>
                </a:tc>
                <a:tc>
                  <a:txBody>
                    <a:bodyPr/>
                    <a:lstStyle/>
                    <a:p>
                      <a:pPr algn="ctr"/>
                      <a:r>
                        <a:rPr lang="en-US" dirty="0" smtClean="0"/>
                        <a:t>9</a:t>
                      </a:r>
                      <a:endParaRPr lang="en-US" dirty="0"/>
                    </a:p>
                  </a:txBody>
                  <a:tcPr/>
                </a:tc>
              </a:tr>
              <a:tr h="370840">
                <a:tc>
                  <a:txBody>
                    <a:bodyPr/>
                    <a:lstStyle/>
                    <a:p>
                      <a:r>
                        <a:rPr lang="en-CA" sz="1600" dirty="0" smtClean="0"/>
                        <a:t>Non-profit</a:t>
                      </a:r>
                    </a:p>
                  </a:txBody>
                  <a:tcPr/>
                </a:tc>
                <a:tc>
                  <a:txBody>
                    <a:bodyPr/>
                    <a:lstStyle/>
                    <a:p>
                      <a:pPr algn="ctr"/>
                      <a:r>
                        <a:rPr lang="en-US" dirty="0" smtClean="0"/>
                        <a:t>3</a:t>
                      </a:r>
                      <a:endParaRPr lang="en-US" dirty="0"/>
                    </a:p>
                  </a:txBody>
                  <a:tcPr/>
                </a:tc>
              </a:tr>
              <a:tr h="370840">
                <a:tc>
                  <a:txBody>
                    <a:bodyPr/>
                    <a:lstStyle/>
                    <a:p>
                      <a:r>
                        <a:rPr lang="en-CA" sz="1600" dirty="0" smtClean="0"/>
                        <a:t>Automotive</a:t>
                      </a:r>
                    </a:p>
                  </a:txBody>
                  <a:tcPr/>
                </a:tc>
                <a:tc>
                  <a:txBody>
                    <a:bodyPr/>
                    <a:lstStyle/>
                    <a:p>
                      <a:pPr algn="ctr"/>
                      <a:r>
                        <a:rPr lang="en-US" dirty="0" smtClean="0"/>
                        <a:t>2</a:t>
                      </a:r>
                      <a:endParaRPr lang="en-US" dirty="0"/>
                    </a:p>
                  </a:txBody>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CA" sz="1600" dirty="0" smtClean="0"/>
                        <a:t>Food Services</a:t>
                      </a:r>
                    </a:p>
                  </a:txBody>
                  <a:tcPr/>
                </a:tc>
                <a:tc>
                  <a:txBody>
                    <a:bodyPr/>
                    <a:lstStyle/>
                    <a:p>
                      <a:pPr algn="ctr"/>
                      <a:r>
                        <a:rPr lang="en-US" dirty="0" smtClean="0"/>
                        <a:t>2</a:t>
                      </a:r>
                      <a:endParaRPr lang="en-US" dirty="0"/>
                    </a:p>
                  </a:txBody>
                  <a:tcPr/>
                </a:tc>
              </a:tr>
              <a:tr h="370840">
                <a:tc>
                  <a:txBody>
                    <a:bodyPr/>
                    <a:lstStyle/>
                    <a:p>
                      <a:r>
                        <a:rPr lang="en-CA" sz="1600" dirty="0" smtClean="0"/>
                        <a:t>Health</a:t>
                      </a:r>
                      <a:endParaRPr lang="en-US" sz="1600" dirty="0"/>
                    </a:p>
                  </a:txBody>
                  <a:tcPr/>
                </a:tc>
                <a:tc>
                  <a:txBody>
                    <a:bodyPr/>
                    <a:lstStyle/>
                    <a:p>
                      <a:pPr algn="ctr"/>
                      <a:r>
                        <a:rPr lang="en-US" dirty="0" smtClean="0"/>
                        <a:t>1</a:t>
                      </a:r>
                      <a:endParaRPr lang="en-US" dirty="0"/>
                    </a:p>
                  </a:txBody>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CA" sz="1600" dirty="0" smtClean="0"/>
                        <a:t>Business Services</a:t>
                      </a:r>
                    </a:p>
                  </a:txBody>
                  <a:tcPr/>
                </a:tc>
                <a:tc>
                  <a:txBody>
                    <a:bodyPr/>
                    <a:lstStyle/>
                    <a:p>
                      <a:pPr algn="ctr"/>
                      <a:r>
                        <a:rPr lang="en-US" dirty="0" smtClean="0"/>
                        <a:t>1</a:t>
                      </a:r>
                      <a:endParaRPr lang="en-US" dirty="0"/>
                    </a:p>
                  </a:txBody>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CA" sz="1600" dirty="0" smtClean="0"/>
                        <a:t>Other</a:t>
                      </a:r>
                    </a:p>
                  </a:txBody>
                  <a:tcPr/>
                </a:tc>
                <a:tc>
                  <a:txBody>
                    <a:bodyPr/>
                    <a:lstStyle/>
                    <a:p>
                      <a:pPr algn="ctr"/>
                      <a:r>
                        <a:rPr lang="en-US" dirty="0" smtClean="0"/>
                        <a:t>2</a:t>
                      </a:r>
                      <a:endParaRPr lang="en-US" dirty="0"/>
                    </a:p>
                  </a:txBody>
                  <a:tcPr/>
                </a:tc>
              </a:tr>
            </a:tbl>
          </a:graphicData>
        </a:graphic>
      </p:graphicFrame>
      <p:sp>
        <p:nvSpPr>
          <p:cNvPr id="21" name="Rounded Rectangular Callout 20"/>
          <p:cNvSpPr/>
          <p:nvPr/>
        </p:nvSpPr>
        <p:spPr>
          <a:xfrm>
            <a:off x="6515100" y="1162050"/>
            <a:ext cx="1733550" cy="609600"/>
          </a:xfrm>
          <a:prstGeom prst="wedgeRoundRectCallou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CA" dirty="0" smtClean="0"/>
              <a:t>7% of SMEs are franchises</a:t>
            </a:r>
            <a:endParaRPr lang="en-US" dirty="0"/>
          </a:p>
        </p:txBody>
      </p:sp>
      <p:sp>
        <p:nvSpPr>
          <p:cNvPr id="9" name="Down Arrow 8"/>
          <p:cNvSpPr/>
          <p:nvPr/>
        </p:nvSpPr>
        <p:spPr>
          <a:xfrm rot="10800000">
            <a:off x="3747636" y="6235281"/>
            <a:ext cx="190500" cy="203200"/>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A"/>
          </a:p>
        </p:txBody>
      </p:sp>
      <p:sp>
        <p:nvSpPr>
          <p:cNvPr id="11" name="Down Arrow 10"/>
          <p:cNvSpPr/>
          <p:nvPr/>
        </p:nvSpPr>
        <p:spPr>
          <a:xfrm>
            <a:off x="3990946" y="6235282"/>
            <a:ext cx="190500" cy="203200"/>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CA"/>
          </a:p>
        </p:txBody>
      </p:sp>
      <p:sp>
        <p:nvSpPr>
          <p:cNvPr id="12" name="TextBox 11"/>
          <p:cNvSpPr txBox="1"/>
          <p:nvPr/>
        </p:nvSpPr>
        <p:spPr>
          <a:xfrm>
            <a:off x="4257700" y="6205785"/>
            <a:ext cx="2232000" cy="288000"/>
          </a:xfrm>
          <a:prstGeom prst="rect">
            <a:avLst/>
          </a:prstGeom>
          <a:noFill/>
          <a:scene3d>
            <a:camera prst="orthographicFront"/>
            <a:lightRig rig="threePt" dir="t"/>
          </a:scene3d>
          <a:sp3d>
            <a:bevelT prst="slope"/>
          </a:sp3d>
        </p:spPr>
        <p:txBody>
          <a:bodyPr wrap="square" rtlCol="0">
            <a:spAutoFit/>
          </a:bodyPr>
          <a:lstStyle/>
          <a:p>
            <a:r>
              <a:rPr lang="en-CA" sz="1200" dirty="0" smtClean="0">
                <a:solidFill>
                  <a:srgbClr val="505150"/>
                </a:solidFill>
                <a:latin typeface="+mn-lt"/>
              </a:rPr>
              <a:t> Change from last quarter</a:t>
            </a:r>
            <a:endParaRPr lang="en-CA" sz="1200" dirty="0">
              <a:solidFill>
                <a:srgbClr val="505150"/>
              </a:solidFill>
              <a:latin typeface="+mn-lt"/>
            </a:endParaRPr>
          </a:p>
        </p:txBody>
      </p:sp>
      <p:sp>
        <p:nvSpPr>
          <p:cNvPr id="23" name="Down Arrow 22"/>
          <p:cNvSpPr/>
          <p:nvPr/>
        </p:nvSpPr>
        <p:spPr>
          <a:xfrm>
            <a:off x="3462540" y="3762874"/>
            <a:ext cx="190500" cy="203200"/>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CA"/>
          </a:p>
        </p:txBody>
      </p:sp>
      <p:sp>
        <p:nvSpPr>
          <p:cNvPr id="24" name="Down Arrow 23"/>
          <p:cNvSpPr/>
          <p:nvPr/>
        </p:nvSpPr>
        <p:spPr>
          <a:xfrm>
            <a:off x="3431008" y="3373821"/>
            <a:ext cx="190500" cy="203200"/>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CA"/>
          </a:p>
        </p:txBody>
      </p:sp>
      <p:sp>
        <p:nvSpPr>
          <p:cNvPr id="26" name="Down Arrow 25"/>
          <p:cNvSpPr/>
          <p:nvPr/>
        </p:nvSpPr>
        <p:spPr>
          <a:xfrm rot="10800000">
            <a:off x="4657458" y="2113187"/>
            <a:ext cx="190500" cy="203200"/>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A"/>
          </a:p>
        </p:txBody>
      </p:sp>
      <p:sp>
        <p:nvSpPr>
          <p:cNvPr id="27" name="Down Arrow 26"/>
          <p:cNvSpPr/>
          <p:nvPr/>
        </p:nvSpPr>
        <p:spPr>
          <a:xfrm rot="10800000">
            <a:off x="4403894" y="2525719"/>
            <a:ext cx="190500" cy="203200"/>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A"/>
          </a:p>
        </p:txBody>
      </p:sp>
      <p:sp>
        <p:nvSpPr>
          <p:cNvPr id="28" name="Down Arrow 27"/>
          <p:cNvSpPr/>
          <p:nvPr/>
        </p:nvSpPr>
        <p:spPr>
          <a:xfrm rot="10800000">
            <a:off x="3366636" y="4165773"/>
            <a:ext cx="190500" cy="203200"/>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A"/>
          </a:p>
        </p:txBody>
      </p:sp>
      <p:sp>
        <p:nvSpPr>
          <p:cNvPr id="32" name="Down Arrow 31"/>
          <p:cNvSpPr/>
          <p:nvPr/>
        </p:nvSpPr>
        <p:spPr>
          <a:xfrm>
            <a:off x="7916256" y="1505386"/>
            <a:ext cx="190500" cy="203200"/>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CA"/>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8164" y="6576933"/>
            <a:ext cx="6465336" cy="276999"/>
          </a:xfrm>
          <a:prstGeom prst="rect">
            <a:avLst/>
          </a:prstGeom>
          <a:noFill/>
          <a:scene3d>
            <a:camera prst="orthographicFront"/>
            <a:lightRig rig="threePt" dir="t"/>
          </a:scene3d>
          <a:sp3d>
            <a:bevelT prst="slope"/>
          </a:sp3d>
        </p:spPr>
        <p:txBody>
          <a:bodyPr wrap="square" rtlCol="0">
            <a:spAutoFit/>
          </a:bodyPr>
          <a:lstStyle/>
          <a:p>
            <a:r>
              <a:rPr lang="en-CA" sz="1200" dirty="0" smtClean="0">
                <a:solidFill>
                  <a:srgbClr val="505150"/>
                </a:solidFill>
                <a:latin typeface="+mn-lt"/>
              </a:rPr>
              <a:t>Source:  ATB Financial, Survey on Alberta SMEs, Aug/Sept 2013, 7 respondents.</a:t>
            </a:r>
            <a:endParaRPr lang="en-CA" sz="1200" dirty="0">
              <a:solidFill>
                <a:srgbClr val="505150"/>
              </a:solidFill>
              <a:latin typeface="+mn-lt"/>
            </a:endParaRPr>
          </a:p>
        </p:txBody>
      </p:sp>
      <p:sp>
        <p:nvSpPr>
          <p:cNvPr id="5" name="Down Arrow 4"/>
          <p:cNvSpPr/>
          <p:nvPr/>
        </p:nvSpPr>
        <p:spPr>
          <a:xfrm>
            <a:off x="3672119" y="3165323"/>
            <a:ext cx="1088572" cy="767965"/>
          </a:xfrm>
          <a:prstGeom prst="downArrow">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CA"/>
          </a:p>
        </p:txBody>
      </p:sp>
      <p:sp>
        <p:nvSpPr>
          <p:cNvPr id="6" name="TextBox 5"/>
          <p:cNvSpPr txBox="1"/>
          <p:nvPr/>
        </p:nvSpPr>
        <p:spPr>
          <a:xfrm>
            <a:off x="1722637" y="4109771"/>
            <a:ext cx="4995663" cy="1200329"/>
          </a:xfrm>
          <a:prstGeom prst="rect">
            <a:avLst/>
          </a:prstGeom>
          <a:noFill/>
        </p:spPr>
        <p:txBody>
          <a:bodyPr wrap="square" rtlCol="0">
            <a:spAutoFit/>
          </a:bodyPr>
          <a:lstStyle/>
          <a:p>
            <a:r>
              <a:rPr lang="en-US" sz="2400" dirty="0" smtClean="0">
                <a:solidFill>
                  <a:srgbClr val="505150"/>
                </a:solidFill>
                <a:latin typeface="Segoe Script" pitchFamily="34" charset="0"/>
                <a:cs typeface="Myriad Pro"/>
              </a:rPr>
              <a:t>“It’s something I like to do”</a:t>
            </a:r>
          </a:p>
          <a:p>
            <a:r>
              <a:rPr lang="en-US" sz="2400" dirty="0" smtClean="0">
                <a:solidFill>
                  <a:srgbClr val="505150"/>
                </a:solidFill>
                <a:latin typeface="Segoe Script" pitchFamily="34" charset="0"/>
                <a:cs typeface="Myriad Pro"/>
              </a:rPr>
              <a:t>“I know a lot about it”</a:t>
            </a:r>
          </a:p>
          <a:p>
            <a:r>
              <a:rPr lang="en-US" sz="2400" dirty="0" smtClean="0">
                <a:solidFill>
                  <a:srgbClr val="505150"/>
                </a:solidFill>
                <a:latin typeface="Segoe Script" pitchFamily="34" charset="0"/>
                <a:cs typeface="Myriad Pro"/>
              </a:rPr>
              <a:t>“Financial stability”</a:t>
            </a:r>
          </a:p>
        </p:txBody>
      </p:sp>
      <p:sp>
        <p:nvSpPr>
          <p:cNvPr id="9" name="TextBox 8"/>
          <p:cNvSpPr txBox="1"/>
          <p:nvPr/>
        </p:nvSpPr>
        <p:spPr>
          <a:xfrm>
            <a:off x="447194" y="2052532"/>
            <a:ext cx="8479092" cy="1200329"/>
          </a:xfrm>
          <a:prstGeom prst="rect">
            <a:avLst/>
          </a:prstGeom>
          <a:noFill/>
        </p:spPr>
        <p:txBody>
          <a:bodyPr wrap="square" rtlCol="0">
            <a:spAutoFit/>
          </a:bodyPr>
          <a:lstStyle/>
          <a:p>
            <a:r>
              <a:rPr lang="en-US" sz="4000" b="1" dirty="0" smtClean="0">
                <a:solidFill>
                  <a:schemeClr val="tx2">
                    <a:lumMod val="60000"/>
                    <a:lumOff val="40000"/>
                  </a:schemeClr>
                </a:solidFill>
                <a:latin typeface="+mn-lt"/>
              </a:rPr>
              <a:t>2% </a:t>
            </a:r>
            <a:r>
              <a:rPr lang="en-US" sz="3200" dirty="0" smtClean="0">
                <a:solidFill>
                  <a:srgbClr val="505150"/>
                </a:solidFill>
                <a:latin typeface="Myriad Pro"/>
                <a:cs typeface="Myriad Pro"/>
              </a:rPr>
              <a:t>of SMEs surveyed considered themselves in the start-up stage of their business life cycle</a:t>
            </a:r>
            <a:endParaRPr lang="en-US" sz="2800" dirty="0">
              <a:solidFill>
                <a:srgbClr val="505150"/>
              </a:solidFill>
              <a:latin typeface="Myriad Pro"/>
              <a:cs typeface="Myriad Pro"/>
            </a:endParaRPr>
          </a:p>
        </p:txBody>
      </p:sp>
      <p:sp>
        <p:nvSpPr>
          <p:cNvPr id="11" name="TextBox 10"/>
          <p:cNvSpPr txBox="1"/>
          <p:nvPr/>
        </p:nvSpPr>
        <p:spPr>
          <a:xfrm>
            <a:off x="447194" y="867593"/>
            <a:ext cx="5344006" cy="584775"/>
          </a:xfrm>
          <a:prstGeom prst="rect">
            <a:avLst/>
          </a:prstGeom>
          <a:noFill/>
        </p:spPr>
        <p:txBody>
          <a:bodyPr wrap="square" rtlCol="0">
            <a:spAutoFit/>
          </a:bodyPr>
          <a:lstStyle/>
          <a:p>
            <a:r>
              <a:rPr lang="en-CA" sz="3200" dirty="0" smtClean="0">
                <a:solidFill>
                  <a:srgbClr val="505150"/>
                </a:solidFill>
                <a:latin typeface="Myriad Pro"/>
                <a:cs typeface="Myriad Pro"/>
              </a:rPr>
              <a:t>Business Firmographics</a:t>
            </a:r>
            <a:endParaRPr lang="en-US" sz="2800" dirty="0">
              <a:solidFill>
                <a:srgbClr val="505150"/>
              </a:solidFill>
              <a:latin typeface="Myriad Pro"/>
              <a:cs typeface="Myriad Pro"/>
            </a:endParaRPr>
          </a:p>
        </p:txBody>
      </p:sp>
      <p:sp>
        <p:nvSpPr>
          <p:cNvPr id="13" name="TextBox 12"/>
          <p:cNvSpPr txBox="1"/>
          <p:nvPr/>
        </p:nvSpPr>
        <p:spPr>
          <a:xfrm>
            <a:off x="1167183" y="1553968"/>
            <a:ext cx="6351038" cy="400110"/>
          </a:xfrm>
          <a:prstGeom prst="rect">
            <a:avLst/>
          </a:prstGeom>
          <a:noFill/>
        </p:spPr>
        <p:txBody>
          <a:bodyPr wrap="square" rtlCol="0">
            <a:spAutoFit/>
          </a:bodyPr>
          <a:lstStyle/>
          <a:p>
            <a:pPr algn="ctr"/>
            <a:r>
              <a:rPr lang="en-CA" sz="2000" b="1" dirty="0" smtClean="0">
                <a:solidFill>
                  <a:schemeClr val="accent1">
                    <a:lumMod val="75000"/>
                  </a:schemeClr>
                </a:solidFill>
                <a:latin typeface="+mn-lt"/>
              </a:rPr>
              <a:t>Start-ups: what made you choose this industry?</a:t>
            </a:r>
            <a:endParaRPr lang="en-CA" sz="2000" b="1" dirty="0">
              <a:solidFill>
                <a:schemeClr val="accent1">
                  <a:lumMod val="75000"/>
                </a:schemeClr>
              </a:solidFill>
              <a:latin typeface="+mn-lt"/>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10"/>
          <p:cNvGraphicFramePr/>
          <p:nvPr/>
        </p:nvGraphicFramePr>
        <p:xfrm>
          <a:off x="323566" y="1945050"/>
          <a:ext cx="4229384" cy="4293642"/>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447194" y="867593"/>
            <a:ext cx="5344006" cy="584775"/>
          </a:xfrm>
          <a:prstGeom prst="rect">
            <a:avLst/>
          </a:prstGeom>
          <a:noFill/>
        </p:spPr>
        <p:txBody>
          <a:bodyPr wrap="square" rtlCol="0">
            <a:spAutoFit/>
          </a:bodyPr>
          <a:lstStyle/>
          <a:p>
            <a:r>
              <a:rPr lang="en-CA" sz="3200" dirty="0" smtClean="0">
                <a:solidFill>
                  <a:srgbClr val="505150"/>
                </a:solidFill>
                <a:latin typeface="Myriad Pro"/>
                <a:cs typeface="Myriad Pro"/>
              </a:rPr>
              <a:t>Business Firmographics</a:t>
            </a:r>
            <a:endParaRPr lang="en-US" sz="2800" dirty="0">
              <a:solidFill>
                <a:srgbClr val="505150"/>
              </a:solidFill>
              <a:latin typeface="Myriad Pro"/>
              <a:cs typeface="Myriad Pro"/>
            </a:endParaRPr>
          </a:p>
        </p:txBody>
      </p:sp>
      <p:sp>
        <p:nvSpPr>
          <p:cNvPr id="8" name="TextBox 7"/>
          <p:cNvSpPr txBox="1"/>
          <p:nvPr/>
        </p:nvSpPr>
        <p:spPr>
          <a:xfrm>
            <a:off x="8162" y="6545183"/>
            <a:ext cx="7180914" cy="307777"/>
          </a:xfrm>
          <a:prstGeom prst="rect">
            <a:avLst/>
          </a:prstGeom>
          <a:noFill/>
          <a:scene3d>
            <a:camera prst="orthographicFront"/>
            <a:lightRig rig="threePt" dir="t"/>
          </a:scene3d>
          <a:sp3d>
            <a:bevelT prst="slope"/>
          </a:sp3d>
        </p:spPr>
        <p:txBody>
          <a:bodyPr wrap="square" rtlCol="0">
            <a:spAutoFit/>
          </a:bodyPr>
          <a:lstStyle/>
          <a:p>
            <a:r>
              <a:rPr lang="en-CA" sz="1400" dirty="0" smtClean="0">
                <a:solidFill>
                  <a:srgbClr val="505150"/>
                </a:solidFill>
                <a:latin typeface="+mn-lt"/>
              </a:rPr>
              <a:t>Source:  ATB Financial, Survey on Alberta SMEs, Aug/Sept 2013, with 300 respondents.</a:t>
            </a:r>
            <a:endParaRPr lang="en-CA" sz="1400" dirty="0">
              <a:solidFill>
                <a:srgbClr val="505150"/>
              </a:solidFill>
              <a:latin typeface="+mn-lt"/>
            </a:endParaRPr>
          </a:p>
        </p:txBody>
      </p:sp>
      <p:sp>
        <p:nvSpPr>
          <p:cNvPr id="14" name="TextBox 13"/>
          <p:cNvSpPr txBox="1"/>
          <p:nvPr/>
        </p:nvSpPr>
        <p:spPr>
          <a:xfrm>
            <a:off x="1180061" y="1857962"/>
            <a:ext cx="2520000" cy="396000"/>
          </a:xfrm>
          <a:prstGeom prst="rect">
            <a:avLst/>
          </a:prstGeom>
          <a:noFill/>
        </p:spPr>
        <p:txBody>
          <a:bodyPr wrap="square" rtlCol="0">
            <a:spAutoFit/>
          </a:bodyPr>
          <a:lstStyle/>
          <a:p>
            <a:pPr algn="ctr"/>
            <a:r>
              <a:rPr lang="en-CA" sz="2000" b="1" dirty="0" smtClean="0">
                <a:solidFill>
                  <a:schemeClr val="accent1">
                    <a:lumMod val="75000"/>
                  </a:schemeClr>
                </a:solidFill>
                <a:latin typeface="+mn-lt"/>
              </a:rPr>
              <a:t>Business Location(s)</a:t>
            </a:r>
            <a:endParaRPr lang="en-CA" sz="2000" b="1" dirty="0">
              <a:solidFill>
                <a:schemeClr val="accent1">
                  <a:lumMod val="75000"/>
                </a:schemeClr>
              </a:solidFill>
              <a:latin typeface="+mn-lt"/>
            </a:endParaRPr>
          </a:p>
        </p:txBody>
      </p:sp>
      <p:sp>
        <p:nvSpPr>
          <p:cNvPr id="21" name="Rounded Rectangular Callout 20"/>
          <p:cNvSpPr/>
          <p:nvPr/>
        </p:nvSpPr>
        <p:spPr>
          <a:xfrm>
            <a:off x="6896100" y="696142"/>
            <a:ext cx="2016000" cy="1044000"/>
          </a:xfrm>
          <a:prstGeom prst="wedgeRoundRectCallou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CA" dirty="0" smtClean="0"/>
              <a:t>49% of SMEs only conduct business in Alberta</a:t>
            </a:r>
            <a:endParaRPr lang="en-US" dirty="0"/>
          </a:p>
        </p:txBody>
      </p:sp>
      <p:graphicFrame>
        <p:nvGraphicFramePr>
          <p:cNvPr id="9" name="Chart 8"/>
          <p:cNvGraphicFramePr/>
          <p:nvPr/>
        </p:nvGraphicFramePr>
        <p:xfrm>
          <a:off x="4305299" y="2400300"/>
          <a:ext cx="4771881" cy="3600016"/>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Box 9"/>
          <p:cNvSpPr txBox="1"/>
          <p:nvPr/>
        </p:nvSpPr>
        <p:spPr>
          <a:xfrm>
            <a:off x="5656812" y="1857962"/>
            <a:ext cx="2344187" cy="400110"/>
          </a:xfrm>
          <a:prstGeom prst="rect">
            <a:avLst/>
          </a:prstGeom>
          <a:noFill/>
        </p:spPr>
        <p:txBody>
          <a:bodyPr wrap="square" rtlCol="0">
            <a:spAutoFit/>
          </a:bodyPr>
          <a:lstStyle/>
          <a:p>
            <a:pPr algn="ctr"/>
            <a:r>
              <a:rPr lang="en-CA" sz="2000" b="1" dirty="0" smtClean="0">
                <a:solidFill>
                  <a:schemeClr val="accent1">
                    <a:lumMod val="75000"/>
                  </a:schemeClr>
                </a:solidFill>
                <a:latin typeface="+mn-lt"/>
              </a:rPr>
              <a:t>Business Scope</a:t>
            </a:r>
            <a:endParaRPr lang="en-CA" sz="2000" b="1" dirty="0">
              <a:solidFill>
                <a:schemeClr val="accent1">
                  <a:lumMod val="75000"/>
                </a:schemeClr>
              </a:solidFill>
              <a:latin typeface="+mn-lt"/>
            </a:endParaRPr>
          </a:p>
        </p:txBody>
      </p:sp>
      <p:sp>
        <p:nvSpPr>
          <p:cNvPr id="12" name="Down Arrow 11"/>
          <p:cNvSpPr/>
          <p:nvPr/>
        </p:nvSpPr>
        <p:spPr>
          <a:xfrm rot="10800000">
            <a:off x="3747636" y="6183765"/>
            <a:ext cx="190500" cy="203200"/>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A"/>
          </a:p>
        </p:txBody>
      </p:sp>
      <p:sp>
        <p:nvSpPr>
          <p:cNvPr id="15" name="Down Arrow 14"/>
          <p:cNvSpPr/>
          <p:nvPr/>
        </p:nvSpPr>
        <p:spPr>
          <a:xfrm>
            <a:off x="3990946" y="6183766"/>
            <a:ext cx="190500" cy="203200"/>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CA"/>
          </a:p>
        </p:txBody>
      </p:sp>
      <p:sp>
        <p:nvSpPr>
          <p:cNvPr id="16" name="TextBox 15"/>
          <p:cNvSpPr txBox="1"/>
          <p:nvPr/>
        </p:nvSpPr>
        <p:spPr>
          <a:xfrm>
            <a:off x="4257700" y="6154269"/>
            <a:ext cx="2232000" cy="288000"/>
          </a:xfrm>
          <a:prstGeom prst="rect">
            <a:avLst/>
          </a:prstGeom>
          <a:noFill/>
          <a:scene3d>
            <a:camera prst="orthographicFront"/>
            <a:lightRig rig="threePt" dir="t"/>
          </a:scene3d>
          <a:sp3d>
            <a:bevelT prst="slope"/>
          </a:sp3d>
        </p:spPr>
        <p:txBody>
          <a:bodyPr wrap="square" rtlCol="0">
            <a:spAutoFit/>
          </a:bodyPr>
          <a:lstStyle/>
          <a:p>
            <a:r>
              <a:rPr lang="en-CA" sz="1200" dirty="0" smtClean="0">
                <a:solidFill>
                  <a:srgbClr val="505150"/>
                </a:solidFill>
                <a:latin typeface="+mn-lt"/>
              </a:rPr>
              <a:t> Change from last quarter</a:t>
            </a:r>
            <a:endParaRPr lang="en-CA" sz="1200" dirty="0">
              <a:solidFill>
                <a:srgbClr val="505150"/>
              </a:solidFill>
              <a:latin typeface="+mn-lt"/>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7194" y="867593"/>
            <a:ext cx="5344006" cy="584775"/>
          </a:xfrm>
          <a:prstGeom prst="rect">
            <a:avLst/>
          </a:prstGeom>
          <a:noFill/>
        </p:spPr>
        <p:txBody>
          <a:bodyPr wrap="square" rtlCol="0">
            <a:spAutoFit/>
          </a:bodyPr>
          <a:lstStyle/>
          <a:p>
            <a:r>
              <a:rPr lang="en-CA" sz="3200" dirty="0" smtClean="0">
                <a:solidFill>
                  <a:srgbClr val="505150"/>
                </a:solidFill>
                <a:latin typeface="Myriad Pro"/>
                <a:cs typeface="Myriad Pro"/>
              </a:rPr>
              <a:t>Business Firmographics</a:t>
            </a:r>
            <a:endParaRPr lang="en-US" sz="2800" dirty="0">
              <a:solidFill>
                <a:srgbClr val="505150"/>
              </a:solidFill>
              <a:latin typeface="Myriad Pro"/>
              <a:cs typeface="Myriad Pro"/>
            </a:endParaRPr>
          </a:p>
        </p:txBody>
      </p:sp>
      <p:sp>
        <p:nvSpPr>
          <p:cNvPr id="8" name="TextBox 7"/>
          <p:cNvSpPr txBox="1"/>
          <p:nvPr/>
        </p:nvSpPr>
        <p:spPr>
          <a:xfrm>
            <a:off x="8162" y="6545183"/>
            <a:ext cx="7180914" cy="307777"/>
          </a:xfrm>
          <a:prstGeom prst="rect">
            <a:avLst/>
          </a:prstGeom>
          <a:noFill/>
          <a:scene3d>
            <a:camera prst="orthographicFront"/>
            <a:lightRig rig="threePt" dir="t"/>
          </a:scene3d>
          <a:sp3d>
            <a:bevelT prst="slope"/>
          </a:sp3d>
        </p:spPr>
        <p:txBody>
          <a:bodyPr wrap="square" rtlCol="0">
            <a:spAutoFit/>
          </a:bodyPr>
          <a:lstStyle/>
          <a:p>
            <a:r>
              <a:rPr lang="en-CA" sz="1400" dirty="0" smtClean="0">
                <a:solidFill>
                  <a:srgbClr val="505150"/>
                </a:solidFill>
                <a:latin typeface="+mn-lt"/>
              </a:rPr>
              <a:t>Source:  ATB Financial, Survey on Alberta SMEs, Aug/Sept 2013, with 300 respondents.</a:t>
            </a:r>
            <a:endParaRPr lang="en-CA" sz="1400" dirty="0">
              <a:solidFill>
                <a:srgbClr val="505150"/>
              </a:solidFill>
              <a:latin typeface="+mn-lt"/>
            </a:endParaRPr>
          </a:p>
        </p:txBody>
      </p:sp>
      <p:graphicFrame>
        <p:nvGraphicFramePr>
          <p:cNvPr id="9" name="Chart 8"/>
          <p:cNvGraphicFramePr/>
          <p:nvPr/>
        </p:nvGraphicFramePr>
        <p:xfrm>
          <a:off x="1734196" y="2081288"/>
          <a:ext cx="6001604" cy="3600016"/>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1734196" y="1562730"/>
            <a:ext cx="5580993" cy="400110"/>
          </a:xfrm>
          <a:prstGeom prst="rect">
            <a:avLst/>
          </a:prstGeom>
          <a:noFill/>
        </p:spPr>
        <p:txBody>
          <a:bodyPr wrap="square" rtlCol="0">
            <a:spAutoFit/>
          </a:bodyPr>
          <a:lstStyle/>
          <a:p>
            <a:pPr algn="ctr"/>
            <a:r>
              <a:rPr lang="en-CA" sz="2000" b="1" dirty="0" smtClean="0">
                <a:solidFill>
                  <a:schemeClr val="accent1">
                    <a:lumMod val="75000"/>
                  </a:schemeClr>
                </a:solidFill>
                <a:latin typeface="+mn-lt"/>
              </a:rPr>
              <a:t>Does your business have a store front?*</a:t>
            </a:r>
            <a:endParaRPr lang="en-CA" sz="2000" b="1" dirty="0">
              <a:solidFill>
                <a:schemeClr val="accent1">
                  <a:lumMod val="75000"/>
                </a:schemeClr>
              </a:solidFill>
              <a:latin typeface="+mn-lt"/>
            </a:endParaRPr>
          </a:p>
        </p:txBody>
      </p:sp>
      <p:sp>
        <p:nvSpPr>
          <p:cNvPr id="16" name="TextBox 15"/>
          <p:cNvSpPr txBox="1"/>
          <p:nvPr/>
        </p:nvSpPr>
        <p:spPr>
          <a:xfrm>
            <a:off x="2889449" y="5756739"/>
            <a:ext cx="2232000" cy="276999"/>
          </a:xfrm>
          <a:prstGeom prst="rect">
            <a:avLst/>
          </a:prstGeom>
          <a:noFill/>
          <a:scene3d>
            <a:camera prst="orthographicFront"/>
            <a:lightRig rig="threePt" dir="t"/>
          </a:scene3d>
          <a:sp3d>
            <a:bevelT prst="slope"/>
          </a:sp3d>
        </p:spPr>
        <p:txBody>
          <a:bodyPr wrap="square" rtlCol="0">
            <a:spAutoFit/>
          </a:bodyPr>
          <a:lstStyle/>
          <a:p>
            <a:r>
              <a:rPr lang="en-CA" sz="1200" dirty="0" smtClean="0">
                <a:solidFill>
                  <a:srgbClr val="505150"/>
                </a:solidFill>
                <a:latin typeface="+mn-lt"/>
              </a:rPr>
              <a:t> * New question this quarter</a:t>
            </a:r>
            <a:endParaRPr lang="en-CA" sz="1200" dirty="0">
              <a:solidFill>
                <a:srgbClr val="505150"/>
              </a:solidFill>
              <a:latin typeface="+mn-lt"/>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7194" y="867593"/>
            <a:ext cx="5344006" cy="584775"/>
          </a:xfrm>
          <a:prstGeom prst="rect">
            <a:avLst/>
          </a:prstGeom>
          <a:noFill/>
        </p:spPr>
        <p:txBody>
          <a:bodyPr wrap="square" rtlCol="0">
            <a:spAutoFit/>
          </a:bodyPr>
          <a:lstStyle/>
          <a:p>
            <a:r>
              <a:rPr lang="en-CA" sz="3200" dirty="0" smtClean="0">
                <a:solidFill>
                  <a:srgbClr val="505150"/>
                </a:solidFill>
                <a:latin typeface="Myriad Pro"/>
                <a:cs typeface="Myriad Pro"/>
              </a:rPr>
              <a:t>Respondent Demographics</a:t>
            </a:r>
            <a:endParaRPr lang="en-US" sz="2800" dirty="0">
              <a:solidFill>
                <a:srgbClr val="505150"/>
              </a:solidFill>
              <a:latin typeface="Myriad Pro"/>
              <a:cs typeface="Myriad Pro"/>
            </a:endParaRPr>
          </a:p>
        </p:txBody>
      </p:sp>
      <p:sp>
        <p:nvSpPr>
          <p:cNvPr id="8" name="TextBox 7"/>
          <p:cNvSpPr txBox="1"/>
          <p:nvPr/>
        </p:nvSpPr>
        <p:spPr>
          <a:xfrm>
            <a:off x="8162" y="6557883"/>
            <a:ext cx="9135838" cy="276999"/>
          </a:xfrm>
          <a:prstGeom prst="rect">
            <a:avLst/>
          </a:prstGeom>
          <a:noFill/>
          <a:scene3d>
            <a:camera prst="orthographicFront"/>
            <a:lightRig rig="threePt" dir="t"/>
          </a:scene3d>
          <a:sp3d>
            <a:bevelT prst="slope"/>
          </a:sp3d>
        </p:spPr>
        <p:txBody>
          <a:bodyPr wrap="square" rtlCol="0">
            <a:spAutoFit/>
          </a:bodyPr>
          <a:lstStyle/>
          <a:p>
            <a:r>
              <a:rPr lang="en-CA" sz="1200" dirty="0" smtClean="0">
                <a:solidFill>
                  <a:srgbClr val="505150"/>
                </a:solidFill>
                <a:latin typeface="+mn-lt"/>
              </a:rPr>
              <a:t>Source:  ATB Financial, Survey on Alberta SMEs, Aug/Sept 2013, with 300 respondents, responses mentioned by 3% or more are shown.</a:t>
            </a:r>
            <a:endParaRPr lang="en-CA" sz="1200" dirty="0">
              <a:solidFill>
                <a:srgbClr val="505150"/>
              </a:solidFill>
              <a:latin typeface="+mn-lt"/>
            </a:endParaRPr>
          </a:p>
        </p:txBody>
      </p:sp>
      <p:graphicFrame>
        <p:nvGraphicFramePr>
          <p:cNvPr id="7" name="Chart 6"/>
          <p:cNvGraphicFramePr/>
          <p:nvPr/>
        </p:nvGraphicFramePr>
        <p:xfrm>
          <a:off x="253961" y="1924050"/>
          <a:ext cx="4489489" cy="436984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p:cNvGraphicFramePr/>
          <p:nvPr/>
        </p:nvGraphicFramePr>
        <p:xfrm>
          <a:off x="4748568" y="1884302"/>
          <a:ext cx="3949118" cy="4122988"/>
        </p:xfrm>
        <a:graphic>
          <a:graphicData uri="http://schemas.openxmlformats.org/drawingml/2006/chart">
            <c:chart xmlns:c="http://schemas.openxmlformats.org/drawingml/2006/chart" xmlns:r="http://schemas.openxmlformats.org/officeDocument/2006/relationships" r:id="rId4"/>
          </a:graphicData>
        </a:graphic>
      </p:graphicFrame>
      <p:sp>
        <p:nvSpPr>
          <p:cNvPr id="12" name="Content Placeholder 4"/>
          <p:cNvSpPr>
            <a:spLocks noGrp="1"/>
          </p:cNvSpPr>
          <p:nvPr>
            <p:ph idx="1"/>
          </p:nvPr>
        </p:nvSpPr>
        <p:spPr>
          <a:xfrm>
            <a:off x="7728900" y="1165860"/>
            <a:ext cx="792000" cy="68400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buNone/>
            </a:pPr>
            <a:r>
              <a:rPr lang="en-CA" sz="2000" dirty="0" smtClean="0">
                <a:solidFill>
                  <a:schemeClr val="bg1"/>
                </a:solidFill>
              </a:rPr>
              <a:t>34%</a:t>
            </a:r>
          </a:p>
          <a:p>
            <a:pPr algn="ctr">
              <a:buNone/>
            </a:pPr>
            <a:r>
              <a:rPr lang="en-CA" sz="1600" dirty="0" smtClean="0">
                <a:solidFill>
                  <a:schemeClr val="bg1"/>
                </a:solidFill>
              </a:rPr>
              <a:t>55+</a:t>
            </a:r>
          </a:p>
        </p:txBody>
      </p:sp>
      <p:sp>
        <p:nvSpPr>
          <p:cNvPr id="14" name="TextBox 13"/>
          <p:cNvSpPr txBox="1"/>
          <p:nvPr/>
        </p:nvSpPr>
        <p:spPr>
          <a:xfrm>
            <a:off x="1522963" y="1487850"/>
            <a:ext cx="2052000" cy="400110"/>
          </a:xfrm>
          <a:prstGeom prst="rect">
            <a:avLst/>
          </a:prstGeom>
          <a:noFill/>
        </p:spPr>
        <p:txBody>
          <a:bodyPr wrap="square" rtlCol="0">
            <a:spAutoFit/>
          </a:bodyPr>
          <a:lstStyle/>
          <a:p>
            <a:pPr algn="ctr"/>
            <a:r>
              <a:rPr lang="en-CA" sz="2000" b="1" dirty="0" smtClean="0">
                <a:solidFill>
                  <a:schemeClr val="accent1">
                    <a:lumMod val="75000"/>
                  </a:schemeClr>
                </a:solidFill>
                <a:latin typeface="+mn-lt"/>
              </a:rPr>
              <a:t>Title/ Role</a:t>
            </a:r>
            <a:endParaRPr lang="en-CA" sz="2000" b="1" dirty="0">
              <a:solidFill>
                <a:schemeClr val="accent1">
                  <a:lumMod val="75000"/>
                </a:schemeClr>
              </a:solidFill>
              <a:latin typeface="+mn-lt"/>
            </a:endParaRPr>
          </a:p>
        </p:txBody>
      </p:sp>
      <p:sp>
        <p:nvSpPr>
          <p:cNvPr id="15" name="TextBox 14"/>
          <p:cNvSpPr txBox="1"/>
          <p:nvPr/>
        </p:nvSpPr>
        <p:spPr>
          <a:xfrm>
            <a:off x="5676900" y="1449750"/>
            <a:ext cx="2052000" cy="400110"/>
          </a:xfrm>
          <a:prstGeom prst="rect">
            <a:avLst/>
          </a:prstGeom>
          <a:noFill/>
        </p:spPr>
        <p:txBody>
          <a:bodyPr wrap="square" rtlCol="0">
            <a:spAutoFit/>
          </a:bodyPr>
          <a:lstStyle/>
          <a:p>
            <a:pPr algn="ctr"/>
            <a:r>
              <a:rPr lang="en-CA" sz="2000" b="1" dirty="0" smtClean="0">
                <a:solidFill>
                  <a:schemeClr val="accent1">
                    <a:lumMod val="75000"/>
                  </a:schemeClr>
                </a:solidFill>
                <a:latin typeface="+mn-lt"/>
              </a:rPr>
              <a:t>Age</a:t>
            </a:r>
            <a:endParaRPr lang="en-CA" sz="2000" b="1" dirty="0">
              <a:solidFill>
                <a:schemeClr val="accent1">
                  <a:lumMod val="75000"/>
                </a:schemeClr>
              </a:solidFill>
              <a:latin typeface="+mn-lt"/>
            </a:endParaRPr>
          </a:p>
        </p:txBody>
      </p:sp>
      <p:sp>
        <p:nvSpPr>
          <p:cNvPr id="13" name="Down Arrow 12"/>
          <p:cNvSpPr/>
          <p:nvPr/>
        </p:nvSpPr>
        <p:spPr>
          <a:xfrm rot="10800000">
            <a:off x="3747636" y="6016338"/>
            <a:ext cx="190500" cy="203200"/>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A"/>
          </a:p>
        </p:txBody>
      </p:sp>
      <p:sp>
        <p:nvSpPr>
          <p:cNvPr id="16" name="Down Arrow 15"/>
          <p:cNvSpPr/>
          <p:nvPr/>
        </p:nvSpPr>
        <p:spPr>
          <a:xfrm>
            <a:off x="3990946" y="6016339"/>
            <a:ext cx="190500" cy="203200"/>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CA"/>
          </a:p>
        </p:txBody>
      </p:sp>
      <p:sp>
        <p:nvSpPr>
          <p:cNvPr id="17" name="TextBox 16"/>
          <p:cNvSpPr txBox="1"/>
          <p:nvPr/>
        </p:nvSpPr>
        <p:spPr>
          <a:xfrm>
            <a:off x="4257700" y="5986842"/>
            <a:ext cx="2232000" cy="288000"/>
          </a:xfrm>
          <a:prstGeom prst="rect">
            <a:avLst/>
          </a:prstGeom>
          <a:noFill/>
          <a:scene3d>
            <a:camera prst="orthographicFront"/>
            <a:lightRig rig="threePt" dir="t"/>
          </a:scene3d>
          <a:sp3d>
            <a:bevelT prst="slope"/>
          </a:sp3d>
        </p:spPr>
        <p:txBody>
          <a:bodyPr wrap="square" rtlCol="0">
            <a:spAutoFit/>
          </a:bodyPr>
          <a:lstStyle/>
          <a:p>
            <a:r>
              <a:rPr lang="en-CA" sz="1200" dirty="0" smtClean="0">
                <a:solidFill>
                  <a:srgbClr val="505150"/>
                </a:solidFill>
                <a:latin typeface="+mn-lt"/>
              </a:rPr>
              <a:t> Change from last quarter</a:t>
            </a:r>
            <a:endParaRPr lang="en-CA" sz="1200" dirty="0">
              <a:solidFill>
                <a:srgbClr val="505150"/>
              </a:solidFill>
              <a:latin typeface="+mn-lt"/>
            </a:endParaRPr>
          </a:p>
        </p:txBody>
      </p:sp>
      <p:sp>
        <p:nvSpPr>
          <p:cNvPr id="18" name="Down Arrow 17"/>
          <p:cNvSpPr/>
          <p:nvPr/>
        </p:nvSpPr>
        <p:spPr>
          <a:xfrm rot="10800000">
            <a:off x="7893290" y="2177424"/>
            <a:ext cx="190500" cy="203200"/>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A"/>
          </a:p>
        </p:txBody>
      </p:sp>
      <p:sp>
        <p:nvSpPr>
          <p:cNvPr id="19" name="Down Arrow 18"/>
          <p:cNvSpPr/>
          <p:nvPr/>
        </p:nvSpPr>
        <p:spPr>
          <a:xfrm>
            <a:off x="7969490" y="2989388"/>
            <a:ext cx="190500" cy="203200"/>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CA"/>
          </a:p>
        </p:txBody>
      </p:sp>
      <p:sp>
        <p:nvSpPr>
          <p:cNvPr id="20" name="Down Arrow 19"/>
          <p:cNvSpPr/>
          <p:nvPr/>
        </p:nvSpPr>
        <p:spPr>
          <a:xfrm>
            <a:off x="8545286" y="3776372"/>
            <a:ext cx="190500" cy="203200"/>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CA"/>
          </a:p>
        </p:txBody>
      </p:sp>
      <p:sp>
        <p:nvSpPr>
          <p:cNvPr id="21" name="Down Arrow 20"/>
          <p:cNvSpPr/>
          <p:nvPr/>
        </p:nvSpPr>
        <p:spPr>
          <a:xfrm>
            <a:off x="3734936" y="2552699"/>
            <a:ext cx="190500" cy="203200"/>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CA"/>
          </a:p>
        </p:txBody>
      </p:sp>
      <p:sp>
        <p:nvSpPr>
          <p:cNvPr id="22" name="Down Arrow 21"/>
          <p:cNvSpPr/>
          <p:nvPr/>
        </p:nvSpPr>
        <p:spPr>
          <a:xfrm rot="10800000">
            <a:off x="4635500" y="2063124"/>
            <a:ext cx="190500" cy="203200"/>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A"/>
          </a:p>
        </p:txBody>
      </p:sp>
      <p:sp>
        <p:nvSpPr>
          <p:cNvPr id="26" name="Down Arrow 25"/>
          <p:cNvSpPr/>
          <p:nvPr/>
        </p:nvSpPr>
        <p:spPr>
          <a:xfrm>
            <a:off x="3411113" y="3040188"/>
            <a:ext cx="190500" cy="203200"/>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CA"/>
          </a:p>
        </p:txBody>
      </p:sp>
      <p:sp>
        <p:nvSpPr>
          <p:cNvPr id="25" name="Down Arrow 24"/>
          <p:cNvSpPr/>
          <p:nvPr/>
        </p:nvSpPr>
        <p:spPr>
          <a:xfrm rot="10800000">
            <a:off x="8348436" y="4559300"/>
            <a:ext cx="190500" cy="203200"/>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A"/>
          </a:p>
        </p:txBody>
      </p:sp>
      <p:sp>
        <p:nvSpPr>
          <p:cNvPr id="27" name="Down Arrow 26"/>
          <p:cNvSpPr/>
          <p:nvPr/>
        </p:nvSpPr>
        <p:spPr>
          <a:xfrm rot="10800000">
            <a:off x="8577036" y="1278360"/>
            <a:ext cx="190500" cy="203200"/>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A"/>
          </a:p>
        </p:txBody>
      </p:sp>
      <p:sp>
        <p:nvSpPr>
          <p:cNvPr id="29" name="Down Arrow 28"/>
          <p:cNvSpPr/>
          <p:nvPr/>
        </p:nvSpPr>
        <p:spPr>
          <a:xfrm>
            <a:off x="3194077" y="4011769"/>
            <a:ext cx="190500" cy="203200"/>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CA"/>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hart 12"/>
          <p:cNvGraphicFramePr/>
          <p:nvPr/>
        </p:nvGraphicFramePr>
        <p:xfrm>
          <a:off x="4591050" y="1602150"/>
          <a:ext cx="4305300" cy="43605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10"/>
          <p:cNvGraphicFramePr/>
          <p:nvPr/>
        </p:nvGraphicFramePr>
        <p:xfrm>
          <a:off x="103412" y="1905000"/>
          <a:ext cx="4468588" cy="4369842"/>
        </p:xfrm>
        <a:graphic>
          <a:graphicData uri="http://schemas.openxmlformats.org/drawingml/2006/chart">
            <c:chart xmlns:c="http://schemas.openxmlformats.org/drawingml/2006/chart" xmlns:r="http://schemas.openxmlformats.org/officeDocument/2006/relationships" r:id="rId4"/>
          </a:graphicData>
        </a:graphic>
      </p:graphicFrame>
      <p:sp>
        <p:nvSpPr>
          <p:cNvPr id="2" name="TextBox 1"/>
          <p:cNvSpPr txBox="1"/>
          <p:nvPr/>
        </p:nvSpPr>
        <p:spPr>
          <a:xfrm>
            <a:off x="447194" y="867593"/>
            <a:ext cx="5344006" cy="584775"/>
          </a:xfrm>
          <a:prstGeom prst="rect">
            <a:avLst/>
          </a:prstGeom>
          <a:noFill/>
        </p:spPr>
        <p:txBody>
          <a:bodyPr wrap="square" rtlCol="0">
            <a:spAutoFit/>
          </a:bodyPr>
          <a:lstStyle/>
          <a:p>
            <a:r>
              <a:rPr lang="en-CA" sz="3200" dirty="0" smtClean="0">
                <a:solidFill>
                  <a:srgbClr val="505150"/>
                </a:solidFill>
                <a:latin typeface="Myriad Pro"/>
                <a:cs typeface="Myriad Pro"/>
              </a:rPr>
              <a:t>Respondent Demographics</a:t>
            </a:r>
            <a:endParaRPr lang="en-US" sz="2800" dirty="0">
              <a:solidFill>
                <a:srgbClr val="505150"/>
              </a:solidFill>
              <a:latin typeface="Myriad Pro"/>
              <a:cs typeface="Myriad Pro"/>
            </a:endParaRPr>
          </a:p>
        </p:txBody>
      </p:sp>
      <p:sp>
        <p:nvSpPr>
          <p:cNvPr id="8" name="TextBox 7"/>
          <p:cNvSpPr txBox="1"/>
          <p:nvPr/>
        </p:nvSpPr>
        <p:spPr>
          <a:xfrm>
            <a:off x="8162" y="6545183"/>
            <a:ext cx="7230838" cy="307777"/>
          </a:xfrm>
          <a:prstGeom prst="rect">
            <a:avLst/>
          </a:prstGeom>
          <a:noFill/>
          <a:scene3d>
            <a:camera prst="orthographicFront"/>
            <a:lightRig rig="threePt" dir="t"/>
          </a:scene3d>
          <a:sp3d>
            <a:bevelT prst="slope"/>
          </a:sp3d>
        </p:spPr>
        <p:txBody>
          <a:bodyPr wrap="square" rtlCol="0">
            <a:spAutoFit/>
          </a:bodyPr>
          <a:lstStyle/>
          <a:p>
            <a:r>
              <a:rPr lang="en-CA" sz="1400" dirty="0" smtClean="0">
                <a:solidFill>
                  <a:srgbClr val="505150"/>
                </a:solidFill>
                <a:latin typeface="+mn-lt"/>
              </a:rPr>
              <a:t>Source:  ATB Financial, Survey on Alberta SMEs, Aug/Sept 2013, with 300 respondents.</a:t>
            </a:r>
            <a:endParaRPr lang="en-CA" sz="1400" dirty="0">
              <a:solidFill>
                <a:srgbClr val="505150"/>
              </a:solidFill>
              <a:latin typeface="+mn-lt"/>
            </a:endParaRPr>
          </a:p>
        </p:txBody>
      </p:sp>
      <p:sp>
        <p:nvSpPr>
          <p:cNvPr id="14" name="TextBox 13"/>
          <p:cNvSpPr txBox="1"/>
          <p:nvPr/>
        </p:nvSpPr>
        <p:spPr>
          <a:xfrm>
            <a:off x="666750" y="1621200"/>
            <a:ext cx="3467100" cy="400110"/>
          </a:xfrm>
          <a:prstGeom prst="rect">
            <a:avLst/>
          </a:prstGeom>
          <a:noFill/>
        </p:spPr>
        <p:txBody>
          <a:bodyPr wrap="square" rtlCol="0">
            <a:spAutoFit/>
          </a:bodyPr>
          <a:lstStyle/>
          <a:p>
            <a:pPr algn="ctr"/>
            <a:r>
              <a:rPr lang="en-CA" sz="2000" b="1" dirty="0" smtClean="0">
                <a:solidFill>
                  <a:schemeClr val="accent1">
                    <a:lumMod val="75000"/>
                  </a:schemeClr>
                </a:solidFill>
                <a:latin typeface="+mn-lt"/>
              </a:rPr>
              <a:t>Role in Financial Decisions</a:t>
            </a:r>
            <a:endParaRPr lang="en-CA" sz="2000" b="1" dirty="0">
              <a:solidFill>
                <a:schemeClr val="accent1">
                  <a:lumMod val="75000"/>
                </a:schemeClr>
              </a:solidFill>
              <a:latin typeface="+mn-lt"/>
            </a:endParaRPr>
          </a:p>
        </p:txBody>
      </p:sp>
      <p:sp>
        <p:nvSpPr>
          <p:cNvPr id="15" name="TextBox 14"/>
          <p:cNvSpPr txBox="1"/>
          <p:nvPr/>
        </p:nvSpPr>
        <p:spPr>
          <a:xfrm>
            <a:off x="5715000" y="1621200"/>
            <a:ext cx="2052000" cy="400110"/>
          </a:xfrm>
          <a:prstGeom prst="rect">
            <a:avLst/>
          </a:prstGeom>
          <a:noFill/>
        </p:spPr>
        <p:txBody>
          <a:bodyPr wrap="square" rtlCol="0">
            <a:spAutoFit/>
          </a:bodyPr>
          <a:lstStyle/>
          <a:p>
            <a:pPr algn="ctr"/>
            <a:r>
              <a:rPr lang="en-CA" sz="2000" b="1" dirty="0" smtClean="0">
                <a:solidFill>
                  <a:schemeClr val="accent1">
                    <a:lumMod val="75000"/>
                  </a:schemeClr>
                </a:solidFill>
                <a:latin typeface="+mn-lt"/>
              </a:rPr>
              <a:t>Gender</a:t>
            </a:r>
            <a:endParaRPr lang="en-CA" sz="2000" b="1" dirty="0">
              <a:solidFill>
                <a:schemeClr val="accent1">
                  <a:lumMod val="75000"/>
                </a:schemeClr>
              </a:solidFill>
              <a:latin typeface="+mn-lt"/>
            </a:endParaRPr>
          </a:p>
        </p:txBody>
      </p:sp>
      <p:sp>
        <p:nvSpPr>
          <p:cNvPr id="9" name="Down Arrow 8"/>
          <p:cNvSpPr/>
          <p:nvPr/>
        </p:nvSpPr>
        <p:spPr>
          <a:xfrm>
            <a:off x="5695950" y="3530960"/>
            <a:ext cx="190500" cy="203200"/>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CA"/>
          </a:p>
        </p:txBody>
      </p:sp>
      <p:sp>
        <p:nvSpPr>
          <p:cNvPr id="12" name="Down Arrow 11"/>
          <p:cNvSpPr/>
          <p:nvPr/>
        </p:nvSpPr>
        <p:spPr>
          <a:xfrm rot="10800000">
            <a:off x="7871828" y="3906951"/>
            <a:ext cx="190500" cy="203200"/>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A"/>
          </a:p>
        </p:txBody>
      </p:sp>
      <p:sp>
        <p:nvSpPr>
          <p:cNvPr id="17" name="Down Arrow 16"/>
          <p:cNvSpPr/>
          <p:nvPr/>
        </p:nvSpPr>
        <p:spPr>
          <a:xfrm rot="10800000">
            <a:off x="3390899" y="3238144"/>
            <a:ext cx="190500" cy="203200"/>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A"/>
          </a:p>
        </p:txBody>
      </p:sp>
      <p:sp>
        <p:nvSpPr>
          <p:cNvPr id="18" name="Down Arrow 17"/>
          <p:cNvSpPr/>
          <p:nvPr/>
        </p:nvSpPr>
        <p:spPr>
          <a:xfrm rot="10800000">
            <a:off x="3747636" y="6016338"/>
            <a:ext cx="190500" cy="203200"/>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A"/>
          </a:p>
        </p:txBody>
      </p:sp>
      <p:sp>
        <p:nvSpPr>
          <p:cNvPr id="19" name="Down Arrow 18"/>
          <p:cNvSpPr/>
          <p:nvPr/>
        </p:nvSpPr>
        <p:spPr>
          <a:xfrm>
            <a:off x="3990946" y="6016339"/>
            <a:ext cx="190500" cy="203200"/>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CA"/>
          </a:p>
        </p:txBody>
      </p:sp>
      <p:sp>
        <p:nvSpPr>
          <p:cNvPr id="20" name="TextBox 19"/>
          <p:cNvSpPr txBox="1"/>
          <p:nvPr/>
        </p:nvSpPr>
        <p:spPr>
          <a:xfrm>
            <a:off x="4257700" y="5986842"/>
            <a:ext cx="2232000" cy="288000"/>
          </a:xfrm>
          <a:prstGeom prst="rect">
            <a:avLst/>
          </a:prstGeom>
          <a:noFill/>
          <a:scene3d>
            <a:camera prst="orthographicFront"/>
            <a:lightRig rig="threePt" dir="t"/>
          </a:scene3d>
          <a:sp3d>
            <a:bevelT prst="slope"/>
          </a:sp3d>
        </p:spPr>
        <p:txBody>
          <a:bodyPr wrap="square" rtlCol="0">
            <a:spAutoFit/>
          </a:bodyPr>
          <a:lstStyle/>
          <a:p>
            <a:r>
              <a:rPr lang="en-CA" sz="1200" dirty="0" smtClean="0">
                <a:solidFill>
                  <a:srgbClr val="505150"/>
                </a:solidFill>
                <a:latin typeface="+mn-lt"/>
              </a:rPr>
              <a:t> Change from last quarter</a:t>
            </a:r>
            <a:endParaRPr lang="en-CA" sz="1200" dirty="0">
              <a:solidFill>
                <a:srgbClr val="505150"/>
              </a:solidFill>
              <a:latin typeface="+mn-lt"/>
            </a:endParaRPr>
          </a:p>
        </p:txBody>
      </p:sp>
      <p:sp>
        <p:nvSpPr>
          <p:cNvPr id="23" name="Down Arrow 22"/>
          <p:cNvSpPr/>
          <p:nvPr/>
        </p:nvSpPr>
        <p:spPr>
          <a:xfrm>
            <a:off x="1219200" y="4152900"/>
            <a:ext cx="190500" cy="203200"/>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CA"/>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questions1.jpg"/>
          <p:cNvPicPr>
            <a:picLocks noChangeAspect="1"/>
          </p:cNvPicPr>
          <p:nvPr/>
        </p:nvPicPr>
        <p:blipFill>
          <a:blip r:embed="rId2"/>
          <a:stretch>
            <a:fillRect/>
          </a:stretch>
        </p:blipFill>
        <p:spPr>
          <a:xfrm>
            <a:off x="723331" y="276365"/>
            <a:ext cx="2129051" cy="2330357"/>
          </a:xfrm>
          <a:prstGeom prst="rect">
            <a:avLst/>
          </a:prstGeom>
        </p:spPr>
      </p:pic>
      <p:sp>
        <p:nvSpPr>
          <p:cNvPr id="6" name="TextBox 6"/>
          <p:cNvSpPr txBox="1">
            <a:spLocks noChangeArrowheads="1"/>
          </p:cNvSpPr>
          <p:nvPr/>
        </p:nvSpPr>
        <p:spPr bwMode="auto">
          <a:xfrm>
            <a:off x="723331" y="3398293"/>
            <a:ext cx="3295650" cy="1569660"/>
          </a:xfrm>
          <a:prstGeom prst="rect">
            <a:avLst/>
          </a:prstGeom>
          <a:noFill/>
          <a:ln w="9525">
            <a:noFill/>
            <a:miter lim="800000"/>
            <a:headEnd/>
            <a:tailEnd/>
          </a:ln>
        </p:spPr>
        <p:txBody>
          <a:bodyPr>
            <a:spAutoFit/>
          </a:bodyPr>
          <a:lstStyle/>
          <a:p>
            <a:r>
              <a:rPr lang="en-CA" sz="1600" dirty="0" smtClean="0">
                <a:solidFill>
                  <a:schemeClr val="bg1"/>
                </a:solidFill>
                <a:latin typeface="Myriad Pro" pitchFamily="34" charset="0"/>
              </a:rPr>
              <a:t>Wellington Holbrook</a:t>
            </a:r>
          </a:p>
          <a:p>
            <a:r>
              <a:rPr lang="en-CA" sz="1600" dirty="0" smtClean="0">
                <a:solidFill>
                  <a:schemeClr val="bg1"/>
                </a:solidFill>
                <a:latin typeface="Myriad Pro" pitchFamily="34" charset="0"/>
              </a:rPr>
              <a:t>Executive Vice President</a:t>
            </a:r>
          </a:p>
          <a:p>
            <a:r>
              <a:rPr lang="en-CA" sz="1600" dirty="0" smtClean="0">
                <a:solidFill>
                  <a:schemeClr val="bg1"/>
                </a:solidFill>
                <a:latin typeface="Myriad Pro" pitchFamily="34" charset="0"/>
              </a:rPr>
              <a:t>ATB Business &amp; Agriculture</a:t>
            </a:r>
          </a:p>
          <a:p>
            <a:endParaRPr lang="en-CA" sz="1600" dirty="0" smtClean="0">
              <a:solidFill>
                <a:schemeClr val="bg1"/>
              </a:solidFill>
              <a:latin typeface="Myriad Pro" pitchFamily="34" charset="0"/>
            </a:endParaRPr>
          </a:p>
          <a:p>
            <a:r>
              <a:rPr lang="en-CA" sz="1600" dirty="0" smtClean="0">
                <a:solidFill>
                  <a:schemeClr val="bg1"/>
                </a:solidFill>
                <a:latin typeface="Myriad Pro" pitchFamily="34" charset="0"/>
              </a:rPr>
              <a:t>atb.com/Businessbeat</a:t>
            </a:r>
          </a:p>
          <a:p>
            <a:r>
              <a:rPr lang="en-CA" sz="1600" dirty="0" smtClean="0">
                <a:solidFill>
                  <a:schemeClr val="bg1"/>
                </a:solidFill>
                <a:latin typeface="Myriad Pro" pitchFamily="34" charset="0"/>
              </a:rPr>
              <a:t>businessbeat@atb.com</a:t>
            </a:r>
            <a:endParaRPr lang="en-US" sz="1600" dirty="0">
              <a:solidFill>
                <a:schemeClr val="bg1"/>
              </a:solidFill>
              <a:latin typeface="Myriad Pro"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761935" y="1996901"/>
            <a:ext cx="6684447" cy="1043842"/>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0" name="Rectangle 9"/>
          <p:cNvSpPr/>
          <p:nvPr/>
        </p:nvSpPr>
        <p:spPr>
          <a:xfrm>
            <a:off x="1847694" y="2340832"/>
            <a:ext cx="6684447" cy="573664"/>
          </a:xfrm>
          <a:prstGeom prst="rect">
            <a:avLst/>
          </a:prstGeom>
          <a:ln>
            <a:noFill/>
          </a:ln>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40640" tIns="40640" rIns="40640" bIns="4064" numCol="1" spcCol="1270" anchor="ctr" anchorCtr="0">
            <a:noAutofit/>
          </a:bodyPr>
          <a:lstStyle/>
          <a:p>
            <a:r>
              <a:rPr lang="en-CA" sz="2800" dirty="0" smtClean="0">
                <a:solidFill>
                  <a:srgbClr val="505150"/>
                </a:solidFill>
              </a:rPr>
              <a:t>Best advice for start-ups is to focus on getting ‘the basics’ right</a:t>
            </a:r>
            <a:endParaRPr lang="en-CA" sz="2800" dirty="0">
              <a:solidFill>
                <a:srgbClr val="505150"/>
              </a:solidFill>
            </a:endParaRPr>
          </a:p>
        </p:txBody>
      </p:sp>
      <p:sp>
        <p:nvSpPr>
          <p:cNvPr id="12" name="Rectangle 11"/>
          <p:cNvSpPr/>
          <p:nvPr/>
        </p:nvSpPr>
        <p:spPr>
          <a:xfrm>
            <a:off x="1847694" y="3441607"/>
            <a:ext cx="6598688" cy="573664"/>
          </a:xfrm>
          <a:prstGeom prst="rect">
            <a:avLst/>
          </a:prstGeom>
          <a:ln>
            <a:noFill/>
          </a:ln>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40640" tIns="40640" rIns="40640" bIns="4064" numCol="1" spcCol="1270" anchor="ctr" anchorCtr="0">
            <a:noAutofit/>
          </a:bodyPr>
          <a:lstStyle/>
          <a:p>
            <a:r>
              <a:rPr lang="en-CA" sz="2800" dirty="0" smtClean="0">
                <a:solidFill>
                  <a:srgbClr val="505150"/>
                </a:solidFill>
              </a:rPr>
              <a:t>Expectations for the Alberta economy are just taking off</a:t>
            </a:r>
            <a:endParaRPr lang="en-CA" sz="2800" dirty="0">
              <a:solidFill>
                <a:srgbClr val="505150"/>
              </a:solidFill>
            </a:endParaRPr>
          </a:p>
        </p:txBody>
      </p:sp>
      <p:sp>
        <p:nvSpPr>
          <p:cNvPr id="13" name="Rectangle 12"/>
          <p:cNvSpPr/>
          <p:nvPr/>
        </p:nvSpPr>
        <p:spPr>
          <a:xfrm>
            <a:off x="1847694" y="4423850"/>
            <a:ext cx="6684447" cy="573664"/>
          </a:xfrm>
          <a:prstGeom prst="rect">
            <a:avLst/>
          </a:prstGeom>
          <a:ln>
            <a:noFill/>
          </a:ln>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40640" tIns="40640" rIns="40640" bIns="4064" numCol="1" spcCol="1270" anchor="ctr" anchorCtr="0">
            <a:noAutofit/>
          </a:bodyPr>
          <a:lstStyle/>
          <a:p>
            <a:r>
              <a:rPr lang="en-CA" sz="2800" dirty="0" smtClean="0">
                <a:solidFill>
                  <a:srgbClr val="505150"/>
                </a:solidFill>
              </a:rPr>
              <a:t>Recovery from the flood continues, but growth plans were not affected</a:t>
            </a:r>
            <a:endParaRPr lang="en-CA" sz="2800" dirty="0">
              <a:solidFill>
                <a:srgbClr val="505150"/>
              </a:solidFill>
            </a:endParaRPr>
          </a:p>
        </p:txBody>
      </p:sp>
      <p:cxnSp>
        <p:nvCxnSpPr>
          <p:cNvPr id="14" name="Straight Connector 13"/>
          <p:cNvCxnSpPr/>
          <p:nvPr/>
        </p:nvCxnSpPr>
        <p:spPr>
          <a:xfrm>
            <a:off x="47450" y="2644597"/>
            <a:ext cx="685800" cy="0"/>
          </a:xfrm>
          <a:prstGeom prst="line">
            <a:avLst/>
          </a:prstGeom>
          <a:ln w="57150" cap="rnd" cmpd="sng">
            <a:solidFill>
              <a:srgbClr val="404040"/>
            </a:solidFill>
            <a:prstDash val="sysDot"/>
            <a:round/>
          </a:ln>
          <a:effectLst/>
        </p:spPr>
        <p:style>
          <a:lnRef idx="2">
            <a:schemeClr val="accent1"/>
          </a:lnRef>
          <a:fillRef idx="0">
            <a:schemeClr val="accent1"/>
          </a:fillRef>
          <a:effectRef idx="1">
            <a:schemeClr val="accent1"/>
          </a:effectRef>
          <a:fontRef idx="minor">
            <a:schemeClr val="tx1"/>
          </a:fontRef>
        </p:style>
      </p:cxnSp>
      <p:sp>
        <p:nvSpPr>
          <p:cNvPr id="15" name="Oval 14"/>
          <p:cNvSpPr>
            <a:spLocks noChangeAspect="1"/>
          </p:cNvSpPr>
          <p:nvPr/>
        </p:nvSpPr>
        <p:spPr>
          <a:xfrm>
            <a:off x="705176" y="2183164"/>
            <a:ext cx="914400" cy="914400"/>
          </a:xfrm>
          <a:prstGeom prst="ellipse">
            <a:avLst/>
          </a:prstGeom>
          <a:solidFill>
            <a:srgbClr val="E36F1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16" name="TextBox 15"/>
          <p:cNvSpPr txBox="1"/>
          <p:nvPr/>
        </p:nvSpPr>
        <p:spPr>
          <a:xfrm>
            <a:off x="673524" y="2183164"/>
            <a:ext cx="990600" cy="830997"/>
          </a:xfrm>
          <a:prstGeom prst="rect">
            <a:avLst/>
          </a:prstGeom>
          <a:noFill/>
        </p:spPr>
        <p:txBody>
          <a:bodyPr wrap="square" rtlCol="0">
            <a:spAutoFit/>
          </a:bodyPr>
          <a:lstStyle/>
          <a:p>
            <a:pPr algn="ctr"/>
            <a:r>
              <a:rPr lang="en-US" sz="4800" dirty="0" smtClean="0">
                <a:solidFill>
                  <a:srgbClr val="FFFFFF"/>
                </a:solidFill>
                <a:latin typeface="Franklin Gothic Medium"/>
                <a:cs typeface="Franklin Gothic Medium"/>
              </a:rPr>
              <a:t>1</a:t>
            </a:r>
            <a:endParaRPr lang="en-US" sz="4800" dirty="0">
              <a:solidFill>
                <a:srgbClr val="FFFFFF"/>
              </a:solidFill>
              <a:latin typeface="Franklin Gothic Medium"/>
              <a:cs typeface="Franklin Gothic Medium"/>
            </a:endParaRPr>
          </a:p>
        </p:txBody>
      </p:sp>
      <p:cxnSp>
        <p:nvCxnSpPr>
          <p:cNvPr id="17" name="Straight Connector 16"/>
          <p:cNvCxnSpPr/>
          <p:nvPr/>
        </p:nvCxnSpPr>
        <p:spPr>
          <a:xfrm>
            <a:off x="52036" y="3728439"/>
            <a:ext cx="685800" cy="0"/>
          </a:xfrm>
          <a:prstGeom prst="line">
            <a:avLst/>
          </a:prstGeom>
          <a:ln w="57150" cap="rnd" cmpd="sng">
            <a:solidFill>
              <a:srgbClr val="404040"/>
            </a:solidFill>
            <a:prstDash val="sysDot"/>
            <a:round/>
          </a:ln>
          <a:effectLst/>
        </p:spPr>
        <p:style>
          <a:lnRef idx="2">
            <a:schemeClr val="accent1"/>
          </a:lnRef>
          <a:fillRef idx="0">
            <a:schemeClr val="accent1"/>
          </a:fillRef>
          <a:effectRef idx="1">
            <a:schemeClr val="accent1"/>
          </a:effectRef>
          <a:fontRef idx="minor">
            <a:schemeClr val="tx1"/>
          </a:fontRef>
        </p:style>
      </p:cxnSp>
      <p:sp>
        <p:nvSpPr>
          <p:cNvPr id="18" name="Oval 17"/>
          <p:cNvSpPr>
            <a:spLocks noChangeAspect="1"/>
          </p:cNvSpPr>
          <p:nvPr/>
        </p:nvSpPr>
        <p:spPr>
          <a:xfrm>
            <a:off x="705176" y="3255855"/>
            <a:ext cx="914400" cy="914400"/>
          </a:xfrm>
          <a:prstGeom prst="ellipse">
            <a:avLst/>
          </a:prstGeom>
          <a:solidFill>
            <a:srgbClr val="71AAD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19" name="TextBox 18"/>
          <p:cNvSpPr txBox="1"/>
          <p:nvPr/>
        </p:nvSpPr>
        <p:spPr>
          <a:xfrm>
            <a:off x="691139" y="3284701"/>
            <a:ext cx="990600" cy="830997"/>
          </a:xfrm>
          <a:prstGeom prst="rect">
            <a:avLst/>
          </a:prstGeom>
          <a:noFill/>
        </p:spPr>
        <p:txBody>
          <a:bodyPr wrap="square" rtlCol="0">
            <a:spAutoFit/>
          </a:bodyPr>
          <a:lstStyle/>
          <a:p>
            <a:pPr algn="ctr"/>
            <a:r>
              <a:rPr lang="en-US" sz="4800" dirty="0" smtClean="0">
                <a:solidFill>
                  <a:srgbClr val="FFFFFF"/>
                </a:solidFill>
                <a:latin typeface="Franklin Gothic Medium"/>
                <a:cs typeface="Franklin Gothic Medium"/>
              </a:rPr>
              <a:t>2</a:t>
            </a:r>
            <a:endParaRPr lang="en-US" sz="4800" dirty="0">
              <a:solidFill>
                <a:srgbClr val="FFFFFF"/>
              </a:solidFill>
              <a:latin typeface="Franklin Gothic Medium"/>
              <a:cs typeface="Franklin Gothic Medium"/>
            </a:endParaRPr>
          </a:p>
        </p:txBody>
      </p:sp>
      <p:sp>
        <p:nvSpPr>
          <p:cNvPr id="20" name="Oval 19"/>
          <p:cNvSpPr>
            <a:spLocks noChangeAspect="1"/>
          </p:cNvSpPr>
          <p:nvPr/>
        </p:nvSpPr>
        <p:spPr>
          <a:xfrm>
            <a:off x="720974" y="4300049"/>
            <a:ext cx="914400" cy="914400"/>
          </a:xfrm>
          <a:prstGeom prst="ellipse">
            <a:avLst/>
          </a:prstGeom>
          <a:solidFill>
            <a:srgbClr val="4343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cxnSp>
        <p:nvCxnSpPr>
          <p:cNvPr id="21" name="Straight Connector 20"/>
          <p:cNvCxnSpPr/>
          <p:nvPr/>
        </p:nvCxnSpPr>
        <p:spPr>
          <a:xfrm>
            <a:off x="52036" y="4761482"/>
            <a:ext cx="685800" cy="0"/>
          </a:xfrm>
          <a:prstGeom prst="line">
            <a:avLst/>
          </a:prstGeom>
          <a:ln w="57150" cap="rnd" cmpd="sng">
            <a:solidFill>
              <a:srgbClr val="404040"/>
            </a:solidFill>
            <a:prstDash val="sysDot"/>
            <a:round/>
          </a:ln>
          <a:effectLst/>
        </p:spPr>
        <p:style>
          <a:lnRef idx="2">
            <a:schemeClr val="accent1"/>
          </a:lnRef>
          <a:fillRef idx="0">
            <a:schemeClr val="accent1"/>
          </a:fillRef>
          <a:effectRef idx="1">
            <a:schemeClr val="accent1"/>
          </a:effectRef>
          <a:fontRef idx="minor">
            <a:schemeClr val="tx1"/>
          </a:fontRef>
        </p:style>
      </p:cxnSp>
      <p:sp>
        <p:nvSpPr>
          <p:cNvPr id="22" name="TextBox 21"/>
          <p:cNvSpPr txBox="1"/>
          <p:nvPr/>
        </p:nvSpPr>
        <p:spPr>
          <a:xfrm>
            <a:off x="692376" y="4345983"/>
            <a:ext cx="990600" cy="830997"/>
          </a:xfrm>
          <a:prstGeom prst="rect">
            <a:avLst/>
          </a:prstGeom>
          <a:noFill/>
        </p:spPr>
        <p:txBody>
          <a:bodyPr wrap="square" rtlCol="0">
            <a:spAutoFit/>
          </a:bodyPr>
          <a:lstStyle/>
          <a:p>
            <a:pPr algn="ctr"/>
            <a:r>
              <a:rPr lang="en-US" sz="4800" dirty="0" smtClean="0">
                <a:solidFill>
                  <a:srgbClr val="FFFFFF"/>
                </a:solidFill>
                <a:latin typeface="Franklin Gothic Medium"/>
                <a:cs typeface="Franklin Gothic Medium"/>
              </a:rPr>
              <a:t>3</a:t>
            </a:r>
            <a:endParaRPr lang="en-US" sz="4800" dirty="0">
              <a:solidFill>
                <a:srgbClr val="FFFFFF"/>
              </a:solidFill>
              <a:latin typeface="Franklin Gothic Medium"/>
              <a:cs typeface="Franklin Gothic Medium"/>
            </a:endParaRPr>
          </a:p>
        </p:txBody>
      </p:sp>
      <p:sp>
        <p:nvSpPr>
          <p:cNvPr id="23" name="Title 1"/>
          <p:cNvSpPr txBox="1">
            <a:spLocks/>
          </p:cNvSpPr>
          <p:nvPr/>
        </p:nvSpPr>
        <p:spPr>
          <a:xfrm>
            <a:off x="357187" y="914400"/>
            <a:ext cx="3986213" cy="625078"/>
          </a:xfrm>
          <a:prstGeom prst="rect">
            <a:avLst/>
          </a:prstGeom>
        </p:spPr>
        <p:txBody>
          <a:bodyPr/>
          <a:lstStyle>
            <a:lvl1pPr algn="l" rtl="0" fontAlgn="base">
              <a:spcBef>
                <a:spcPct val="0"/>
              </a:spcBef>
              <a:spcAft>
                <a:spcPct val="0"/>
              </a:spcAft>
              <a:defRPr sz="3600">
                <a:solidFill>
                  <a:schemeClr val="tx1"/>
                </a:solidFill>
                <a:latin typeface="+mj-lt"/>
                <a:ea typeface="+mj-ea"/>
                <a:cs typeface="+mj-cs"/>
                <a:sym typeface="Helvetica Neue Bold Condensed" charset="0"/>
              </a:defRPr>
            </a:lvl1pPr>
            <a:lvl2pPr algn="l" rtl="0" fontAlgn="base">
              <a:spcBef>
                <a:spcPct val="0"/>
              </a:spcBef>
              <a:spcAft>
                <a:spcPct val="0"/>
              </a:spcAft>
              <a:defRPr sz="4200">
                <a:solidFill>
                  <a:schemeClr val="tx1"/>
                </a:solidFill>
                <a:latin typeface="Helvetica Neue Bold Condensed" charset="0"/>
                <a:ea typeface="ヒラギノ角ゴ ProN W6" charset="0"/>
                <a:cs typeface="ヒラギノ角ゴ ProN W6" charset="0"/>
                <a:sym typeface="Helvetica Neue Bold Condensed" charset="0"/>
              </a:defRPr>
            </a:lvl2pPr>
            <a:lvl3pPr algn="l" rtl="0" fontAlgn="base">
              <a:spcBef>
                <a:spcPct val="0"/>
              </a:spcBef>
              <a:spcAft>
                <a:spcPct val="0"/>
              </a:spcAft>
              <a:defRPr sz="4200">
                <a:solidFill>
                  <a:schemeClr val="tx1"/>
                </a:solidFill>
                <a:latin typeface="Helvetica Neue Bold Condensed" charset="0"/>
                <a:ea typeface="ヒラギノ角ゴ ProN W6" charset="0"/>
                <a:cs typeface="ヒラギノ角ゴ ProN W6" charset="0"/>
                <a:sym typeface="Helvetica Neue Bold Condensed" charset="0"/>
              </a:defRPr>
            </a:lvl3pPr>
            <a:lvl4pPr algn="l" rtl="0" fontAlgn="base">
              <a:spcBef>
                <a:spcPct val="0"/>
              </a:spcBef>
              <a:spcAft>
                <a:spcPct val="0"/>
              </a:spcAft>
              <a:defRPr sz="4200">
                <a:solidFill>
                  <a:schemeClr val="tx1"/>
                </a:solidFill>
                <a:latin typeface="Helvetica Neue Bold Condensed" charset="0"/>
                <a:ea typeface="ヒラギノ角ゴ ProN W6" charset="0"/>
                <a:cs typeface="ヒラギノ角ゴ ProN W6" charset="0"/>
                <a:sym typeface="Helvetica Neue Bold Condensed" charset="0"/>
              </a:defRPr>
            </a:lvl4pPr>
            <a:lvl5pPr algn="l" rtl="0" fontAlgn="base">
              <a:spcBef>
                <a:spcPct val="0"/>
              </a:spcBef>
              <a:spcAft>
                <a:spcPct val="0"/>
              </a:spcAft>
              <a:defRPr sz="4200">
                <a:solidFill>
                  <a:schemeClr val="tx1"/>
                </a:solidFill>
                <a:latin typeface="Helvetica Neue Bold Condensed" charset="0"/>
                <a:ea typeface="ヒラギノ角ゴ ProN W6" charset="0"/>
                <a:cs typeface="ヒラギノ角ゴ ProN W6" charset="0"/>
                <a:sym typeface="Helvetica Neue Bold Condensed" charset="0"/>
              </a:defRPr>
            </a:lvl5pPr>
            <a:lvl6pPr marL="321377" algn="l" rtl="0" fontAlgn="base">
              <a:spcBef>
                <a:spcPct val="0"/>
              </a:spcBef>
              <a:spcAft>
                <a:spcPct val="0"/>
              </a:spcAft>
              <a:defRPr sz="4200">
                <a:solidFill>
                  <a:schemeClr val="tx1"/>
                </a:solidFill>
                <a:latin typeface="Helvetica Neue Bold Condensed" charset="0"/>
                <a:ea typeface="ヒラギノ角ゴ ProN W6" charset="0"/>
                <a:cs typeface="ヒラギノ角ゴ ProN W6" charset="0"/>
                <a:sym typeface="Helvetica Neue Bold Condensed" charset="0"/>
              </a:defRPr>
            </a:lvl6pPr>
            <a:lvl7pPr marL="642757" algn="l" rtl="0" fontAlgn="base">
              <a:spcBef>
                <a:spcPct val="0"/>
              </a:spcBef>
              <a:spcAft>
                <a:spcPct val="0"/>
              </a:spcAft>
              <a:defRPr sz="4200">
                <a:solidFill>
                  <a:schemeClr val="tx1"/>
                </a:solidFill>
                <a:latin typeface="Helvetica Neue Bold Condensed" charset="0"/>
                <a:ea typeface="ヒラギノ角ゴ ProN W6" charset="0"/>
                <a:cs typeface="ヒラギノ角ゴ ProN W6" charset="0"/>
                <a:sym typeface="Helvetica Neue Bold Condensed" charset="0"/>
              </a:defRPr>
            </a:lvl7pPr>
            <a:lvl8pPr marL="964134" algn="l" rtl="0" fontAlgn="base">
              <a:spcBef>
                <a:spcPct val="0"/>
              </a:spcBef>
              <a:spcAft>
                <a:spcPct val="0"/>
              </a:spcAft>
              <a:defRPr sz="4200">
                <a:solidFill>
                  <a:schemeClr val="tx1"/>
                </a:solidFill>
                <a:latin typeface="Helvetica Neue Bold Condensed" charset="0"/>
                <a:ea typeface="ヒラギノ角ゴ ProN W6" charset="0"/>
                <a:cs typeface="ヒラギノ角ゴ ProN W6" charset="0"/>
                <a:sym typeface="Helvetica Neue Bold Condensed" charset="0"/>
              </a:defRPr>
            </a:lvl8pPr>
            <a:lvl9pPr marL="1285513" algn="l" rtl="0" fontAlgn="base">
              <a:spcBef>
                <a:spcPct val="0"/>
              </a:spcBef>
              <a:spcAft>
                <a:spcPct val="0"/>
              </a:spcAft>
              <a:defRPr sz="4200">
                <a:solidFill>
                  <a:schemeClr val="tx1"/>
                </a:solidFill>
                <a:latin typeface="Helvetica Neue Bold Condensed" charset="0"/>
                <a:ea typeface="ヒラギノ角ゴ ProN W6" charset="0"/>
                <a:cs typeface="ヒラギノ角ゴ ProN W6" charset="0"/>
                <a:sym typeface="Helvetica Neue Bold Condensed" charset="0"/>
              </a:defRPr>
            </a:lvl9pPr>
          </a:lstStyle>
          <a:p>
            <a:pPr lvl="0" defTabSz="1422400">
              <a:lnSpc>
                <a:spcPct val="90000"/>
              </a:lnSpc>
              <a:spcAft>
                <a:spcPct val="35000"/>
              </a:spcAft>
            </a:pPr>
            <a:r>
              <a:rPr lang="en-US" dirty="0" smtClean="0">
                <a:solidFill>
                  <a:srgbClr val="404040"/>
                </a:solidFill>
                <a:latin typeface="Franklin Gothic Book" pitchFamily="34" charset="0"/>
                <a:cs typeface="News Gothic MT"/>
              </a:rPr>
              <a:t>Key Insights</a:t>
            </a:r>
            <a:endParaRPr lang="en-US" dirty="0">
              <a:solidFill>
                <a:srgbClr val="404040"/>
              </a:solidFill>
              <a:latin typeface="Franklin Gothic Book" pitchFamily="34" charset="0"/>
              <a:cs typeface="News Gothic MT"/>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14293" y="3548534"/>
            <a:ext cx="6859608" cy="584775"/>
          </a:xfrm>
          <a:prstGeom prst="rect">
            <a:avLst/>
          </a:prstGeom>
          <a:noFill/>
        </p:spPr>
        <p:txBody>
          <a:bodyPr wrap="square" rtlCol="0">
            <a:spAutoFit/>
          </a:bodyPr>
          <a:lstStyle/>
          <a:p>
            <a:r>
              <a:rPr lang="en-CA" sz="3200" dirty="0" smtClean="0">
                <a:solidFill>
                  <a:schemeClr val="bg1"/>
                </a:solidFill>
                <a:latin typeface="Myriad Pro"/>
                <a:cs typeface="Myriad Pro"/>
              </a:rPr>
              <a:t>Alberta Small Business Profile 2013</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7194" y="867593"/>
            <a:ext cx="8112100" cy="1077218"/>
          </a:xfrm>
          <a:prstGeom prst="rect">
            <a:avLst/>
          </a:prstGeom>
          <a:noFill/>
        </p:spPr>
        <p:txBody>
          <a:bodyPr wrap="square" rtlCol="0">
            <a:spAutoFit/>
          </a:bodyPr>
          <a:lstStyle/>
          <a:p>
            <a:r>
              <a:rPr lang="en-US" sz="3200" dirty="0" smtClean="0">
                <a:solidFill>
                  <a:srgbClr val="505150"/>
                </a:solidFill>
                <a:latin typeface="Myriad Pro"/>
                <a:cs typeface="Myriad Pro"/>
              </a:rPr>
              <a:t>Half of Alberta SMEs earn revenues in excess of $1,000,000</a:t>
            </a:r>
            <a:endParaRPr lang="en-US" sz="2800" dirty="0">
              <a:solidFill>
                <a:srgbClr val="505150"/>
              </a:solidFill>
              <a:latin typeface="Myriad Pro"/>
              <a:cs typeface="Myriad Pro"/>
            </a:endParaRPr>
          </a:p>
        </p:txBody>
      </p:sp>
      <p:sp>
        <p:nvSpPr>
          <p:cNvPr id="7" name="TextBox 6"/>
          <p:cNvSpPr txBox="1"/>
          <p:nvPr/>
        </p:nvSpPr>
        <p:spPr>
          <a:xfrm>
            <a:off x="447194" y="2046411"/>
            <a:ext cx="8252306" cy="707886"/>
          </a:xfrm>
          <a:prstGeom prst="rect">
            <a:avLst/>
          </a:prstGeom>
          <a:noFill/>
          <a:ln>
            <a:solidFill>
              <a:schemeClr val="accent6">
                <a:lumMod val="40000"/>
                <a:lumOff val="60000"/>
              </a:schemeClr>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CA" sz="2000" dirty="0" smtClean="0">
                <a:solidFill>
                  <a:srgbClr val="505150"/>
                </a:solidFill>
                <a:latin typeface="Calibri" pitchFamily="34" charset="0"/>
                <a:cs typeface="Calibri" pitchFamily="34" charset="0"/>
              </a:rPr>
              <a:t>Of the SMEs we surveyed, half (49%) report fewer than five employees and half (49%) report 2012 earnings in excess of $1,000,000. </a:t>
            </a:r>
            <a:endParaRPr lang="en-CA" sz="2000" dirty="0">
              <a:solidFill>
                <a:srgbClr val="505150"/>
              </a:solidFill>
              <a:latin typeface="Calibri" pitchFamily="34" charset="0"/>
              <a:cs typeface="Calibri" pitchFamily="34" charset="0"/>
            </a:endParaRPr>
          </a:p>
        </p:txBody>
      </p:sp>
      <p:graphicFrame>
        <p:nvGraphicFramePr>
          <p:cNvPr id="11" name="Chart 10"/>
          <p:cNvGraphicFramePr/>
          <p:nvPr/>
        </p:nvGraphicFramePr>
        <p:xfrm>
          <a:off x="256694" y="3183354"/>
          <a:ext cx="4201006" cy="27654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hart 11"/>
          <p:cNvGraphicFramePr/>
          <p:nvPr/>
        </p:nvGraphicFramePr>
        <p:xfrm>
          <a:off x="4787900" y="2652697"/>
          <a:ext cx="4356100" cy="4229100"/>
        </p:xfrm>
        <a:graphic>
          <a:graphicData uri="http://schemas.openxmlformats.org/drawingml/2006/chart">
            <c:chart xmlns:c="http://schemas.openxmlformats.org/drawingml/2006/chart" xmlns:r="http://schemas.openxmlformats.org/officeDocument/2006/relationships" r:id="rId4"/>
          </a:graphicData>
        </a:graphic>
      </p:graphicFrame>
      <p:sp>
        <p:nvSpPr>
          <p:cNvPr id="13" name="TextBox 12"/>
          <p:cNvSpPr txBox="1"/>
          <p:nvPr/>
        </p:nvSpPr>
        <p:spPr>
          <a:xfrm>
            <a:off x="612294" y="3139810"/>
            <a:ext cx="2499206" cy="338554"/>
          </a:xfrm>
          <a:prstGeom prst="rect">
            <a:avLst/>
          </a:prstGeom>
          <a:noFill/>
          <a:scene3d>
            <a:camera prst="orthographicFront"/>
            <a:lightRig rig="threePt" dir="t"/>
          </a:scene3d>
          <a:sp3d>
            <a:bevelT prst="slope"/>
          </a:sp3d>
        </p:spPr>
        <p:txBody>
          <a:bodyPr wrap="square" rtlCol="0">
            <a:spAutoFit/>
          </a:bodyPr>
          <a:lstStyle/>
          <a:p>
            <a:pPr algn="ctr"/>
            <a:r>
              <a:rPr lang="en-CA" sz="1600" b="1" dirty="0" smtClean="0">
                <a:solidFill>
                  <a:schemeClr val="tx2">
                    <a:lumMod val="60000"/>
                    <a:lumOff val="40000"/>
                  </a:schemeClr>
                </a:solidFill>
                <a:latin typeface="+mn-lt"/>
              </a:rPr>
              <a:t>Number of Employees</a:t>
            </a:r>
            <a:endParaRPr lang="en-CA" sz="1600" b="1" dirty="0">
              <a:solidFill>
                <a:schemeClr val="tx2">
                  <a:lumMod val="60000"/>
                  <a:lumOff val="40000"/>
                </a:schemeClr>
              </a:solidFill>
              <a:latin typeface="+mn-lt"/>
            </a:endParaRPr>
          </a:p>
        </p:txBody>
      </p:sp>
      <p:sp>
        <p:nvSpPr>
          <p:cNvPr id="14" name="TextBox 13"/>
          <p:cNvSpPr txBox="1"/>
          <p:nvPr/>
        </p:nvSpPr>
        <p:spPr>
          <a:xfrm>
            <a:off x="5158894" y="3139810"/>
            <a:ext cx="2499206" cy="338554"/>
          </a:xfrm>
          <a:prstGeom prst="rect">
            <a:avLst/>
          </a:prstGeom>
          <a:noFill/>
          <a:scene3d>
            <a:camera prst="orthographicFront"/>
            <a:lightRig rig="threePt" dir="t"/>
          </a:scene3d>
          <a:sp3d>
            <a:bevelT prst="slope"/>
          </a:sp3d>
        </p:spPr>
        <p:txBody>
          <a:bodyPr wrap="square" rtlCol="0">
            <a:spAutoFit/>
          </a:bodyPr>
          <a:lstStyle/>
          <a:p>
            <a:pPr algn="ctr"/>
            <a:r>
              <a:rPr lang="en-CA" sz="1600" b="1" dirty="0" smtClean="0">
                <a:solidFill>
                  <a:schemeClr val="tx2">
                    <a:lumMod val="60000"/>
                    <a:lumOff val="40000"/>
                  </a:schemeClr>
                </a:solidFill>
                <a:latin typeface="+mn-lt"/>
              </a:rPr>
              <a:t>Annual Revenues 2012</a:t>
            </a:r>
            <a:endParaRPr lang="en-CA" sz="1600" b="1" dirty="0">
              <a:solidFill>
                <a:schemeClr val="tx2">
                  <a:lumMod val="60000"/>
                  <a:lumOff val="40000"/>
                </a:schemeClr>
              </a:solidFill>
              <a:latin typeface="+mn-lt"/>
            </a:endParaRPr>
          </a:p>
        </p:txBody>
      </p:sp>
      <p:sp>
        <p:nvSpPr>
          <p:cNvPr id="19" name="TextBox 18"/>
          <p:cNvSpPr txBox="1"/>
          <p:nvPr/>
        </p:nvSpPr>
        <p:spPr>
          <a:xfrm>
            <a:off x="8162" y="6538833"/>
            <a:ext cx="8932638" cy="307777"/>
          </a:xfrm>
          <a:prstGeom prst="rect">
            <a:avLst/>
          </a:prstGeom>
          <a:noFill/>
          <a:scene3d>
            <a:camera prst="orthographicFront"/>
            <a:lightRig rig="threePt" dir="t"/>
          </a:scene3d>
          <a:sp3d>
            <a:bevelT prst="slope"/>
          </a:sp3d>
        </p:spPr>
        <p:txBody>
          <a:bodyPr wrap="square" rtlCol="0">
            <a:spAutoFit/>
          </a:bodyPr>
          <a:lstStyle/>
          <a:p>
            <a:r>
              <a:rPr lang="en-CA" sz="1400" dirty="0" smtClean="0">
                <a:solidFill>
                  <a:srgbClr val="505150"/>
                </a:solidFill>
                <a:latin typeface="+mn-lt"/>
              </a:rPr>
              <a:t>Source: ATB Financial, Survey on Alberta SMEs, Jan/May/Aug-Sept 2013; 906 respondents.</a:t>
            </a:r>
            <a:endParaRPr lang="en-CA" sz="1400" dirty="0">
              <a:solidFill>
                <a:srgbClr val="505150"/>
              </a:solidFill>
              <a:latin typeface="+mn-lt"/>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447194" y="867593"/>
            <a:ext cx="5344006" cy="584775"/>
          </a:xfrm>
          <a:prstGeom prst="rect">
            <a:avLst/>
          </a:prstGeom>
          <a:noFill/>
        </p:spPr>
        <p:txBody>
          <a:bodyPr wrap="square" rtlCol="0">
            <a:spAutoFit/>
          </a:bodyPr>
          <a:lstStyle/>
          <a:p>
            <a:r>
              <a:rPr lang="en-CA" sz="3200" dirty="0" smtClean="0">
                <a:solidFill>
                  <a:srgbClr val="505150"/>
                </a:solidFill>
                <a:latin typeface="Myriad Pro"/>
                <a:cs typeface="Myriad Pro"/>
              </a:rPr>
              <a:t>Business Firmographics</a:t>
            </a:r>
            <a:endParaRPr lang="en-US" sz="2800" dirty="0">
              <a:solidFill>
                <a:srgbClr val="505150"/>
              </a:solidFill>
              <a:latin typeface="Myriad Pro"/>
              <a:cs typeface="Myriad Pro"/>
            </a:endParaRPr>
          </a:p>
        </p:txBody>
      </p:sp>
      <p:sp>
        <p:nvSpPr>
          <p:cNvPr id="12" name="TextBox 11"/>
          <p:cNvSpPr txBox="1"/>
          <p:nvPr/>
        </p:nvSpPr>
        <p:spPr>
          <a:xfrm>
            <a:off x="684761" y="1449750"/>
            <a:ext cx="3204000" cy="396000"/>
          </a:xfrm>
          <a:prstGeom prst="rect">
            <a:avLst/>
          </a:prstGeom>
          <a:noFill/>
        </p:spPr>
        <p:txBody>
          <a:bodyPr wrap="square" rtlCol="0">
            <a:spAutoFit/>
          </a:bodyPr>
          <a:lstStyle/>
          <a:p>
            <a:pPr algn="ctr"/>
            <a:r>
              <a:rPr lang="en-CA" sz="2000" b="1" dirty="0" smtClean="0">
                <a:solidFill>
                  <a:schemeClr val="accent1">
                    <a:lumMod val="75000"/>
                  </a:schemeClr>
                </a:solidFill>
                <a:latin typeface="+mn-lt"/>
              </a:rPr>
              <a:t>Business Life Stage Phase</a:t>
            </a:r>
            <a:endParaRPr lang="en-CA" sz="2000" b="1" dirty="0">
              <a:solidFill>
                <a:schemeClr val="accent1">
                  <a:lumMod val="75000"/>
                </a:schemeClr>
              </a:solidFill>
              <a:latin typeface="+mn-lt"/>
            </a:endParaRPr>
          </a:p>
        </p:txBody>
      </p:sp>
      <p:sp>
        <p:nvSpPr>
          <p:cNvPr id="13" name="TextBox 12"/>
          <p:cNvSpPr txBox="1"/>
          <p:nvPr/>
        </p:nvSpPr>
        <p:spPr>
          <a:xfrm>
            <a:off x="5584306" y="1468800"/>
            <a:ext cx="2344187" cy="400110"/>
          </a:xfrm>
          <a:prstGeom prst="rect">
            <a:avLst/>
          </a:prstGeom>
          <a:noFill/>
        </p:spPr>
        <p:txBody>
          <a:bodyPr wrap="square" rtlCol="0">
            <a:spAutoFit/>
          </a:bodyPr>
          <a:lstStyle/>
          <a:p>
            <a:pPr algn="ctr"/>
            <a:r>
              <a:rPr lang="en-CA" sz="2000" b="1" dirty="0" smtClean="0">
                <a:solidFill>
                  <a:schemeClr val="accent1">
                    <a:lumMod val="75000"/>
                  </a:schemeClr>
                </a:solidFill>
                <a:latin typeface="+mn-lt"/>
              </a:rPr>
              <a:t>Intentional Growth</a:t>
            </a:r>
            <a:endParaRPr lang="en-CA" sz="2000" b="1" dirty="0">
              <a:solidFill>
                <a:schemeClr val="accent1">
                  <a:lumMod val="75000"/>
                </a:schemeClr>
              </a:solidFill>
              <a:latin typeface="+mn-lt"/>
            </a:endParaRPr>
          </a:p>
        </p:txBody>
      </p:sp>
      <p:graphicFrame>
        <p:nvGraphicFramePr>
          <p:cNvPr id="14" name="Chart 13"/>
          <p:cNvGraphicFramePr/>
          <p:nvPr/>
        </p:nvGraphicFramePr>
        <p:xfrm>
          <a:off x="-658588" y="1914542"/>
          <a:ext cx="5309444" cy="426690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Chart 14"/>
          <p:cNvGraphicFramePr/>
          <p:nvPr/>
        </p:nvGraphicFramePr>
        <p:xfrm>
          <a:off x="4777856" y="1914542"/>
          <a:ext cx="4080394" cy="4266909"/>
        </p:xfrm>
        <a:graphic>
          <a:graphicData uri="http://schemas.openxmlformats.org/drawingml/2006/chart">
            <c:chart xmlns:c="http://schemas.openxmlformats.org/drawingml/2006/chart" xmlns:r="http://schemas.openxmlformats.org/officeDocument/2006/relationships" r:id="rId4"/>
          </a:graphicData>
        </a:graphic>
      </p:graphicFrame>
      <p:sp>
        <p:nvSpPr>
          <p:cNvPr id="17" name="Rounded Rectangular Callout 16"/>
          <p:cNvSpPr/>
          <p:nvPr/>
        </p:nvSpPr>
        <p:spPr>
          <a:xfrm>
            <a:off x="6489700" y="304800"/>
            <a:ext cx="2178050" cy="867593"/>
          </a:xfrm>
          <a:prstGeom prst="wedgeRoundRectCallou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CA" dirty="0" smtClean="0"/>
              <a:t>72% of SMEs are TRYING to grow their business</a:t>
            </a:r>
          </a:p>
        </p:txBody>
      </p:sp>
      <p:sp>
        <p:nvSpPr>
          <p:cNvPr id="22" name="TextBox 21"/>
          <p:cNvSpPr txBox="1"/>
          <p:nvPr/>
        </p:nvSpPr>
        <p:spPr>
          <a:xfrm>
            <a:off x="8162" y="6538833"/>
            <a:ext cx="8932638" cy="307777"/>
          </a:xfrm>
          <a:prstGeom prst="rect">
            <a:avLst/>
          </a:prstGeom>
          <a:noFill/>
          <a:scene3d>
            <a:camera prst="orthographicFront"/>
            <a:lightRig rig="threePt" dir="t"/>
          </a:scene3d>
          <a:sp3d>
            <a:bevelT prst="slope"/>
          </a:sp3d>
        </p:spPr>
        <p:txBody>
          <a:bodyPr wrap="square" rtlCol="0">
            <a:spAutoFit/>
          </a:bodyPr>
          <a:lstStyle/>
          <a:p>
            <a:r>
              <a:rPr lang="en-CA" sz="1400" dirty="0" smtClean="0">
                <a:solidFill>
                  <a:srgbClr val="505150"/>
                </a:solidFill>
                <a:latin typeface="+mn-lt"/>
              </a:rPr>
              <a:t>Source: ATB Financial, Survey on Alberta SMEs, Jan/May/Aug-Sept 2013; 906 respondents.</a:t>
            </a:r>
            <a:endParaRPr lang="en-CA" sz="1400" dirty="0">
              <a:solidFill>
                <a:srgbClr val="505150"/>
              </a:solidFill>
              <a:latin typeface="+mn-lt"/>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hart 9"/>
          <p:cNvGraphicFramePr/>
          <p:nvPr/>
        </p:nvGraphicFramePr>
        <p:xfrm>
          <a:off x="3790949" y="2119537"/>
          <a:ext cx="5337425" cy="42097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10"/>
          <p:cNvGraphicFramePr/>
          <p:nvPr/>
        </p:nvGraphicFramePr>
        <p:xfrm>
          <a:off x="382137" y="2119538"/>
          <a:ext cx="3885063" cy="4030891"/>
        </p:xfrm>
        <a:graphic>
          <a:graphicData uri="http://schemas.openxmlformats.org/drawingml/2006/chart">
            <c:chart xmlns:c="http://schemas.openxmlformats.org/drawingml/2006/chart" xmlns:r="http://schemas.openxmlformats.org/officeDocument/2006/relationships" r:id="rId4"/>
          </a:graphicData>
        </a:graphic>
      </p:graphicFrame>
      <p:sp>
        <p:nvSpPr>
          <p:cNvPr id="2" name="TextBox 1"/>
          <p:cNvSpPr txBox="1"/>
          <p:nvPr/>
        </p:nvSpPr>
        <p:spPr>
          <a:xfrm>
            <a:off x="447194" y="867593"/>
            <a:ext cx="5344006" cy="584775"/>
          </a:xfrm>
          <a:prstGeom prst="rect">
            <a:avLst/>
          </a:prstGeom>
          <a:noFill/>
        </p:spPr>
        <p:txBody>
          <a:bodyPr wrap="square" rtlCol="0">
            <a:spAutoFit/>
          </a:bodyPr>
          <a:lstStyle/>
          <a:p>
            <a:r>
              <a:rPr lang="en-CA" sz="3200" dirty="0" smtClean="0">
                <a:solidFill>
                  <a:srgbClr val="505150"/>
                </a:solidFill>
                <a:latin typeface="Myriad Pro"/>
                <a:cs typeface="Myriad Pro"/>
              </a:rPr>
              <a:t>Business Firmographics</a:t>
            </a:r>
            <a:endParaRPr lang="en-US" sz="2800" dirty="0">
              <a:solidFill>
                <a:srgbClr val="505150"/>
              </a:solidFill>
              <a:latin typeface="Myriad Pro"/>
              <a:cs typeface="Myriad Pro"/>
            </a:endParaRPr>
          </a:p>
        </p:txBody>
      </p:sp>
      <p:sp>
        <p:nvSpPr>
          <p:cNvPr id="12" name="Content Placeholder 4"/>
          <p:cNvSpPr>
            <a:spLocks noGrp="1"/>
          </p:cNvSpPr>
          <p:nvPr>
            <p:ph idx="1"/>
          </p:nvPr>
        </p:nvSpPr>
        <p:spPr>
          <a:xfrm>
            <a:off x="3133013" y="4174899"/>
            <a:ext cx="1080000" cy="64800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buNone/>
            </a:pPr>
            <a:r>
              <a:rPr lang="en-CA" sz="2000" dirty="0" smtClean="0">
                <a:solidFill>
                  <a:schemeClr val="bg1"/>
                </a:solidFill>
              </a:rPr>
              <a:t>$1MM+</a:t>
            </a:r>
          </a:p>
          <a:p>
            <a:pPr algn="ctr">
              <a:buNone/>
            </a:pPr>
            <a:r>
              <a:rPr lang="en-CA" sz="1600" dirty="0" smtClean="0">
                <a:solidFill>
                  <a:schemeClr val="bg1"/>
                </a:solidFill>
              </a:rPr>
              <a:t>11%</a:t>
            </a:r>
          </a:p>
        </p:txBody>
      </p:sp>
      <p:sp>
        <p:nvSpPr>
          <p:cNvPr id="14" name="TextBox 13"/>
          <p:cNvSpPr txBox="1"/>
          <p:nvPr/>
        </p:nvSpPr>
        <p:spPr>
          <a:xfrm>
            <a:off x="1446762" y="1487850"/>
            <a:ext cx="2344187" cy="400110"/>
          </a:xfrm>
          <a:prstGeom prst="rect">
            <a:avLst/>
          </a:prstGeom>
          <a:noFill/>
        </p:spPr>
        <p:txBody>
          <a:bodyPr wrap="square" rtlCol="0">
            <a:spAutoFit/>
          </a:bodyPr>
          <a:lstStyle/>
          <a:p>
            <a:pPr algn="ctr"/>
            <a:r>
              <a:rPr lang="en-CA" sz="2000" b="1" dirty="0" smtClean="0">
                <a:solidFill>
                  <a:schemeClr val="accent1">
                    <a:lumMod val="75000"/>
                  </a:schemeClr>
                </a:solidFill>
                <a:latin typeface="+mn-lt"/>
              </a:rPr>
              <a:t>Borrowing Needs</a:t>
            </a:r>
            <a:endParaRPr lang="en-CA" sz="2000" b="1" dirty="0">
              <a:solidFill>
                <a:schemeClr val="accent1">
                  <a:lumMod val="75000"/>
                </a:schemeClr>
              </a:solidFill>
              <a:latin typeface="+mn-lt"/>
            </a:endParaRPr>
          </a:p>
        </p:txBody>
      </p:sp>
      <p:sp>
        <p:nvSpPr>
          <p:cNvPr id="15" name="TextBox 14"/>
          <p:cNvSpPr txBox="1"/>
          <p:nvPr/>
        </p:nvSpPr>
        <p:spPr>
          <a:xfrm>
            <a:off x="5105400" y="1449750"/>
            <a:ext cx="3281718" cy="400110"/>
          </a:xfrm>
          <a:prstGeom prst="rect">
            <a:avLst/>
          </a:prstGeom>
          <a:noFill/>
        </p:spPr>
        <p:txBody>
          <a:bodyPr wrap="square" rtlCol="0">
            <a:spAutoFit/>
          </a:bodyPr>
          <a:lstStyle/>
          <a:p>
            <a:pPr algn="ctr"/>
            <a:r>
              <a:rPr lang="en-CA" sz="2000" b="1" dirty="0" smtClean="0">
                <a:solidFill>
                  <a:schemeClr val="accent1">
                    <a:lumMod val="75000"/>
                  </a:schemeClr>
                </a:solidFill>
                <a:latin typeface="+mn-lt"/>
              </a:rPr>
              <a:t># of Years in Operation</a:t>
            </a:r>
            <a:endParaRPr lang="en-CA" sz="2000" b="1" dirty="0">
              <a:solidFill>
                <a:schemeClr val="accent1">
                  <a:lumMod val="75000"/>
                </a:schemeClr>
              </a:solidFill>
              <a:latin typeface="+mn-lt"/>
            </a:endParaRPr>
          </a:p>
        </p:txBody>
      </p:sp>
      <p:sp>
        <p:nvSpPr>
          <p:cNvPr id="13" name="Content Placeholder 4"/>
          <p:cNvSpPr txBox="1">
            <a:spLocks/>
          </p:cNvSpPr>
          <p:nvPr/>
        </p:nvSpPr>
        <p:spPr bwMode="auto">
          <a:xfrm>
            <a:off x="7740579" y="2119537"/>
            <a:ext cx="1080000" cy="648000"/>
          </a:xfrm>
          <a:prstGeom prst="round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144000" marR="0" lvl="0" indent="-144000" algn="ctr" defTabSz="457200" rtl="0" eaLnBrk="1" fontAlgn="base" latinLnBrk="0" hangingPunct="1">
              <a:lnSpc>
                <a:spcPct val="100000"/>
              </a:lnSpc>
              <a:spcBef>
                <a:spcPct val="20000"/>
              </a:spcBef>
              <a:spcAft>
                <a:spcPct val="0"/>
              </a:spcAft>
              <a:buClrTx/>
              <a:buSzTx/>
              <a:buFont typeface="Arial"/>
              <a:buNone/>
              <a:tabLst/>
              <a:defRPr/>
            </a:pPr>
            <a:r>
              <a:rPr kumimoji="0" lang="en-CA" sz="2000" b="0" i="0" u="none" strike="noStrike" kern="1200" cap="none" spc="0" normalizeH="0" baseline="0" noProof="0" dirty="0" smtClean="0">
                <a:ln>
                  <a:noFill/>
                </a:ln>
                <a:solidFill>
                  <a:schemeClr val="bg1"/>
                </a:solidFill>
                <a:effectLst/>
                <a:uLnTx/>
                <a:uFillTx/>
                <a:latin typeface="+mn-lt"/>
                <a:ea typeface="+mn-ea"/>
                <a:cs typeface="+mn-cs"/>
              </a:rPr>
              <a:t>MEAN</a:t>
            </a:r>
          </a:p>
          <a:p>
            <a:pPr marL="144000" marR="0" lvl="0" indent="-144000" algn="ctr" defTabSz="457200" rtl="0" eaLnBrk="1" fontAlgn="base" latinLnBrk="0" hangingPunct="1">
              <a:lnSpc>
                <a:spcPct val="100000"/>
              </a:lnSpc>
              <a:spcBef>
                <a:spcPct val="20000"/>
              </a:spcBef>
              <a:spcAft>
                <a:spcPct val="0"/>
              </a:spcAft>
              <a:buClrTx/>
              <a:buSzTx/>
              <a:buFont typeface="Arial"/>
              <a:buNone/>
              <a:tabLst/>
              <a:defRPr/>
            </a:pPr>
            <a:r>
              <a:rPr lang="en-CA" sz="1600" dirty="0" smtClean="0">
                <a:solidFill>
                  <a:schemeClr val="bg1"/>
                </a:solidFill>
              </a:rPr>
              <a:t>25 years</a:t>
            </a:r>
            <a:endParaRPr kumimoji="0" lang="en-CA" sz="1600" b="0"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23" name="TextBox 22"/>
          <p:cNvSpPr txBox="1"/>
          <p:nvPr/>
        </p:nvSpPr>
        <p:spPr>
          <a:xfrm>
            <a:off x="8162" y="6538833"/>
            <a:ext cx="8932638" cy="307777"/>
          </a:xfrm>
          <a:prstGeom prst="rect">
            <a:avLst/>
          </a:prstGeom>
          <a:noFill/>
          <a:scene3d>
            <a:camera prst="orthographicFront"/>
            <a:lightRig rig="threePt" dir="t"/>
          </a:scene3d>
          <a:sp3d>
            <a:bevelT prst="slope"/>
          </a:sp3d>
        </p:spPr>
        <p:txBody>
          <a:bodyPr wrap="square" rtlCol="0">
            <a:spAutoFit/>
          </a:bodyPr>
          <a:lstStyle/>
          <a:p>
            <a:r>
              <a:rPr lang="en-CA" sz="1400" dirty="0" smtClean="0">
                <a:solidFill>
                  <a:srgbClr val="505150"/>
                </a:solidFill>
                <a:latin typeface="+mn-lt"/>
              </a:rPr>
              <a:t>Source: ATB Financial, Survey on Alberta SMEs, Jan/May/Aug-Sept 2013; 906 respondents.</a:t>
            </a:r>
            <a:endParaRPr lang="en-CA" sz="1400" dirty="0">
              <a:solidFill>
                <a:srgbClr val="505150"/>
              </a:solidFill>
              <a:latin typeface="+mn-lt"/>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ATB-Busines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Myriad Pro"/>
        <a:ea typeface=""/>
        <a:cs typeface=""/>
      </a:majorFont>
      <a:minorFont>
        <a:latin typeface="Myriad Pro"/>
        <a:ea typeface=""/>
        <a:cs typeface=""/>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0AFA791C627CB478F6579A88139F1B4" ma:contentTypeVersion="4" ma:contentTypeDescription="Create a new document." ma:contentTypeScope="" ma:versionID="fbc2d5a763da10b9ca06c04c0bcd4241">
  <xsd:schema xmlns:xsd="http://www.w3.org/2001/XMLSchema" xmlns:xs="http://www.w3.org/2001/XMLSchema" xmlns:p="http://schemas.microsoft.com/office/2006/metadata/properties" xmlns:ns1="http://schemas.microsoft.com/sharepoint/v3" xmlns:ns2="e6b4c088-588b-4466-a064-d4c88ebbcf98" targetNamespace="http://schemas.microsoft.com/office/2006/metadata/properties" ma:root="true" ma:fieldsID="29df38f48f2d87b3c1cf8b62b1999510" ns1:_="" ns2:_="">
    <xsd:import namespace="http://schemas.microsoft.com/sharepoint/v3"/>
    <xsd:import namespace="e6b4c088-588b-4466-a064-d4c88ebbcf98"/>
    <xsd:element name="properties">
      <xsd:complexType>
        <xsd:sequence>
          <xsd:element name="documentManagement">
            <xsd:complexType>
              <xsd:all>
                <xsd:element ref="ns1:PublishingStartDate" minOccurs="0"/>
                <xsd:element ref="ns1:PublishingExpirationDate" minOccurs="0"/>
                <xsd:element ref="ns2:n2ded5b3984d4a05b132a1e30920a265"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hidden="true" ma:internalName="PublishingStartDate">
      <xsd:simpleType>
        <xsd:restriction base="dms:Unknown"/>
      </xsd:simpleType>
    </xsd:element>
    <xsd:element name="PublishingExpirationDate" ma:index="9" nillable="true" ma:displayName="Scheduling End Date"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6b4c088-588b-4466-a064-d4c88ebbcf98" elementFormDefault="qualified">
    <xsd:import namespace="http://schemas.microsoft.com/office/2006/documentManagement/types"/>
    <xsd:import namespace="http://schemas.microsoft.com/office/infopath/2007/PartnerControls"/>
    <xsd:element name="n2ded5b3984d4a05b132a1e30920a265" ma:index="11" nillable="true" ma:taxonomy="true" ma:internalName="n2ded5b3984d4a05b132a1e30920a265" ma:taxonomyFieldName="MetaTag" ma:displayName="MetaTag" ma:default="" ma:fieldId="{72ded5b3-984d-4a05-b132-a1e30920a265}" ma:taxonomyMulti="true" ma:sspId="ba1616d2-34b7-44a2-99d8-239ce57c8c37" ma:termSetId="22400033-a9fb-4d5d-8be5-bfab93ae7ff6" ma:anchorId="00000000-0000-0000-0000-000000000000" ma:open="false" ma:isKeyword="false">
      <xsd:complexType>
        <xsd:sequence>
          <xsd:element ref="pc:Terms" minOccurs="0" maxOccurs="1"/>
        </xsd:sequence>
      </xsd:complexType>
    </xsd:element>
    <xsd:element name="TaxCatchAll" ma:index="12" nillable="true" ma:displayName="Taxonomy Catch All Column" ma:hidden="true" ma:list="{91a1f561-93c9-4bee-9f78-8236b25e8ad5}" ma:internalName="TaxCatchAll" ma:showField="CatchAllData" ma:web="e6b4c088-588b-4466-a064-d4c88ebbcf9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documentManagement>
    <PublishingExpirationDate xmlns="http://schemas.microsoft.com/sharepoint/v3" xsi:nil="true"/>
    <PublishingStartDate xmlns="http://schemas.microsoft.com/sharepoint/v3" xsi:nil="true"/>
    <TaxCatchAll xmlns="e6b4c088-588b-4466-a064-d4c88ebbcf98"/>
    <n2ded5b3984d4a05b132a1e30920a265 xmlns="e6b4c088-588b-4466-a064-d4c88ebbcf98">
      <Terms xmlns="http://schemas.microsoft.com/office/infopath/2007/PartnerControls"/>
    </n2ded5b3984d4a05b132a1e30920a265>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6387DFF-6B60-4723-A81A-7A78E6B1EB45}"/>
</file>

<file path=customXml/itemProps2.xml><?xml version="1.0" encoding="utf-8"?>
<ds:datastoreItem xmlns:ds="http://schemas.openxmlformats.org/officeDocument/2006/customXml" ds:itemID="{C2631BEC-DD61-4D8B-A1A4-F75A677A93BF}"/>
</file>

<file path=customXml/itemProps3.xml><?xml version="1.0" encoding="utf-8"?>
<ds:datastoreItem xmlns:ds="http://schemas.openxmlformats.org/officeDocument/2006/customXml" ds:itemID="{A30E156F-847B-450E-A68A-E5EC6D6ADCA7}"/>
</file>

<file path=docProps/app.xml><?xml version="1.0" encoding="utf-8"?>
<Properties xmlns="http://schemas.openxmlformats.org/officeDocument/2006/extended-properties" xmlns:vt="http://schemas.openxmlformats.org/officeDocument/2006/docPropsVTypes">
  <Template/>
  <TotalTime>8706</TotalTime>
  <Words>4317</Words>
  <Application>Microsoft Office PowerPoint</Application>
  <PresentationFormat>On-screen Show (4:3)</PresentationFormat>
  <Paragraphs>566</Paragraphs>
  <Slides>49</Slides>
  <Notes>48</Notes>
  <HiddenSlides>0</HiddenSlides>
  <MMClips>0</MMClips>
  <ScaleCrop>false</ScaleCrop>
  <HeadingPairs>
    <vt:vector size="4" baseType="variant">
      <vt:variant>
        <vt:lpstr>Theme</vt:lpstr>
      </vt:variant>
      <vt:variant>
        <vt:i4>1</vt:i4>
      </vt:variant>
      <vt:variant>
        <vt:lpstr>Slide Titles</vt:lpstr>
      </vt:variant>
      <vt:variant>
        <vt:i4>49</vt:i4>
      </vt:variant>
    </vt:vector>
  </HeadingPairs>
  <TitlesOfParts>
    <vt:vector size="50" baseType="lpstr">
      <vt:lpstr>ATB-Business</vt:lpstr>
      <vt:lpstr>Alberta Business Beat</vt:lpstr>
      <vt:lpstr>Background and Methodology</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vector>
  </TitlesOfParts>
  <Company>ATB Financial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E30023</dc:creator>
  <cp:lastModifiedBy>Sonu Jaswal</cp:lastModifiedBy>
  <cp:revision>805</cp:revision>
  <cp:lastPrinted>2012-09-14T15:29:05Z</cp:lastPrinted>
  <dcterms:created xsi:type="dcterms:W3CDTF">2012-06-05T17:08:54Z</dcterms:created>
  <dcterms:modified xsi:type="dcterms:W3CDTF">2014-01-31T17:35:28Z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0x01010020AFA791C627CB478F6579A88139F1B4</vt:lpwstr>
  </property>
</Properties>
</file>