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charts/chart39.xml" ContentType="application/vnd.openxmlformats-officedocument.drawingml.chart+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charts/chart28.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charts/chart24.xml" ContentType="application/vnd.openxmlformats-officedocument.drawingml.chart+xml"/>
  <Override PartName="/ppt/notesSlides/notesSlide34.xml" ContentType="application/vnd.openxmlformats-officedocument.presentationml.notesSlide+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harts/chart31.xml" ContentType="application/vnd.openxmlformats-officedocument.drawingml.chart+xml"/>
  <Override PartName="/docProps/custom.xml" ContentType="application/vnd.openxmlformats-officedocument.custom-properties+xml"/>
  <Override PartName="/ppt/notesSlides/notesSlide12.xml" ContentType="application/vnd.openxmlformats-officedocument.presentationml.notesSlide+xml"/>
  <Override PartName="/ppt/charts/chart7.xml" ContentType="application/vnd.openxmlformats-officedocument.drawingml.chart+xml"/>
  <Override PartName="/ppt/charts/chart20.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slides/slide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charts/chart3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charts/chart16.xml" ContentType="application/vnd.openxmlformats-officedocument.drawingml.chart+xml"/>
  <Override PartName="/ppt/charts/chart25.xml" ContentType="application/vnd.openxmlformats-officedocument.drawingml.chart+xml"/>
  <Override PartName="/ppt/notesSlides/notesSlide28.xml" ContentType="application/vnd.openxmlformats-officedocument.presentationml.notesSlide+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charts/chart23.xml" ContentType="application/vnd.openxmlformats-officedocument.drawingml.chart+xml"/>
  <Override PartName="/ppt/notesSlides/notesSlide26.xml" ContentType="application/vnd.openxmlformats-officedocument.presentationml.notesSlide+xml"/>
  <Override PartName="/ppt/charts/chart32.xml" ContentType="application/vnd.openxmlformats-officedocument.drawingml.chart+xml"/>
  <Override PartName="/ppt/notesSlides/notesSlide35.xml" ContentType="application/vnd.openxmlformats-officedocument.presentationml.notesSlide+xml"/>
  <Override PartName="/ppt/charts/chart4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charts/chart30.xml" ContentType="application/vnd.openxmlformats-officedocument.drawingml.chart+xml"/>
  <Override PartName="/ppt/notesSlides/notesSlide33.xml" ContentType="application/vnd.openxmlformats-officedocument.presentationml.notesSlide+xml"/>
  <Override PartName="/ppt/charts/chart41.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notesSlides/notesSlide29.xml" ContentType="application/vnd.openxmlformats-officedocument.presentationml.notesSlide+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charts/chart26.xml" ContentType="application/vnd.openxmlformats-officedocument.drawingml.chart+xml"/>
  <Override PartName="/ppt/notesSlides/notesSlide36.xml" ContentType="application/vnd.openxmlformats-officedocument.presentationml.notesSlide+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Override PartName="/ppt/charts/chart33.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notesSlides/notesSlide32.xml" ContentType="application/vnd.openxmlformats-officedocument.presentationml.notesSlide+xml"/>
  <Override PartName="/ppt/charts/chart40.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2"/>
  </p:notesMasterIdLst>
  <p:handoutMasterIdLst>
    <p:handoutMasterId r:id="rId43"/>
  </p:handoutMasterIdLst>
  <p:sldIdLst>
    <p:sldId id="410" r:id="rId5"/>
    <p:sldId id="661" r:id="rId6"/>
    <p:sldId id="662" r:id="rId7"/>
    <p:sldId id="698" r:id="rId8"/>
    <p:sldId id="663" r:id="rId9"/>
    <p:sldId id="664" r:id="rId10"/>
    <p:sldId id="462" r:id="rId11"/>
    <p:sldId id="719" r:id="rId12"/>
    <p:sldId id="720" r:id="rId13"/>
    <p:sldId id="589" r:id="rId14"/>
    <p:sldId id="590" r:id="rId15"/>
    <p:sldId id="591" r:id="rId16"/>
    <p:sldId id="592" r:id="rId17"/>
    <p:sldId id="596" r:id="rId18"/>
    <p:sldId id="721" r:id="rId19"/>
    <p:sldId id="729" r:id="rId20"/>
    <p:sldId id="722" r:id="rId21"/>
    <p:sldId id="702" r:id="rId22"/>
    <p:sldId id="716" r:id="rId23"/>
    <p:sldId id="730" r:id="rId24"/>
    <p:sldId id="705" r:id="rId25"/>
    <p:sldId id="706" r:id="rId26"/>
    <p:sldId id="707" r:id="rId27"/>
    <p:sldId id="726" r:id="rId28"/>
    <p:sldId id="708" r:id="rId29"/>
    <p:sldId id="709" r:id="rId30"/>
    <p:sldId id="710" r:id="rId31"/>
    <p:sldId id="711" r:id="rId32"/>
    <p:sldId id="712" r:id="rId33"/>
    <p:sldId id="682" r:id="rId34"/>
    <p:sldId id="691" r:id="rId35"/>
    <p:sldId id="692" r:id="rId36"/>
    <p:sldId id="693" r:id="rId37"/>
    <p:sldId id="694" r:id="rId38"/>
    <p:sldId id="695" r:id="rId39"/>
    <p:sldId id="696" r:id="rId40"/>
    <p:sldId id="690" r:id="rId41"/>
  </p:sldIdLst>
  <p:sldSz cx="9144000" cy="6858000" type="screen4x3"/>
  <p:notesSz cx="6946900" cy="92075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66FF"/>
    <a:srgbClr val="FF99FF"/>
    <a:srgbClr val="FF00FF"/>
    <a:srgbClr val="FF3399"/>
    <a:srgbClr val="C6D9F1"/>
    <a:srgbClr val="8C3836"/>
    <a:srgbClr val="C0504D"/>
    <a:srgbClr val="66FF66"/>
    <a:srgbClr val="FCD5B5"/>
    <a:srgbClr val="FAC09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2" autoAdjust="0"/>
    <p:restoredTop sz="78261" autoAdjust="0"/>
  </p:normalViewPr>
  <p:slideViewPr>
    <p:cSldViewPr snapToGrid="0" snapToObjects="1">
      <p:cViewPr>
        <p:scale>
          <a:sx n="80" d="100"/>
          <a:sy n="80" d="100"/>
        </p:scale>
        <p:origin x="-1488" y="-72"/>
      </p:cViewPr>
      <p:guideLst>
        <p:guide orient="horz" pos="2160"/>
        <p:guide pos="5391"/>
      </p:guideLst>
    </p:cSldViewPr>
  </p:slideViewPr>
  <p:notesTextViewPr>
    <p:cViewPr>
      <p:scale>
        <a:sx n="100" d="100"/>
        <a:sy n="100" d="100"/>
      </p:scale>
      <p:origin x="0" y="0"/>
    </p:cViewPr>
  </p:notesTextViewPr>
  <p:sorterViewPr>
    <p:cViewPr>
      <p:scale>
        <a:sx n="66" d="100"/>
        <a:sy n="66" d="100"/>
      </p:scale>
      <p:origin x="0" y="1482"/>
    </p:cViewPr>
  </p:sorterViewPr>
  <p:notesViewPr>
    <p:cSldViewPr snapToGrid="0" snapToObjects="1" showGuides="1">
      <p:cViewPr>
        <p:scale>
          <a:sx n="110" d="100"/>
          <a:sy n="110" d="100"/>
        </p:scale>
        <p:origin x="-1848" y="-78"/>
      </p:cViewPr>
      <p:guideLst>
        <p:guide orient="horz" pos="2900"/>
        <p:guide pos="218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atb.ab.com\Sharedt715\Shared\Client%20and%20Market%20Insights\2015\B&amp;Ag\Business%20Beat\Q3F15%20-%20Volume%208\Data\Business%20Optimism%20Index%20Vol%208%20(December%2024,%202014).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2.xml.rels><?xml version="1.0" encoding="UTF-8" standalone="yes"?>
<Relationships xmlns="http://schemas.openxmlformats.org/package/2006/relationships"><Relationship Id="rId1" Type="http://schemas.openxmlformats.org/officeDocument/2006/relationships/oleObject" Target="file:///\\atb.ab.com\Sharedt715\Shared\Client%20and%20Market%20Insights\2015\B&amp;Ag\Business%20Beat\Q3F15%20-%20Volume%208\Data\Business%20Optimism%20Index%20Vol%208%20(December%2024,%202014).xlsx" TargetMode="Externa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Office_Excel_Worksheet25.xlsx"/></Relationships>
</file>

<file path=ppt/charts/_rels/chart3.xml.rels><?xml version="1.0" encoding="UTF-8" standalone="yes"?>
<Relationships xmlns="http://schemas.openxmlformats.org/package/2006/relationships"><Relationship Id="rId1" Type="http://schemas.openxmlformats.org/officeDocument/2006/relationships/oleObject" Target="file:///\\atb.ab.com\Sharedt715\Shared\Client%20and%20Market%20Insights\2015\B&amp;Ag\Business%20Beat\Q3F15%20-%20Volume%208\Data\Business%20Optimism%20Index%20Vol%208%20(December%2024,%202014).xlsx" TargetMode="External"/></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Worksheet26.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Office_Excel_Worksheet27.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Office_Excel_Worksheet28.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Office_Excel_Worksheet29.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Office_Excel_Worksheet30.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Office_Excel_Worksheet31.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Office_Excel_Worksheet32.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Office_Excel_Worksheet33.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Office_Excel_Worksheet34.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Office_Excel_Worksheet35.xlsx"/></Relationships>
</file>

<file path=ppt/charts/_rels/chart4.xml.rels><?xml version="1.0" encoding="UTF-8" standalone="yes"?>
<Relationships xmlns="http://schemas.openxmlformats.org/package/2006/relationships"><Relationship Id="rId1" Type="http://schemas.openxmlformats.org/officeDocument/2006/relationships/oleObject" Target="file:///\\atb.ab.com\Sharedt715\Shared\Client%20and%20Market%20Insights\2015\B&amp;Ag\Business%20Beat\Q3F15%20-%20Volume%208\Data\Business%20Optimism%20Index%20Vol%208%20(December%2024,%202014).xlsx" TargetMode="External"/></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Office_Excel_Worksheet36.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Office_Excel_Worksheet37.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Office_Excel_Worksheet38.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Office_Excel_Worksheet39.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Office_Excel_Worksheet40.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CA"/>
  <c:style val="3"/>
  <c:chart>
    <c:autoTitleDeleted val="1"/>
    <c:plotArea>
      <c:layout>
        <c:manualLayout>
          <c:layoutTarget val="inner"/>
          <c:xMode val="edge"/>
          <c:yMode val="edge"/>
          <c:x val="5.469510145226681E-2"/>
          <c:y val="5.1358597762618113E-2"/>
          <c:w val="0.75191717778243039"/>
          <c:h val="0.83275619472427198"/>
        </c:manualLayout>
      </c:layout>
      <c:lineChart>
        <c:grouping val="standard"/>
        <c:ser>
          <c:idx val="1"/>
          <c:order val="0"/>
          <c:tx>
            <c:strRef>
              <c:f>'Exclude DKs (Total)'!$I$49</c:f>
              <c:strCache>
                <c:ptCount val="1"/>
                <c:pt idx="0">
                  <c:v>ATB Business Index</c:v>
                </c:pt>
              </c:strCache>
            </c:strRef>
          </c:tx>
          <c:spPr>
            <a:ln w="38100">
              <a:solidFill>
                <a:schemeClr val="accent1">
                  <a:lumMod val="75000"/>
                </a:schemeClr>
              </a:solidFill>
            </a:ln>
          </c:spPr>
          <c:marker>
            <c:symbol val="circle"/>
            <c:size val="9"/>
            <c:spPr>
              <a:solidFill>
                <a:srgbClr val="4F81BD">
                  <a:lumMod val="75000"/>
                </a:srgbClr>
              </a:solidFill>
            </c:spPr>
          </c:marker>
          <c:dLbls>
            <c:dLbl>
              <c:idx val="0"/>
              <c:layout>
                <c:manualLayout>
                  <c:x val="-4.2849806252752767E-2"/>
                  <c:y val="-5.7701965923207275E-2"/>
                </c:manualLayout>
              </c:layout>
              <c:dLblPos val="r"/>
              <c:showVal val="1"/>
            </c:dLbl>
            <c:dLbl>
              <c:idx val="1"/>
              <c:layout>
                <c:manualLayout>
                  <c:x val="-4.2849806252752753E-2"/>
                  <c:y val="-4.6406282890153194E-2"/>
                </c:manualLayout>
              </c:layout>
              <c:dLblPos val="r"/>
              <c:showVal val="1"/>
            </c:dLbl>
            <c:dLbl>
              <c:idx val="2"/>
              <c:layout>
                <c:manualLayout>
                  <c:x val="-4.1822521998011383E-2"/>
                  <c:y val="-5.1358594947479588E-2"/>
                </c:manualLayout>
              </c:layout>
              <c:dLblPos val="r"/>
              <c:showVal val="1"/>
            </c:dLbl>
            <c:dLbl>
              <c:idx val="7"/>
              <c:layout>
                <c:manualLayout>
                  <c:x val="-3.4967953645456712E-2"/>
                  <c:y val="-8.363519390922558E-2"/>
                </c:manualLayout>
              </c:layout>
              <c:dLblPos val="r"/>
              <c:showVal val="1"/>
            </c:dLbl>
            <c:dLblPos val="t"/>
            <c:showVal val="1"/>
          </c:dLbls>
          <c:cat>
            <c:strRef>
              <c:f>'Exclude DKs (Total)'!$J$47:$Q$47</c:f>
              <c:strCache>
                <c:ptCount val="8"/>
                <c:pt idx="0">
                  <c:v>Q1 2013</c:v>
                </c:pt>
                <c:pt idx="1">
                  <c:v>Q2 2013</c:v>
                </c:pt>
                <c:pt idx="2">
                  <c:v>Q3 2013</c:v>
                </c:pt>
                <c:pt idx="3">
                  <c:v>Q4 2013</c:v>
                </c:pt>
                <c:pt idx="4">
                  <c:v>Q1 2014</c:v>
                </c:pt>
                <c:pt idx="5">
                  <c:v>Q2 2014</c:v>
                </c:pt>
                <c:pt idx="6">
                  <c:v>Q3 2014</c:v>
                </c:pt>
                <c:pt idx="7">
                  <c:v>Q4 2014</c:v>
                </c:pt>
              </c:strCache>
            </c:strRef>
          </c:cat>
          <c:val>
            <c:numRef>
              <c:f>'Exclude DKs (Total)'!$J$49:$Q$49</c:f>
              <c:numCache>
                <c:formatCode>0.0</c:formatCode>
                <c:ptCount val="8"/>
                <c:pt idx="0">
                  <c:v>70.205479452054675</c:v>
                </c:pt>
                <c:pt idx="1">
                  <c:v>69.759450171821229</c:v>
                </c:pt>
                <c:pt idx="2">
                  <c:v>69.763513513513502</c:v>
                </c:pt>
                <c:pt idx="3">
                  <c:v>72.260273972602732</c:v>
                </c:pt>
                <c:pt idx="4">
                  <c:v>75.084175084175158</c:v>
                </c:pt>
                <c:pt idx="5">
                  <c:v>73.099999999999994</c:v>
                </c:pt>
                <c:pt idx="6">
                  <c:v>70.400000000000006</c:v>
                </c:pt>
                <c:pt idx="7" formatCode="0.00">
                  <c:v>67.517006802721014</c:v>
                </c:pt>
              </c:numCache>
            </c:numRef>
          </c:val>
          <c:smooth val="1"/>
        </c:ser>
        <c:ser>
          <c:idx val="2"/>
          <c:order val="1"/>
          <c:tx>
            <c:strRef>
              <c:f>'Exclude DKs (Total)'!$I$50</c:f>
              <c:strCache>
                <c:ptCount val="1"/>
                <c:pt idx="0">
                  <c:v>ATB Economy Index</c:v>
                </c:pt>
              </c:strCache>
            </c:strRef>
          </c:tx>
          <c:spPr>
            <a:ln w="41275">
              <a:solidFill>
                <a:schemeClr val="accent3">
                  <a:lumMod val="75000"/>
                </a:schemeClr>
              </a:solidFill>
            </a:ln>
          </c:spPr>
          <c:marker>
            <c:symbol val="triangle"/>
            <c:size val="9"/>
            <c:spPr>
              <a:solidFill>
                <a:schemeClr val="accent3">
                  <a:lumMod val="75000"/>
                </a:schemeClr>
              </a:solidFill>
            </c:spPr>
          </c:marker>
          <c:dLbls>
            <c:dLbl>
              <c:idx val="2"/>
              <c:layout>
                <c:manualLayout>
                  <c:x val="-3.6072444053716415E-2"/>
                  <c:y val="5.8027791530906134E-2"/>
                </c:manualLayout>
              </c:layout>
              <c:dLblPos val="r"/>
              <c:showVal val="1"/>
            </c:dLbl>
            <c:dLbl>
              <c:idx val="6"/>
              <c:layout>
                <c:manualLayout>
                  <c:x val="-4.5032028038743045E-2"/>
                  <c:y val="4.9748144810063503E-2"/>
                </c:manualLayout>
              </c:layout>
              <c:dLblPos val="r"/>
              <c:showVal val="1"/>
            </c:dLbl>
            <c:dLblPos val="b"/>
            <c:showVal val="1"/>
          </c:dLbls>
          <c:cat>
            <c:strRef>
              <c:f>'Exclude DKs (Total)'!$J$47:$Q$47</c:f>
              <c:strCache>
                <c:ptCount val="8"/>
                <c:pt idx="0">
                  <c:v>Q1 2013</c:v>
                </c:pt>
                <c:pt idx="1">
                  <c:v>Q2 2013</c:v>
                </c:pt>
                <c:pt idx="2">
                  <c:v>Q3 2013</c:v>
                </c:pt>
                <c:pt idx="3">
                  <c:v>Q4 2013</c:v>
                </c:pt>
                <c:pt idx="4">
                  <c:v>Q1 2014</c:v>
                </c:pt>
                <c:pt idx="5">
                  <c:v>Q2 2014</c:v>
                </c:pt>
                <c:pt idx="6">
                  <c:v>Q3 2014</c:v>
                </c:pt>
                <c:pt idx="7">
                  <c:v>Q4 2014</c:v>
                </c:pt>
              </c:strCache>
            </c:strRef>
          </c:cat>
          <c:val>
            <c:numRef>
              <c:f>'Exclude DKs (Total)'!$J$50:$Q$50</c:f>
              <c:numCache>
                <c:formatCode>0.0</c:formatCode>
                <c:ptCount val="8"/>
                <c:pt idx="0">
                  <c:v>55.442176870748298</c:v>
                </c:pt>
                <c:pt idx="1">
                  <c:v>59.824561403508774</c:v>
                </c:pt>
                <c:pt idx="2">
                  <c:v>66.216216216216225</c:v>
                </c:pt>
                <c:pt idx="3">
                  <c:v>66.840277777777771</c:v>
                </c:pt>
                <c:pt idx="4">
                  <c:v>68.75</c:v>
                </c:pt>
                <c:pt idx="5">
                  <c:v>70.900000000000006</c:v>
                </c:pt>
                <c:pt idx="6">
                  <c:v>68.599999999999994</c:v>
                </c:pt>
                <c:pt idx="7" formatCode="0.00">
                  <c:v>44.501718213058417</c:v>
                </c:pt>
              </c:numCache>
            </c:numRef>
          </c:val>
          <c:smooth val="1"/>
        </c:ser>
        <c:dLbls/>
        <c:marker val="1"/>
        <c:axId val="85858176"/>
        <c:axId val="85859712"/>
      </c:lineChart>
      <c:catAx>
        <c:axId val="85858176"/>
        <c:scaling>
          <c:orientation val="minMax"/>
        </c:scaling>
        <c:axPos val="b"/>
        <c:numFmt formatCode="mmm\-yy" sourceLinked="1"/>
        <c:tickLblPos val="nextTo"/>
        <c:crossAx val="85859712"/>
        <c:crosses val="autoZero"/>
        <c:auto val="1"/>
        <c:lblAlgn val="ctr"/>
        <c:lblOffset val="100"/>
      </c:catAx>
      <c:valAx>
        <c:axId val="85859712"/>
        <c:scaling>
          <c:orientation val="minMax"/>
          <c:max val="80"/>
          <c:min val="40"/>
        </c:scaling>
        <c:axPos val="l"/>
        <c:majorGridlines>
          <c:spPr>
            <a:ln>
              <a:prstDash val="sysDot"/>
            </a:ln>
          </c:spPr>
        </c:majorGridlines>
        <c:numFmt formatCode="0" sourceLinked="0"/>
        <c:tickLblPos val="nextTo"/>
        <c:crossAx val="85858176"/>
        <c:crosses val="autoZero"/>
        <c:crossBetween val="between"/>
      </c:valAx>
    </c:plotArea>
    <c:legend>
      <c:legendPos val="r"/>
      <c:layout>
        <c:manualLayout>
          <c:xMode val="edge"/>
          <c:yMode val="edge"/>
          <c:x val="0.81177080935346779"/>
          <c:y val="0.27275800135570238"/>
          <c:w val="0.18747767046372291"/>
          <c:h val="0.43135474410122088"/>
        </c:manualLayout>
      </c:layout>
    </c:legend>
    <c:plotVisOnly val="1"/>
    <c:dispBlanksAs val="gap"/>
  </c:chart>
  <c:txPr>
    <a:bodyPr/>
    <a:lstStyle/>
    <a:p>
      <a:pPr>
        <a:defRPr sz="12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41665342814824458"/>
          <c:y val="2.60003032399212E-2"/>
          <c:w val="0.58334657185175387"/>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Sheet1!$A$2:$A$4</c:f>
              <c:strCache>
                <c:ptCount val="3"/>
                <c:pt idx="0">
                  <c:v>Spending less on operating costs</c:v>
                </c:pt>
                <c:pt idx="1">
                  <c:v>Other</c:v>
                </c:pt>
                <c:pt idx="2">
                  <c:v>Spending less on fuel</c:v>
                </c:pt>
              </c:strCache>
            </c:strRef>
          </c:cat>
          <c:val>
            <c:numRef>
              <c:f>Sheet1!$B$2:$B$4</c:f>
              <c:numCache>
                <c:formatCode>0%</c:formatCode>
                <c:ptCount val="3"/>
                <c:pt idx="0">
                  <c:v>0.1</c:v>
                </c:pt>
                <c:pt idx="1">
                  <c:v>0.18000000000000019</c:v>
                </c:pt>
                <c:pt idx="2">
                  <c:v>0.54</c:v>
                </c:pt>
              </c:numCache>
            </c:numRef>
          </c:val>
        </c:ser>
        <c:dLbls>
          <c:showVal val="1"/>
        </c:dLbls>
        <c:gapWidth val="50"/>
        <c:axId val="114279936"/>
        <c:axId val="114281472"/>
      </c:barChart>
      <c:catAx>
        <c:axId val="114279936"/>
        <c:scaling>
          <c:orientation val="minMax"/>
        </c:scaling>
        <c:axPos val="l"/>
        <c:tickLblPos val="nextTo"/>
        <c:txPr>
          <a:bodyPr/>
          <a:lstStyle/>
          <a:p>
            <a:pPr>
              <a:defRPr sz="1600">
                <a:latin typeface="Calibri" pitchFamily="34" charset="0"/>
                <a:cs typeface="Calibri" pitchFamily="34" charset="0"/>
              </a:defRPr>
            </a:pPr>
            <a:endParaRPr lang="en-US"/>
          </a:p>
        </c:txPr>
        <c:crossAx val="114281472"/>
        <c:crosses val="autoZero"/>
        <c:auto val="1"/>
        <c:lblAlgn val="ctr"/>
        <c:lblOffset val="100"/>
      </c:catAx>
      <c:valAx>
        <c:axId val="114281472"/>
        <c:scaling>
          <c:orientation val="minMax"/>
        </c:scaling>
        <c:delete val="1"/>
        <c:axPos val="b"/>
        <c:numFmt formatCode="0%" sourceLinked="1"/>
        <c:tickLblPos val="none"/>
        <c:crossAx val="114279936"/>
        <c:crosses val="autoZero"/>
        <c:crossBetween val="between"/>
      </c:valAx>
    </c:plotArea>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7.791505209625905E-3"/>
          <c:y val="0"/>
          <c:w val="0.91190380346013777"/>
          <c:h val="0.96069801109363184"/>
        </c:manualLayout>
      </c:layout>
      <c:doughnutChart>
        <c:varyColors val="1"/>
        <c:ser>
          <c:idx val="0"/>
          <c:order val="0"/>
          <c:tx>
            <c:strRef>
              <c:f>Sheet1!$B$1</c:f>
              <c:strCache>
                <c:ptCount val="1"/>
                <c:pt idx="0">
                  <c:v>Series 1</c:v>
                </c:pt>
              </c:strCache>
            </c:strRef>
          </c:tx>
          <c:dLbls>
            <c:txPr>
              <a:bodyPr/>
              <a:lstStyle/>
              <a:p>
                <a:pPr>
                  <a:defRPr sz="1800" baseline="0">
                    <a:latin typeface="Calibri" pitchFamily="34" charset="0"/>
                    <a:cs typeface="Calibri" pitchFamily="34" charset="0"/>
                  </a:defRPr>
                </a:pPr>
                <a:endParaRPr lang="en-US"/>
              </a:p>
            </c:txPr>
            <c:showVal val="1"/>
            <c:showLeaderLines val="1"/>
          </c:dLbls>
          <c:cat>
            <c:strRef>
              <c:f>Sheet1!$A$2:$A$5</c:f>
              <c:strCache>
                <c:ptCount val="4"/>
                <c:pt idx="0">
                  <c:v>Yes, positive</c:v>
                </c:pt>
                <c:pt idx="1">
                  <c:v>Yes, negative</c:v>
                </c:pt>
                <c:pt idx="2">
                  <c:v>No</c:v>
                </c:pt>
                <c:pt idx="3">
                  <c:v>Don't know</c:v>
                </c:pt>
              </c:strCache>
            </c:strRef>
          </c:cat>
          <c:val>
            <c:numRef>
              <c:f>Sheet1!$B$2:$B$5</c:f>
              <c:numCache>
                <c:formatCode>0%</c:formatCode>
                <c:ptCount val="4"/>
                <c:pt idx="0">
                  <c:v>7.0000000000000021E-2</c:v>
                </c:pt>
                <c:pt idx="1">
                  <c:v>0.28000000000000008</c:v>
                </c:pt>
                <c:pt idx="2">
                  <c:v>0.64000000000000068</c:v>
                </c:pt>
                <c:pt idx="3">
                  <c:v>1.0000000000000005E-2</c:v>
                </c:pt>
              </c:numCache>
            </c:numRef>
          </c:val>
        </c:ser>
        <c:dLbls/>
        <c:firstSliceAng val="0"/>
        <c:holeSize val="50"/>
      </c:doughnutChart>
    </c:plotArea>
    <c:legend>
      <c:legendPos val="l"/>
      <c:layout>
        <c:manualLayout>
          <c:xMode val="edge"/>
          <c:yMode val="edge"/>
          <c:x val="0.27263928393000331"/>
          <c:y val="0.32685592919037892"/>
          <c:w val="0.35916609960881302"/>
          <c:h val="0.33496654947169341"/>
        </c:manualLayout>
      </c:layout>
    </c:legend>
    <c:plotVisOnly val="1"/>
    <c:dispBlanksAs val="zero"/>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Energy/Oil &amp; Gas</a:t>
            </a:r>
            <a:endParaRPr lang="en-US" sz="1600" dirty="0"/>
          </a:p>
        </c:rich>
      </c:tx>
      <c:layout>
        <c:manualLayout>
          <c:xMode val="edge"/>
          <c:yMode val="edge"/>
          <c:x val="0.14333826671013589"/>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Sheet1!$A$2:$A$5</c:f>
              <c:strCache>
                <c:ptCount val="4"/>
                <c:pt idx="0">
                  <c:v>Yes, positive</c:v>
                </c:pt>
                <c:pt idx="1">
                  <c:v>Yes, negative</c:v>
                </c:pt>
                <c:pt idx="2">
                  <c:v>No</c:v>
                </c:pt>
                <c:pt idx="3">
                  <c:v>Don't know</c:v>
                </c:pt>
              </c:strCache>
            </c:strRef>
          </c:cat>
          <c:val>
            <c:numRef>
              <c:f>Sheet1!$B$2:$B$5</c:f>
              <c:numCache>
                <c:formatCode>0%</c:formatCode>
                <c:ptCount val="4"/>
                <c:pt idx="0">
                  <c:v>0.22</c:v>
                </c:pt>
                <c:pt idx="1">
                  <c:v>0.34</c:v>
                </c:pt>
                <c:pt idx="2">
                  <c:v>0.44</c:v>
                </c:pt>
                <c:pt idx="3">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Retail</a:t>
            </a:r>
            <a:endParaRPr lang="en-US" sz="1600" dirty="0"/>
          </a:p>
        </c:rich>
      </c:tx>
      <c:layout>
        <c:manualLayout>
          <c:xMode val="edge"/>
          <c:yMode val="edge"/>
          <c:x val="0.33716867697178615"/>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0"/>
              <c:delete val="1"/>
            </c:dLbl>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Sheet1!$A$2:$A$5</c:f>
              <c:strCache>
                <c:ptCount val="4"/>
                <c:pt idx="0">
                  <c:v>Yes, positive</c:v>
                </c:pt>
                <c:pt idx="1">
                  <c:v>Yes, negative</c:v>
                </c:pt>
                <c:pt idx="2">
                  <c:v>No</c:v>
                </c:pt>
                <c:pt idx="3">
                  <c:v>Don't know</c:v>
                </c:pt>
              </c:strCache>
            </c:strRef>
          </c:cat>
          <c:val>
            <c:numRef>
              <c:f>Sheet1!$B$2:$B$5</c:f>
              <c:numCache>
                <c:formatCode>0%</c:formatCode>
                <c:ptCount val="4"/>
                <c:pt idx="0">
                  <c:v>0</c:v>
                </c:pt>
                <c:pt idx="1">
                  <c:v>0.68</c:v>
                </c:pt>
                <c:pt idx="2">
                  <c:v>0.32000000000000034</c:v>
                </c:pt>
                <c:pt idx="3">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Construction</a:t>
            </a:r>
            <a:endParaRPr lang="en-US" sz="1600" dirty="0"/>
          </a:p>
        </c:rich>
      </c:tx>
      <c:layout>
        <c:manualLayout>
          <c:xMode val="edge"/>
          <c:yMode val="edge"/>
          <c:x val="0.20256422540119556"/>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Sheet1!$A$2:$A$5</c:f>
              <c:strCache>
                <c:ptCount val="4"/>
                <c:pt idx="0">
                  <c:v>Yes, positive</c:v>
                </c:pt>
                <c:pt idx="1">
                  <c:v>Yes, negative</c:v>
                </c:pt>
                <c:pt idx="2">
                  <c:v>No</c:v>
                </c:pt>
                <c:pt idx="3">
                  <c:v>Don't know</c:v>
                </c:pt>
              </c:strCache>
            </c:strRef>
          </c:cat>
          <c:val>
            <c:numRef>
              <c:f>Sheet1!$B$2:$B$5</c:f>
              <c:numCache>
                <c:formatCode>0%</c:formatCode>
                <c:ptCount val="4"/>
                <c:pt idx="0">
                  <c:v>2.0000000000000011E-2</c:v>
                </c:pt>
                <c:pt idx="1">
                  <c:v>0.25</c:v>
                </c:pt>
                <c:pt idx="2">
                  <c:v>0.73000000000000054</c:v>
                </c:pt>
                <c:pt idx="3">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44942319996163832"/>
          <c:y val="2.6000303239921189E-2"/>
          <c:w val="0.55057680003836196"/>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Sheet1!$A$2:$A$7</c:f>
              <c:strCache>
                <c:ptCount val="6"/>
                <c:pt idx="0">
                  <c:v>Our prices have gone up</c:v>
                </c:pt>
                <c:pt idx="1">
                  <c:v>Decreased sales</c:v>
                </c:pt>
                <c:pt idx="2">
                  <c:v>Increased costs of services</c:v>
                </c:pt>
                <c:pt idx="3">
                  <c:v>Inventory purchased in US currency</c:v>
                </c:pt>
                <c:pt idx="4">
                  <c:v>Increased cost of goods</c:v>
                </c:pt>
                <c:pt idx="5">
                  <c:v>Inventory purchased from the US</c:v>
                </c:pt>
              </c:strCache>
            </c:strRef>
          </c:cat>
          <c:val>
            <c:numRef>
              <c:f>Sheet1!$B$2:$B$7</c:f>
              <c:numCache>
                <c:formatCode>0%</c:formatCode>
                <c:ptCount val="6"/>
                <c:pt idx="0">
                  <c:v>4.0000000000000015E-2</c:v>
                </c:pt>
                <c:pt idx="1">
                  <c:v>8.0000000000000029E-2</c:v>
                </c:pt>
                <c:pt idx="2">
                  <c:v>0.1</c:v>
                </c:pt>
                <c:pt idx="3">
                  <c:v>0.1</c:v>
                </c:pt>
                <c:pt idx="4">
                  <c:v>0.2</c:v>
                </c:pt>
                <c:pt idx="5">
                  <c:v>0.41000000000000009</c:v>
                </c:pt>
              </c:numCache>
            </c:numRef>
          </c:val>
        </c:ser>
        <c:dLbls>
          <c:showVal val="1"/>
        </c:dLbls>
        <c:gapWidth val="50"/>
        <c:axId val="132526464"/>
        <c:axId val="132528000"/>
      </c:barChart>
      <c:catAx>
        <c:axId val="132526464"/>
        <c:scaling>
          <c:orientation val="minMax"/>
        </c:scaling>
        <c:axPos val="l"/>
        <c:tickLblPos val="nextTo"/>
        <c:txPr>
          <a:bodyPr/>
          <a:lstStyle/>
          <a:p>
            <a:pPr>
              <a:defRPr sz="1600">
                <a:latin typeface="Calibri" pitchFamily="34" charset="0"/>
                <a:cs typeface="Calibri" pitchFamily="34" charset="0"/>
              </a:defRPr>
            </a:pPr>
            <a:endParaRPr lang="en-US"/>
          </a:p>
        </c:txPr>
        <c:crossAx val="132528000"/>
        <c:crosses val="autoZero"/>
        <c:auto val="1"/>
        <c:lblAlgn val="ctr"/>
        <c:lblOffset val="100"/>
      </c:catAx>
      <c:valAx>
        <c:axId val="132528000"/>
        <c:scaling>
          <c:orientation val="minMax"/>
        </c:scaling>
        <c:delete val="1"/>
        <c:axPos val="b"/>
        <c:numFmt formatCode="0%" sourceLinked="1"/>
        <c:tickLblPos val="none"/>
        <c:crossAx val="132526464"/>
        <c:crosses val="autoZero"/>
        <c:crossBetween val="between"/>
      </c:valAx>
    </c:plotArea>
    <c:plotVisOnly val="1"/>
    <c:dispBlanksAs val="gap"/>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41665342814824458"/>
          <c:y val="2.6000303239921189E-2"/>
          <c:w val="0.58334657185175431"/>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Sheet1!$A$2:$A$3</c:f>
              <c:strCache>
                <c:ptCount val="2"/>
                <c:pt idx="0">
                  <c:v>Increased revenue due to the exchange rate</c:v>
                </c:pt>
                <c:pt idx="1">
                  <c:v>We are paid in US Dollars</c:v>
                </c:pt>
              </c:strCache>
            </c:strRef>
          </c:cat>
          <c:val>
            <c:numRef>
              <c:f>Sheet1!$B$2:$B$3</c:f>
              <c:numCache>
                <c:formatCode>0%</c:formatCode>
                <c:ptCount val="2"/>
                <c:pt idx="0">
                  <c:v>0.5</c:v>
                </c:pt>
                <c:pt idx="1">
                  <c:v>0.5</c:v>
                </c:pt>
              </c:numCache>
            </c:numRef>
          </c:val>
        </c:ser>
        <c:dLbls>
          <c:showVal val="1"/>
        </c:dLbls>
        <c:gapWidth val="50"/>
        <c:axId val="129334656"/>
        <c:axId val="132187264"/>
      </c:barChart>
      <c:catAx>
        <c:axId val="129334656"/>
        <c:scaling>
          <c:orientation val="minMax"/>
        </c:scaling>
        <c:axPos val="l"/>
        <c:tickLblPos val="nextTo"/>
        <c:txPr>
          <a:bodyPr/>
          <a:lstStyle/>
          <a:p>
            <a:pPr>
              <a:defRPr sz="1600">
                <a:latin typeface="Calibri" pitchFamily="34" charset="0"/>
                <a:cs typeface="Calibri" pitchFamily="34" charset="0"/>
              </a:defRPr>
            </a:pPr>
            <a:endParaRPr lang="en-US"/>
          </a:p>
        </c:txPr>
        <c:crossAx val="132187264"/>
        <c:crosses val="autoZero"/>
        <c:auto val="1"/>
        <c:lblAlgn val="ctr"/>
        <c:lblOffset val="100"/>
      </c:catAx>
      <c:valAx>
        <c:axId val="132187264"/>
        <c:scaling>
          <c:orientation val="minMax"/>
        </c:scaling>
        <c:delete val="1"/>
        <c:axPos val="b"/>
        <c:numFmt formatCode="0%" sourceLinked="1"/>
        <c:tickLblPos val="none"/>
        <c:crossAx val="129334656"/>
        <c:crosses val="autoZero"/>
        <c:crossBetween val="between"/>
      </c:valAx>
    </c:plotArea>
    <c:plotVisOnly val="1"/>
    <c:dispBlanksAs val="gap"/>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25232828065079782"/>
          <c:y val="3.1334314708220241E-2"/>
          <c:w val="0.72556126556685219"/>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Sheet1!$A$2:$A$6</c:f>
              <c:strCache>
                <c:ptCount val="5"/>
                <c:pt idx="0">
                  <c:v>Pay outstanding invoices</c:v>
                </c:pt>
                <c:pt idx="1">
                  <c:v>Save it</c:v>
                </c:pt>
                <c:pt idx="2">
                  <c:v>Purchase inventory</c:v>
                </c:pt>
                <c:pt idx="3">
                  <c:v>Pay off loan debt</c:v>
                </c:pt>
                <c:pt idx="4">
                  <c:v>Invest to grow my business</c:v>
                </c:pt>
              </c:strCache>
            </c:strRef>
          </c:cat>
          <c:val>
            <c:numRef>
              <c:f>Sheet1!$B$2:$B$6</c:f>
              <c:numCache>
                <c:formatCode>0%</c:formatCode>
                <c:ptCount val="5"/>
                <c:pt idx="0">
                  <c:v>4.0000000000000022E-2</c:v>
                </c:pt>
                <c:pt idx="1">
                  <c:v>4.0000000000000022E-2</c:v>
                </c:pt>
                <c:pt idx="2">
                  <c:v>4.0000000000000022E-2</c:v>
                </c:pt>
                <c:pt idx="3">
                  <c:v>0.25</c:v>
                </c:pt>
                <c:pt idx="4">
                  <c:v>0.54</c:v>
                </c:pt>
              </c:numCache>
            </c:numRef>
          </c:val>
        </c:ser>
        <c:dLbls>
          <c:showVal val="1"/>
        </c:dLbls>
        <c:gapWidth val="50"/>
        <c:axId val="132308992"/>
        <c:axId val="132310528"/>
      </c:barChart>
      <c:catAx>
        <c:axId val="132308992"/>
        <c:scaling>
          <c:orientation val="minMax"/>
        </c:scaling>
        <c:axPos val="l"/>
        <c:tickLblPos val="nextTo"/>
        <c:txPr>
          <a:bodyPr/>
          <a:lstStyle/>
          <a:p>
            <a:pPr>
              <a:defRPr sz="1600">
                <a:latin typeface="Calibri" pitchFamily="34" charset="0"/>
                <a:cs typeface="Calibri" pitchFamily="34" charset="0"/>
              </a:defRPr>
            </a:pPr>
            <a:endParaRPr lang="en-US"/>
          </a:p>
        </c:txPr>
        <c:crossAx val="132310528"/>
        <c:crosses val="autoZero"/>
        <c:auto val="1"/>
        <c:lblAlgn val="ctr"/>
        <c:lblOffset val="100"/>
      </c:catAx>
      <c:valAx>
        <c:axId val="132310528"/>
        <c:scaling>
          <c:orientation val="minMax"/>
        </c:scaling>
        <c:delete val="1"/>
        <c:axPos val="b"/>
        <c:numFmt formatCode="0%" sourceLinked="1"/>
        <c:tickLblPos val="none"/>
        <c:crossAx val="132308992"/>
        <c:crosses val="autoZero"/>
        <c:crossBetween val="between"/>
      </c:valAx>
    </c:plotArea>
    <c:plotVisOnly val="1"/>
    <c:dispBlanksAs val="gap"/>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2.1620282970194498E-4"/>
          <c:y val="7.2336581192489037E-3"/>
          <c:w val="0.92739515882554691"/>
          <c:h val="0.99086689237460801"/>
        </c:manualLayout>
      </c:layout>
      <c:doughnutChart>
        <c:varyColors val="1"/>
        <c:ser>
          <c:idx val="0"/>
          <c:order val="0"/>
          <c:tx>
            <c:strRef>
              <c:f>Sheet1!$B$1</c:f>
              <c:strCache>
                <c:ptCount val="1"/>
                <c:pt idx="0">
                  <c:v>Series 1</c:v>
                </c:pt>
              </c:strCache>
            </c:strRef>
          </c:tx>
          <c:dLbls>
            <c:dLbl>
              <c:idx val="0"/>
              <c:layout>
                <c:manualLayout>
                  <c:x val="-4.8838866323265777E-2"/>
                  <c:y val="5.3339986131604594E-3"/>
                </c:manualLayout>
              </c:layout>
              <c:showVal val="1"/>
            </c:dLbl>
            <c:txPr>
              <a:bodyPr/>
              <a:lstStyle/>
              <a:p>
                <a:pPr>
                  <a:defRPr sz="160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0.29000000000000026</c:v>
                </c:pt>
                <c:pt idx="1">
                  <c:v>0.70000000000000051</c:v>
                </c:pt>
                <c:pt idx="2">
                  <c:v>1.0000000000000005E-2</c:v>
                </c:pt>
              </c:numCache>
            </c:numRef>
          </c:val>
        </c:ser>
        <c:dLbls/>
        <c:firstSliceAng val="0"/>
        <c:holeSize val="50"/>
      </c:doughnutChart>
    </c:plotArea>
    <c:legend>
      <c:legendPos val="r"/>
      <c:layout>
        <c:manualLayout>
          <c:xMode val="edge"/>
          <c:yMode val="edge"/>
          <c:x val="0.2694219664733753"/>
          <c:y val="0.36158500326982196"/>
          <c:w val="0.39951838543858437"/>
          <c:h val="0.27254682370937888"/>
        </c:manualLayout>
      </c:layout>
    </c:legend>
    <c:plotVisOnly val="1"/>
    <c:dispBlanksAs val="zero"/>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Energy/Oil &amp; Gas</a:t>
            </a:r>
            <a:endParaRPr lang="en-US" sz="1600" dirty="0"/>
          </a:p>
        </c:rich>
      </c:tx>
      <c:layout>
        <c:manualLayout>
          <c:xMode val="edge"/>
          <c:yMode val="edge"/>
          <c:x val="9.677679542009085E-2"/>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2"/>
              <c:delete val="1"/>
            </c:dLbl>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0.34</c:v>
                </c:pt>
                <c:pt idx="1">
                  <c:v>0.66000000000000081</c:v>
                </c:pt>
                <c:pt idx="2">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CA"/>
  <c:style val="3"/>
  <c:chart>
    <c:autoTitleDeleted val="1"/>
    <c:plotArea>
      <c:layout>
        <c:manualLayout>
          <c:layoutTarget val="inner"/>
          <c:xMode val="edge"/>
          <c:yMode val="edge"/>
          <c:x val="5.4695101452266734E-2"/>
          <c:y val="5.13585977626181E-2"/>
          <c:w val="0.73970383727860511"/>
          <c:h val="0.83275619472427198"/>
        </c:manualLayout>
      </c:layout>
      <c:lineChart>
        <c:grouping val="standard"/>
        <c:ser>
          <c:idx val="3"/>
          <c:order val="0"/>
          <c:tx>
            <c:strRef>
              <c:f>'Exclude DKs (Energy)'!$I$32</c:f>
              <c:strCache>
                <c:ptCount val="1"/>
                <c:pt idx="0">
                  <c:v>ATB Business Index</c:v>
                </c:pt>
              </c:strCache>
            </c:strRef>
          </c:tx>
          <c:spPr>
            <a:ln w="38100">
              <a:solidFill>
                <a:srgbClr val="376092"/>
              </a:solidFill>
            </a:ln>
          </c:spPr>
          <c:marker>
            <c:symbol val="circle"/>
            <c:size val="9"/>
            <c:spPr>
              <a:solidFill>
                <a:srgbClr val="376092"/>
              </a:solidFill>
              <a:ln>
                <a:solidFill>
                  <a:srgbClr val="376092"/>
                </a:solidFill>
              </a:ln>
            </c:spPr>
          </c:marker>
          <c:dLbls>
            <c:dLbl>
              <c:idx val="0"/>
              <c:layout>
                <c:manualLayout>
                  <c:x val="-4.3681822323874894E-2"/>
                  <c:y val="-4.5182761518882529E-2"/>
                </c:manualLayout>
              </c:layout>
              <c:showVal val="1"/>
            </c:dLbl>
            <c:dLbl>
              <c:idx val="1"/>
              <c:layout>
                <c:manualLayout>
                  <c:x val="-3.2438874990441555E-2"/>
                  <c:y val="-3.3887049099161841E-2"/>
                </c:manualLayout>
              </c:layout>
              <c:showVal val="1"/>
            </c:dLbl>
            <c:dLbl>
              <c:idx val="2"/>
              <c:layout>
                <c:manualLayout>
                  <c:x val="-5.5219637321506386E-2"/>
                  <c:y val="3.2265930703816011E-2"/>
                </c:manualLayout>
              </c:layout>
              <c:showVal val="1"/>
            </c:dLbl>
            <c:dLbl>
              <c:idx val="3"/>
              <c:layout>
                <c:manualLayout>
                  <c:x val="-2.687277952953341E-2"/>
                  <c:y val="-5.6478519635219347E-2"/>
                </c:manualLayout>
              </c:layout>
              <c:showVal val="1"/>
            </c:dLbl>
            <c:dLbl>
              <c:idx val="4"/>
              <c:layout>
                <c:manualLayout>
                  <c:x val="-4.0548593738051935E-3"/>
                  <c:y val="-2.2591359368343202E-2"/>
                </c:manualLayout>
              </c:layout>
              <c:showVal val="1"/>
            </c:dLbl>
            <c:dLbl>
              <c:idx val="5"/>
              <c:layout>
                <c:manualLayout>
                  <c:x val="-6.1818010990497503E-2"/>
                  <c:y val="1.7205100513010052E-2"/>
                </c:manualLayout>
              </c:layout>
              <c:showVal val="1"/>
            </c:dLbl>
            <c:dLbl>
              <c:idx val="6"/>
              <c:layout>
                <c:manualLayout>
                  <c:x val="-1.5813909788266807E-2"/>
                  <c:y val="-4.1292241231224103E-2"/>
                </c:manualLayout>
              </c:layout>
              <c:showVal val="1"/>
            </c:dLbl>
            <c:dLbl>
              <c:idx val="7"/>
              <c:layout>
                <c:manualLayout>
                  <c:x val="-8.6257689754182659E-3"/>
                  <c:y val="-6.1938361846836244E-2"/>
                </c:manualLayout>
              </c:layout>
              <c:showVal val="1"/>
            </c:dLbl>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(Energy)'!$J$32:$Q$32</c:f>
              <c:numCache>
                <c:formatCode>0.0</c:formatCode>
                <c:ptCount val="8"/>
                <c:pt idx="0">
                  <c:v>70.205479452054675</c:v>
                </c:pt>
                <c:pt idx="1">
                  <c:v>69.759450171821229</c:v>
                </c:pt>
                <c:pt idx="2">
                  <c:v>69.763513513513516</c:v>
                </c:pt>
                <c:pt idx="3">
                  <c:v>72.260273972602732</c:v>
                </c:pt>
                <c:pt idx="4">
                  <c:v>75.084175084175158</c:v>
                </c:pt>
                <c:pt idx="5">
                  <c:v>73.099999999999994</c:v>
                </c:pt>
                <c:pt idx="6">
                  <c:v>70.400000000000006</c:v>
                </c:pt>
                <c:pt idx="7" formatCode="0.00">
                  <c:v>67.517006802721014</c:v>
                </c:pt>
              </c:numCache>
            </c:numRef>
          </c:val>
          <c:smooth val="1"/>
        </c:ser>
        <c:ser>
          <c:idx val="1"/>
          <c:order val="1"/>
          <c:tx>
            <c:strRef>
              <c:f>'Exclude DKs (Energy)'!$I$34</c:f>
              <c:strCache>
                <c:ptCount val="1"/>
                <c:pt idx="0">
                  <c:v>ATB Business Index (Energy)</c:v>
                </c:pt>
              </c:strCache>
            </c:strRef>
          </c:tx>
          <c:spPr>
            <a:ln w="38100">
              <a:solidFill>
                <a:schemeClr val="accent1">
                  <a:lumMod val="75000"/>
                </a:schemeClr>
              </a:solidFill>
              <a:prstDash val="sysDash"/>
            </a:ln>
          </c:spPr>
          <c:marker>
            <c:symbol val="circle"/>
            <c:size val="9"/>
            <c:spPr>
              <a:solidFill>
                <a:schemeClr val="bg1"/>
              </a:solidFill>
            </c:spPr>
          </c:marker>
          <c:dLbls>
            <c:dLbl>
              <c:idx val="0"/>
              <c:layout>
                <c:manualLayout>
                  <c:x val="-4.3623864401100478E-2"/>
                  <c:y val="4.0193824263039163E-2"/>
                </c:manualLayout>
              </c:layout>
              <c:dLblPos val="r"/>
              <c:showVal val="1"/>
            </c:dLbl>
            <c:dLbl>
              <c:idx val="1"/>
              <c:layout>
                <c:manualLayout>
                  <c:x val="-4.0822376565850201E-2"/>
                  <c:y val="-4.2641055212468394E-2"/>
                </c:manualLayout>
              </c:layout>
              <c:dLblPos val="r"/>
              <c:showVal val="1"/>
            </c:dLbl>
            <c:dLbl>
              <c:idx val="2"/>
              <c:layout>
                <c:manualLayout>
                  <c:x val="-9.3836470075697159E-3"/>
                  <c:y val="-4.3828139592110217E-2"/>
                </c:manualLayout>
              </c:layout>
              <c:dLblPos val="r"/>
              <c:showVal val="1"/>
            </c:dLbl>
            <c:dLbl>
              <c:idx val="3"/>
              <c:layout>
                <c:manualLayout>
                  <c:x val="-6.8284847342566971E-2"/>
                  <c:y val="-7.9067597349710191E-3"/>
                </c:manualLayout>
              </c:layout>
              <c:dLblPos val="r"/>
              <c:showVal val="1"/>
            </c:dLbl>
            <c:dLbl>
              <c:idx val="4"/>
              <c:layout>
                <c:manualLayout>
                  <c:x val="-1.0410931262311261E-2"/>
                  <c:y val="-3.8875816009091096E-2"/>
                </c:manualLayout>
              </c:layout>
              <c:dLblPos val="r"/>
              <c:showVal val="1"/>
            </c:dLbl>
            <c:dLbl>
              <c:idx val="6"/>
              <c:layout>
                <c:manualLayout>
                  <c:x val="-6.4657383211106714E-2"/>
                  <c:y val="1.6473816004590917E-2"/>
                </c:manualLayout>
              </c:layout>
              <c:dLblPos val="r"/>
              <c:showVal val="1"/>
            </c:dLbl>
            <c:dLbl>
              <c:idx val="7"/>
              <c:layout>
                <c:manualLayout>
                  <c:x val="-1.0138900916289856E-2"/>
                  <c:y val="-4.2023525739643276E-2"/>
                </c:manualLayout>
              </c:layout>
              <c:dLblPos val="r"/>
              <c:showVal val="1"/>
            </c:dLbl>
            <c:dLblPos val="t"/>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(Energy)'!$J$34:$Q$34</c:f>
              <c:numCache>
                <c:formatCode>0.0</c:formatCode>
                <c:ptCount val="8"/>
                <c:pt idx="0">
                  <c:v>69.090909090909093</c:v>
                </c:pt>
                <c:pt idx="1">
                  <c:v>77.7777777777777</c:v>
                </c:pt>
                <c:pt idx="2">
                  <c:v>78.787878787878782</c:v>
                </c:pt>
                <c:pt idx="3">
                  <c:v>72.222222222222229</c:v>
                </c:pt>
                <c:pt idx="4">
                  <c:v>83.333333333333258</c:v>
                </c:pt>
                <c:pt idx="5" formatCode="General">
                  <c:v>80.3</c:v>
                </c:pt>
                <c:pt idx="6" formatCode="General">
                  <c:v>68.8</c:v>
                </c:pt>
                <c:pt idx="7" formatCode="0.00">
                  <c:v>45.161290322580662</c:v>
                </c:pt>
              </c:numCache>
            </c:numRef>
          </c:val>
          <c:smooth val="1"/>
        </c:ser>
        <c:ser>
          <c:idx val="0"/>
          <c:order val="2"/>
          <c:tx>
            <c:strRef>
              <c:f>'Exclude DKs (Energy)'!$I$33</c:f>
              <c:strCache>
                <c:ptCount val="1"/>
                <c:pt idx="0">
                  <c:v>ATB Economy Index</c:v>
                </c:pt>
              </c:strCache>
            </c:strRef>
          </c:tx>
          <c:spPr>
            <a:ln w="38100">
              <a:solidFill>
                <a:srgbClr val="77933C"/>
              </a:solidFill>
              <a:prstDash val="solid"/>
            </a:ln>
          </c:spPr>
          <c:marker>
            <c:symbol val="triangle"/>
            <c:size val="9"/>
            <c:spPr>
              <a:solidFill>
                <a:srgbClr val="77933C"/>
              </a:solidFill>
              <a:ln>
                <a:solidFill>
                  <a:srgbClr val="77933C"/>
                </a:solidFill>
              </a:ln>
            </c:spPr>
          </c:marker>
          <c:dLbls>
            <c:dLbl>
              <c:idx val="0"/>
              <c:layout>
                <c:manualLayout>
                  <c:x val="-4.2849806252752767E-2"/>
                  <c:y val="-4.3958884899658164E-2"/>
                </c:manualLayout>
              </c:layout>
              <c:dLblPos val="r"/>
              <c:showVal val="1"/>
            </c:dLbl>
            <c:dLbl>
              <c:idx val="1"/>
              <c:layout>
                <c:manualLayout>
                  <c:x val="-3.6767517192045004E-2"/>
                  <c:y val="5.3936738245522524E-2"/>
                </c:manualLayout>
              </c:layout>
              <c:dLblPos val="r"/>
              <c:showVal val="1"/>
            </c:dLbl>
            <c:dLbl>
              <c:idx val="2"/>
              <c:layout>
                <c:manualLayout>
                  <c:x val="-2.5769269881063293E-2"/>
                  <c:y val="5.4586017663957882E-2"/>
                </c:manualLayout>
              </c:layout>
              <c:dLblPos val="r"/>
              <c:showVal val="1"/>
            </c:dLbl>
            <c:dLbl>
              <c:idx val="4"/>
              <c:layout>
                <c:manualLayout>
                  <c:x val="-2.792055010219046E-2"/>
                  <c:y val="5.8099863280413867E-2"/>
                </c:manualLayout>
              </c:layout>
              <c:dLblPos val="r"/>
              <c:showVal val="1"/>
            </c:dLbl>
            <c:dLbl>
              <c:idx val="6"/>
              <c:layout>
                <c:manualLayout>
                  <c:x val="2.9111404296697E-3"/>
                  <c:y val="2.8259445329235182E-2"/>
                </c:manualLayout>
              </c:layout>
              <c:dLblPos val="r"/>
              <c:showVal val="1"/>
            </c:dLbl>
            <c:dLbl>
              <c:idx val="7"/>
              <c:layout>
                <c:manualLayout>
                  <c:x val="-1.0138900916289856E-2"/>
                  <c:y val="5.5787606150051329E-2"/>
                </c:manualLayout>
              </c:layout>
              <c:dLblPos val="r"/>
              <c:showVal val="1"/>
            </c:dLbl>
            <c:dLblPos val="b"/>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(Energy)'!$J$33:$Q$33</c:f>
              <c:numCache>
                <c:formatCode>0.0</c:formatCode>
                <c:ptCount val="8"/>
                <c:pt idx="0">
                  <c:v>55.442176870748298</c:v>
                </c:pt>
                <c:pt idx="1">
                  <c:v>59.824561403508774</c:v>
                </c:pt>
                <c:pt idx="2">
                  <c:v>66.216216216216225</c:v>
                </c:pt>
                <c:pt idx="3">
                  <c:v>66.840277777777771</c:v>
                </c:pt>
                <c:pt idx="4">
                  <c:v>68.75</c:v>
                </c:pt>
                <c:pt idx="5">
                  <c:v>70.900000000000006</c:v>
                </c:pt>
                <c:pt idx="6">
                  <c:v>68.599999999999994</c:v>
                </c:pt>
                <c:pt idx="7" formatCode="0.00">
                  <c:v>44.501718213058417</c:v>
                </c:pt>
              </c:numCache>
            </c:numRef>
          </c:val>
          <c:smooth val="1"/>
        </c:ser>
        <c:ser>
          <c:idx val="2"/>
          <c:order val="3"/>
          <c:tx>
            <c:strRef>
              <c:f>'Exclude DKs (Energy)'!$I$35</c:f>
              <c:strCache>
                <c:ptCount val="1"/>
                <c:pt idx="0">
                  <c:v>ATB Economy Index (Energy)</c:v>
                </c:pt>
              </c:strCache>
            </c:strRef>
          </c:tx>
          <c:spPr>
            <a:ln w="41275">
              <a:solidFill>
                <a:srgbClr val="77933C"/>
              </a:solidFill>
              <a:prstDash val="sysDash"/>
            </a:ln>
          </c:spPr>
          <c:marker>
            <c:symbol val="triangle"/>
            <c:size val="9"/>
            <c:spPr>
              <a:solidFill>
                <a:schemeClr val="bg1"/>
              </a:solidFill>
              <a:ln>
                <a:solidFill>
                  <a:srgbClr val="77933C"/>
                </a:solidFill>
              </a:ln>
            </c:spPr>
          </c:marker>
          <c:dLbls>
            <c:dLbl>
              <c:idx val="0"/>
              <c:layout>
                <c:manualLayout>
                  <c:x val="3.5884104530283352E-5"/>
                  <c:y val="3.0237896414998973E-2"/>
                </c:manualLayout>
              </c:layout>
              <c:dLblPos val="r"/>
              <c:showVal val="1"/>
            </c:dLbl>
            <c:dLbl>
              <c:idx val="1"/>
              <c:layout>
                <c:manualLayout>
                  <c:x val="-5.8906870560827801E-2"/>
                  <c:y val="-7.312845084191204E-4"/>
                </c:manualLayout>
              </c:layout>
              <c:dLblPos val="r"/>
              <c:showVal val="1"/>
            </c:dLbl>
            <c:dLbl>
              <c:idx val="3"/>
              <c:layout>
                <c:manualLayout>
                  <c:x val="-6.6095011373676363E-2"/>
                  <c:y val="9.5915048529221451E-3"/>
                </c:manualLayout>
              </c:layout>
              <c:dLblPos val="r"/>
              <c:showVal val="1"/>
            </c:dLbl>
            <c:dLbl>
              <c:idx val="5"/>
              <c:layout>
                <c:manualLayout>
                  <c:x val="-3.0154307309433612E-2"/>
                  <c:y val="4.400197682540704E-2"/>
                </c:manualLayout>
              </c:layout>
              <c:dLblPos val="r"/>
              <c:showVal val="1"/>
            </c:dLbl>
            <c:dLbl>
              <c:idx val="6"/>
              <c:delete val="1"/>
            </c:dLbl>
            <c:dLbl>
              <c:idx val="7"/>
              <c:layout>
                <c:manualLayout>
                  <c:x val="-1.0138900916289856E-2"/>
                  <c:y val="-4.2023525739643276E-2"/>
                </c:manualLayout>
              </c:layout>
              <c:dLblPos val="r"/>
              <c:showVal val="1"/>
            </c:dLbl>
            <c:dLblPos val="t"/>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(Energy)'!$J$35:$Q$35</c:f>
              <c:numCache>
                <c:formatCode>0.0</c:formatCode>
                <c:ptCount val="8"/>
                <c:pt idx="0">
                  <c:v>54.166666666666593</c:v>
                </c:pt>
                <c:pt idx="1">
                  <c:v>67.647058823529278</c:v>
                </c:pt>
                <c:pt idx="2">
                  <c:v>72.058823529411768</c:v>
                </c:pt>
                <c:pt idx="3">
                  <c:v>68.918918918918934</c:v>
                </c:pt>
                <c:pt idx="4">
                  <c:v>68.478260869565233</c:v>
                </c:pt>
                <c:pt idx="5" formatCode="General">
                  <c:v>78.2</c:v>
                </c:pt>
                <c:pt idx="6" formatCode="General">
                  <c:v>68.8</c:v>
                </c:pt>
                <c:pt idx="7" formatCode="0.00">
                  <c:v>30.64516129032258</c:v>
                </c:pt>
              </c:numCache>
            </c:numRef>
          </c:val>
          <c:smooth val="1"/>
        </c:ser>
        <c:dLbls/>
        <c:marker val="1"/>
        <c:axId val="84458112"/>
        <c:axId val="86348160"/>
      </c:lineChart>
      <c:catAx>
        <c:axId val="84458112"/>
        <c:scaling>
          <c:orientation val="minMax"/>
        </c:scaling>
        <c:axPos val="b"/>
        <c:numFmt formatCode="mmm\-yy" sourceLinked="1"/>
        <c:tickLblPos val="nextTo"/>
        <c:crossAx val="86348160"/>
        <c:crosses val="autoZero"/>
        <c:auto val="1"/>
        <c:lblAlgn val="ctr"/>
        <c:lblOffset val="100"/>
      </c:catAx>
      <c:valAx>
        <c:axId val="86348160"/>
        <c:scaling>
          <c:orientation val="minMax"/>
          <c:max val="85"/>
          <c:min val="30"/>
        </c:scaling>
        <c:axPos val="l"/>
        <c:majorGridlines>
          <c:spPr>
            <a:ln>
              <a:prstDash val="sysDot"/>
            </a:ln>
          </c:spPr>
        </c:majorGridlines>
        <c:numFmt formatCode="0" sourceLinked="0"/>
        <c:tickLblPos val="nextTo"/>
        <c:crossAx val="84458112"/>
        <c:crosses val="autoZero"/>
        <c:crossBetween val="between"/>
        <c:majorUnit val="5"/>
      </c:valAx>
    </c:plotArea>
    <c:legend>
      <c:legendPos val="r"/>
      <c:layout>
        <c:manualLayout>
          <c:xMode val="edge"/>
          <c:yMode val="edge"/>
          <c:x val="0.80235182383508263"/>
          <c:y val="6.1905383089680556E-2"/>
          <c:w val="0.1966700230190303"/>
          <c:h val="0.8267037655241527"/>
        </c:manualLayout>
      </c:layout>
    </c:legend>
    <c:plotVisOnly val="1"/>
    <c:dispBlanksAs val="gap"/>
  </c:chart>
  <c:txPr>
    <a:bodyPr/>
    <a:lstStyle/>
    <a:p>
      <a:pPr>
        <a:defRPr sz="12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Retail</a:t>
            </a:r>
            <a:endParaRPr lang="en-US" sz="1600" dirty="0"/>
          </a:p>
        </c:rich>
      </c:tx>
      <c:layout>
        <c:manualLayout>
          <c:xMode val="edge"/>
          <c:yMode val="edge"/>
          <c:x val="0.3134938666360943"/>
          <c:y val="1.1249067191032641E-2"/>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2"/>
              <c:delete val="1"/>
            </c:dLbl>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0.27</c:v>
                </c:pt>
                <c:pt idx="1">
                  <c:v>0.73000000000000054</c:v>
                </c:pt>
                <c:pt idx="2">
                  <c:v>0</c:v>
                </c:pt>
              </c:numCache>
            </c:numRef>
          </c:val>
        </c:ser>
        <c:dLbls>
          <c:showVal val="1"/>
        </c:dLbls>
        <c:firstSliceAng val="0"/>
        <c:holeSize val="50"/>
      </c:doughnutChart>
    </c:plotArea>
    <c:plotVisOnly val="1"/>
    <c:dispBlanksAs val="zero"/>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Construction</a:t>
            </a:r>
            <a:endParaRPr lang="en-US" sz="1600" dirty="0"/>
          </a:p>
        </c:rich>
      </c:tx>
      <c:layout>
        <c:manualLayout>
          <c:xMode val="edge"/>
          <c:yMode val="edge"/>
          <c:x val="0.17894530799587893"/>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2"/>
              <c:delete val="1"/>
            </c:dLbl>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0.25</c:v>
                </c:pt>
                <c:pt idx="1">
                  <c:v>0.75000000000000056</c:v>
                </c:pt>
                <c:pt idx="2">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2.1620282970194498E-4"/>
          <c:y val="7.2336581192489037E-3"/>
          <c:w val="0.92739515882554691"/>
          <c:h val="0.99086689237460801"/>
        </c:manualLayout>
      </c:layout>
      <c:doughnutChart>
        <c:varyColors val="1"/>
        <c:ser>
          <c:idx val="0"/>
          <c:order val="0"/>
          <c:tx>
            <c:strRef>
              <c:f>Sheet1!$B$1</c:f>
              <c:strCache>
                <c:ptCount val="1"/>
                <c:pt idx="0">
                  <c:v>Series 1</c:v>
                </c:pt>
              </c:strCache>
            </c:strRef>
          </c:tx>
          <c:dLbls>
            <c:dLbl>
              <c:idx val="0"/>
              <c:layout>
                <c:manualLayout>
                  <c:x val="-4.8838866323265777E-2"/>
                  <c:y val="5.3339986131604594E-3"/>
                </c:manualLayout>
              </c:layout>
              <c:showVal val="1"/>
            </c:dLbl>
            <c:txPr>
              <a:bodyPr/>
              <a:lstStyle/>
              <a:p>
                <a:pPr>
                  <a:defRPr sz="160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0.29000000000000026</c:v>
                </c:pt>
                <c:pt idx="1">
                  <c:v>0.70000000000000051</c:v>
                </c:pt>
                <c:pt idx="2">
                  <c:v>1.0000000000000005E-2</c:v>
                </c:pt>
              </c:numCache>
            </c:numRef>
          </c:val>
        </c:ser>
        <c:dLbls/>
        <c:firstSliceAng val="0"/>
        <c:holeSize val="50"/>
      </c:doughnutChart>
    </c:plotArea>
    <c:legend>
      <c:legendPos val="r"/>
      <c:layout>
        <c:manualLayout>
          <c:xMode val="edge"/>
          <c:yMode val="edge"/>
          <c:x val="0.2529372076064571"/>
          <c:y val="0.37027866730009507"/>
          <c:w val="0.42259704785226965"/>
          <c:h val="0.27834259972956105"/>
        </c:manualLayout>
      </c:layout>
    </c:legend>
    <c:plotVisOnly val="1"/>
    <c:dispBlanksAs val="zero"/>
  </c:chart>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37295977673414615"/>
          <c:y val="3.1334314708220241E-2"/>
          <c:w val="0.62462556294236371"/>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Sheet1!$A$2:$A$11</c:f>
              <c:strCache>
                <c:ptCount val="10"/>
                <c:pt idx="0">
                  <c:v>Other</c:v>
                </c:pt>
                <c:pt idx="1">
                  <c:v>Diversification</c:v>
                </c:pt>
                <c:pt idx="2">
                  <c:v>Work opportunities</c:v>
                </c:pt>
                <c:pt idx="3">
                  <c:v>General expansion</c:v>
                </c:pt>
                <c:pt idx="4">
                  <c:v>Expanding product and service offerings</c:v>
                </c:pt>
                <c:pt idx="5">
                  <c:v>Purchasing new property</c:v>
                </c:pt>
                <c:pt idx="6">
                  <c:v>Advertising</c:v>
                </c:pt>
                <c:pt idx="7">
                  <c:v>Larger contracts or projects</c:v>
                </c:pt>
                <c:pt idx="8">
                  <c:v>Hiring additional employees</c:v>
                </c:pt>
                <c:pt idx="9">
                  <c:v>Purchasing more inventory</c:v>
                </c:pt>
              </c:strCache>
            </c:strRef>
          </c:cat>
          <c:val>
            <c:numRef>
              <c:f>Sheet1!$B$2:$B$11</c:f>
              <c:numCache>
                <c:formatCode>0%</c:formatCode>
                <c:ptCount val="10"/>
                <c:pt idx="0">
                  <c:v>7.0000000000000021E-2</c:v>
                </c:pt>
                <c:pt idx="1">
                  <c:v>0.05</c:v>
                </c:pt>
                <c:pt idx="2">
                  <c:v>7.0000000000000021E-2</c:v>
                </c:pt>
                <c:pt idx="3">
                  <c:v>7.0000000000000021E-2</c:v>
                </c:pt>
                <c:pt idx="4">
                  <c:v>9.0000000000000024E-2</c:v>
                </c:pt>
                <c:pt idx="5">
                  <c:v>0.11</c:v>
                </c:pt>
                <c:pt idx="6">
                  <c:v>0.13</c:v>
                </c:pt>
                <c:pt idx="7">
                  <c:v>0.13</c:v>
                </c:pt>
                <c:pt idx="8">
                  <c:v>0.13</c:v>
                </c:pt>
                <c:pt idx="9">
                  <c:v>0.22</c:v>
                </c:pt>
              </c:numCache>
            </c:numRef>
          </c:val>
        </c:ser>
        <c:dLbls>
          <c:showVal val="1"/>
        </c:dLbls>
        <c:gapWidth val="50"/>
        <c:axId val="141297152"/>
        <c:axId val="141298688"/>
      </c:barChart>
      <c:catAx>
        <c:axId val="141297152"/>
        <c:scaling>
          <c:orientation val="minMax"/>
        </c:scaling>
        <c:axPos val="l"/>
        <c:numFmt formatCode="General" sourceLinked="1"/>
        <c:tickLblPos val="nextTo"/>
        <c:txPr>
          <a:bodyPr/>
          <a:lstStyle/>
          <a:p>
            <a:pPr>
              <a:defRPr sz="1400">
                <a:latin typeface="Calibri" pitchFamily="34" charset="0"/>
                <a:cs typeface="Calibri" pitchFamily="34" charset="0"/>
              </a:defRPr>
            </a:pPr>
            <a:endParaRPr lang="en-US"/>
          </a:p>
        </c:txPr>
        <c:crossAx val="141298688"/>
        <c:crosses val="autoZero"/>
        <c:auto val="1"/>
        <c:lblAlgn val="ctr"/>
        <c:lblOffset val="100"/>
      </c:catAx>
      <c:valAx>
        <c:axId val="141298688"/>
        <c:scaling>
          <c:orientation val="minMax"/>
        </c:scaling>
        <c:delete val="1"/>
        <c:axPos val="b"/>
        <c:numFmt formatCode="0%" sourceLinked="1"/>
        <c:tickLblPos val="none"/>
        <c:crossAx val="141297152"/>
        <c:crosses val="autoZero"/>
        <c:crossBetween val="between"/>
      </c:valAx>
    </c:plotArea>
    <c:plotVisOnly val="1"/>
    <c:dispBlanksAs val="gap"/>
  </c:chart>
  <c:txPr>
    <a:bodyPr/>
    <a:lstStyle/>
    <a:p>
      <a:pPr>
        <a:defRPr sz="1800"/>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4.086256127035174E-4"/>
          <c:y val="0"/>
          <c:w val="0.97407430220964775"/>
          <c:h val="0.97966255528773549"/>
        </c:manualLayout>
      </c:layout>
      <c:doughnutChart>
        <c:varyColors val="1"/>
        <c:ser>
          <c:idx val="0"/>
          <c:order val="0"/>
          <c:tx>
            <c:strRef>
              <c:f>Sheet1!$B$1</c:f>
              <c:strCache>
                <c:ptCount val="1"/>
                <c:pt idx="0">
                  <c:v>Series 1</c:v>
                </c:pt>
              </c:strCache>
            </c:strRef>
          </c:tx>
          <c:dLbls>
            <c:dLbl>
              <c:idx val="0"/>
              <c:layout>
                <c:manualLayout>
                  <c:x val="-3.2275732146195037E-3"/>
                  <c:y val="5.3339986131603718E-3"/>
                </c:manualLayout>
              </c:layout>
              <c:showVal val="1"/>
            </c:dLbl>
            <c:txPr>
              <a:bodyPr/>
              <a:lstStyle/>
              <a:p>
                <a:pPr>
                  <a:defRPr sz="160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0.42000000000000026</c:v>
                </c:pt>
                <c:pt idx="1">
                  <c:v>0.56999999999999995</c:v>
                </c:pt>
                <c:pt idx="2">
                  <c:v>1.0000000000000005E-2</c:v>
                </c:pt>
              </c:numCache>
            </c:numRef>
          </c:val>
        </c:ser>
        <c:dLbls/>
        <c:firstSliceAng val="0"/>
        <c:holeSize val="50"/>
      </c:doughnutChart>
    </c:plotArea>
    <c:legend>
      <c:legendPos val="l"/>
      <c:layout>
        <c:manualLayout>
          <c:xMode val="edge"/>
          <c:yMode val="edge"/>
          <c:x val="0.25106003580955188"/>
          <c:y val="0.36630899475966222"/>
          <c:w val="0.47362318537968107"/>
          <c:h val="0.26471501117409707"/>
        </c:manualLayout>
      </c:layout>
    </c:legend>
    <c:plotVisOnly val="1"/>
    <c:dispBlanksAs val="zero"/>
  </c:chart>
  <c:txPr>
    <a:bodyPr/>
    <a:lstStyle/>
    <a:p>
      <a:pPr>
        <a:defRPr sz="1800"/>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Energy/Oil &amp; Gas</a:t>
            </a:r>
            <a:endParaRPr lang="en-US" sz="1600" dirty="0"/>
          </a:p>
        </c:rich>
      </c:tx>
      <c:layout>
        <c:manualLayout>
          <c:xMode val="edge"/>
          <c:yMode val="edge"/>
          <c:x val="0.16920597498287809"/>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0.5</c:v>
                </c:pt>
                <c:pt idx="1">
                  <c:v>0.47000000000000008</c:v>
                </c:pt>
                <c:pt idx="2">
                  <c:v>3.0000000000000002E-2</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Retail</a:t>
            </a:r>
            <a:endParaRPr lang="en-US" sz="1600" dirty="0"/>
          </a:p>
        </c:rich>
      </c:tx>
      <c:layout>
        <c:manualLayout>
          <c:xMode val="edge"/>
          <c:yMode val="edge"/>
          <c:x val="0.33716867697178615"/>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0.41000000000000025</c:v>
                </c:pt>
                <c:pt idx="1">
                  <c:v>0.55000000000000004</c:v>
                </c:pt>
                <c:pt idx="2">
                  <c:v>0.05</c:v>
                </c:pt>
              </c:numCache>
            </c:numRef>
          </c:val>
        </c:ser>
        <c:dLbls>
          <c:showVal val="1"/>
        </c:dLbls>
        <c:firstSliceAng val="0"/>
        <c:holeSize val="50"/>
      </c:doughnutChart>
    </c:plotArea>
    <c:plotVisOnly val="1"/>
    <c:dispBlanksAs val="zero"/>
  </c:chart>
  <c:txPr>
    <a:bodyPr/>
    <a:lstStyle/>
    <a:p>
      <a:pPr>
        <a:defRPr sz="1800"/>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Construction</a:t>
            </a:r>
            <a:endParaRPr lang="en-US" sz="1600" dirty="0"/>
          </a:p>
        </c:rich>
      </c:tx>
      <c:layout>
        <c:manualLayout>
          <c:xMode val="edge"/>
          <c:yMode val="edge"/>
          <c:x val="0.20256422540119556"/>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2"/>
              <c:delete val="1"/>
            </c:dLbl>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0.45</c:v>
                </c:pt>
                <c:pt idx="1">
                  <c:v>0.55000000000000004</c:v>
                </c:pt>
                <c:pt idx="2">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1831826392720359"/>
          <c:y val="3.1334314708220241E-2"/>
          <c:w val="0.78058894268269952"/>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Sheet1!$A$2:$A$5</c:f>
              <c:strCache>
                <c:ptCount val="4"/>
                <c:pt idx="0">
                  <c:v>Very Rarely</c:v>
                </c:pt>
                <c:pt idx="1">
                  <c:v>Yearly</c:v>
                </c:pt>
                <c:pt idx="2">
                  <c:v>Quarterly</c:v>
                </c:pt>
                <c:pt idx="3">
                  <c:v>Monthly</c:v>
                </c:pt>
              </c:strCache>
            </c:strRef>
          </c:cat>
          <c:val>
            <c:numRef>
              <c:f>Sheet1!$B$2:$B$5</c:f>
              <c:numCache>
                <c:formatCode>0%</c:formatCode>
                <c:ptCount val="4"/>
                <c:pt idx="0">
                  <c:v>0.37000000000000027</c:v>
                </c:pt>
                <c:pt idx="1">
                  <c:v>0.18000000000000013</c:v>
                </c:pt>
                <c:pt idx="2">
                  <c:v>0.28000000000000008</c:v>
                </c:pt>
                <c:pt idx="3">
                  <c:v>0.13</c:v>
                </c:pt>
              </c:numCache>
            </c:numRef>
          </c:val>
        </c:ser>
        <c:dLbls>
          <c:showVal val="1"/>
        </c:dLbls>
        <c:gapWidth val="50"/>
        <c:axId val="140425472"/>
        <c:axId val="140439552"/>
      </c:barChart>
      <c:catAx>
        <c:axId val="140425472"/>
        <c:scaling>
          <c:orientation val="minMax"/>
        </c:scaling>
        <c:axPos val="l"/>
        <c:numFmt formatCode="General" sourceLinked="1"/>
        <c:tickLblPos val="nextTo"/>
        <c:txPr>
          <a:bodyPr/>
          <a:lstStyle/>
          <a:p>
            <a:pPr>
              <a:defRPr sz="1600">
                <a:latin typeface="Calibri" pitchFamily="34" charset="0"/>
                <a:cs typeface="Calibri" pitchFamily="34" charset="0"/>
              </a:defRPr>
            </a:pPr>
            <a:endParaRPr lang="en-US"/>
          </a:p>
        </c:txPr>
        <c:crossAx val="140439552"/>
        <c:crosses val="autoZero"/>
        <c:auto val="1"/>
        <c:lblAlgn val="ctr"/>
        <c:lblOffset val="100"/>
      </c:catAx>
      <c:valAx>
        <c:axId val="140439552"/>
        <c:scaling>
          <c:orientation val="minMax"/>
        </c:scaling>
        <c:delete val="1"/>
        <c:axPos val="b"/>
        <c:numFmt formatCode="0%" sourceLinked="1"/>
        <c:tickLblPos val="none"/>
        <c:crossAx val="140425472"/>
        <c:crosses val="autoZero"/>
        <c:crossBetween val="between"/>
      </c:valAx>
    </c:plotArea>
    <c:plotVisOnly val="1"/>
    <c:dispBlanksAs val="gap"/>
  </c:chart>
  <c:txPr>
    <a:bodyPr/>
    <a:lstStyle/>
    <a:p>
      <a:pPr>
        <a:defRPr sz="1800"/>
      </a:pPr>
      <a:endParaRPr lang="en-US"/>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5.8783509518677804E-4"/>
          <c:y val="3.1077051919966538E-2"/>
          <c:w val="0.96864387610841407"/>
          <c:h val="0.93958595570765047"/>
        </c:manualLayout>
      </c:layout>
      <c:doughnutChart>
        <c:varyColors val="1"/>
        <c:ser>
          <c:idx val="0"/>
          <c:order val="0"/>
          <c:tx>
            <c:strRef>
              <c:f>Sheet1!$B$1</c:f>
              <c:strCache>
                <c:ptCount val="1"/>
                <c:pt idx="0">
                  <c:v>Series 1</c:v>
                </c:pt>
              </c:strCache>
            </c:strRef>
          </c:tx>
          <c:dLbls>
            <c:dLbl>
              <c:idx val="0"/>
              <c:layout>
                <c:manualLayout>
                  <c:x val="-5.6112006172140275E-3"/>
                  <c:y val="5.3339986131603718E-3"/>
                </c:manualLayout>
              </c:layout>
              <c:showVal val="1"/>
            </c:dLbl>
            <c:txPr>
              <a:bodyPr/>
              <a:lstStyle/>
              <a:p>
                <a:pPr>
                  <a:defRPr sz="160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0.60000000000000053</c:v>
                </c:pt>
                <c:pt idx="1">
                  <c:v>0.37000000000000027</c:v>
                </c:pt>
                <c:pt idx="2">
                  <c:v>2.0000000000000011E-2</c:v>
                </c:pt>
              </c:numCache>
            </c:numRef>
          </c:val>
        </c:ser>
        <c:dLbls/>
        <c:firstSliceAng val="0"/>
        <c:holeSize val="50"/>
      </c:doughnutChart>
    </c:plotArea>
    <c:legend>
      <c:legendPos val="l"/>
      <c:layout>
        <c:manualLayout>
          <c:xMode val="edge"/>
          <c:yMode val="edge"/>
          <c:x val="0.27207668770230953"/>
          <c:y val="0.34686467981518376"/>
          <c:w val="0.43837213066986186"/>
          <c:h val="0.29938600215964006"/>
        </c:manualLayout>
      </c:layout>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CA"/>
  <c:style val="3"/>
  <c:chart>
    <c:autoTitleDeleted val="1"/>
    <c:plotArea>
      <c:layout>
        <c:manualLayout>
          <c:layoutTarget val="inner"/>
          <c:xMode val="edge"/>
          <c:yMode val="edge"/>
          <c:x val="4.0275396878202557E-2"/>
          <c:y val="5.13585977626181E-2"/>
          <c:w val="0.7586060389024547"/>
          <c:h val="0.83275619472427198"/>
        </c:manualLayout>
      </c:layout>
      <c:lineChart>
        <c:grouping val="standard"/>
        <c:ser>
          <c:idx val="3"/>
          <c:order val="0"/>
          <c:tx>
            <c:strRef>
              <c:f>'Exclude DKs (Retail)'!$I$32</c:f>
              <c:strCache>
                <c:ptCount val="1"/>
                <c:pt idx="0">
                  <c:v>ATB Business Index</c:v>
                </c:pt>
              </c:strCache>
            </c:strRef>
          </c:tx>
          <c:spPr>
            <a:ln w="38100">
              <a:solidFill>
                <a:srgbClr val="376092"/>
              </a:solidFill>
            </a:ln>
          </c:spPr>
          <c:marker>
            <c:symbol val="circle"/>
            <c:size val="9"/>
            <c:spPr>
              <a:solidFill>
                <a:srgbClr val="376092"/>
              </a:solidFill>
              <a:ln>
                <a:solidFill>
                  <a:srgbClr val="376092"/>
                </a:solidFill>
              </a:ln>
            </c:spPr>
          </c:marker>
          <c:dLbls>
            <c:dLbl>
              <c:idx val="0"/>
              <c:layout>
                <c:manualLayout>
                  <c:x val="-5.0685742172564704E-2"/>
                  <c:y val="4.518273213221595E-2"/>
                </c:manualLayout>
              </c:layout>
              <c:showVal val="1"/>
            </c:dLbl>
            <c:dLbl>
              <c:idx val="1"/>
              <c:layout>
                <c:manualLayout>
                  <c:x val="-3.2438874990441555E-2"/>
                  <c:y val="-5.6478415165269656E-2"/>
                </c:manualLayout>
              </c:layout>
              <c:showVal val="1"/>
            </c:dLbl>
            <c:dLbl>
              <c:idx val="2"/>
              <c:layout>
                <c:manualLayout>
                  <c:x val="-3.3479831986013578E-2"/>
                  <c:y val="-4.5182706235849399E-2"/>
                </c:manualLayout>
              </c:layout>
              <c:showVal val="1"/>
            </c:dLbl>
            <c:dLbl>
              <c:idx val="3"/>
              <c:layout>
                <c:manualLayout>
                  <c:x val="-2.0274296869026008E-2"/>
                  <c:y val="-3.3887039052514854E-2"/>
                </c:manualLayout>
              </c:layout>
              <c:showVal val="1"/>
            </c:dLbl>
            <c:dLbl>
              <c:idx val="4"/>
              <c:layout>
                <c:manualLayout>
                  <c:x val="-3.1723460441389781E-2"/>
                  <c:y val="5.4017426468379502E-2"/>
                </c:manualLayout>
              </c:layout>
              <c:showVal val="1"/>
            </c:dLbl>
            <c:dLbl>
              <c:idx val="5"/>
              <c:layout>
                <c:manualLayout>
                  <c:x val="-5.623704350973651E-2"/>
                  <c:y val="2.3632624079916013E-2"/>
                </c:manualLayout>
              </c:layout>
              <c:showVal val="1"/>
            </c:dLbl>
            <c:dLbl>
              <c:idx val="6"/>
              <c:layout>
                <c:manualLayout>
                  <c:x val="2.8839509492172605E-3"/>
                  <c:y val="-3.3760891542737169E-2"/>
                </c:manualLayout>
              </c:layout>
              <c:showVal val="1"/>
            </c:dLbl>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(Retail)'!$J$32:$Q$32</c:f>
              <c:numCache>
                <c:formatCode>0.0</c:formatCode>
                <c:ptCount val="8"/>
                <c:pt idx="0">
                  <c:v>70.205479452054675</c:v>
                </c:pt>
                <c:pt idx="1">
                  <c:v>69.759450171821229</c:v>
                </c:pt>
                <c:pt idx="2">
                  <c:v>69.763513513513516</c:v>
                </c:pt>
                <c:pt idx="3">
                  <c:v>72.260273972602732</c:v>
                </c:pt>
                <c:pt idx="4">
                  <c:v>75.084175084175158</c:v>
                </c:pt>
                <c:pt idx="5">
                  <c:v>73.099999999999994</c:v>
                </c:pt>
                <c:pt idx="6">
                  <c:v>70.400000000000006</c:v>
                </c:pt>
                <c:pt idx="7" formatCode="0.00">
                  <c:v>67.517006802721014</c:v>
                </c:pt>
              </c:numCache>
            </c:numRef>
          </c:val>
          <c:smooth val="1"/>
        </c:ser>
        <c:ser>
          <c:idx val="1"/>
          <c:order val="1"/>
          <c:tx>
            <c:strRef>
              <c:f>'Exclude DKs (Retail)'!$I$34</c:f>
              <c:strCache>
                <c:ptCount val="1"/>
                <c:pt idx="0">
                  <c:v>ATB Business Index (Retail)</c:v>
                </c:pt>
              </c:strCache>
            </c:strRef>
          </c:tx>
          <c:spPr>
            <a:ln w="38100">
              <a:solidFill>
                <a:schemeClr val="accent1">
                  <a:lumMod val="75000"/>
                </a:schemeClr>
              </a:solidFill>
              <a:prstDash val="sysDash"/>
            </a:ln>
          </c:spPr>
          <c:marker>
            <c:symbol val="circle"/>
            <c:size val="9"/>
            <c:spPr>
              <a:solidFill>
                <a:schemeClr val="bg1"/>
              </a:solidFill>
            </c:spPr>
          </c:marker>
          <c:dLbls>
            <c:dLbl>
              <c:idx val="0"/>
              <c:layout>
                <c:manualLayout>
                  <c:x val="-4.2849806252752767E-2"/>
                  <c:y val="-4.6406282890153194E-2"/>
                </c:manualLayout>
              </c:layout>
              <c:dLblPos val="r"/>
              <c:showVal val="1"/>
            </c:dLbl>
            <c:dLbl>
              <c:idx val="1"/>
              <c:layout>
                <c:manualLayout>
                  <c:x val="-4.0822376565850201E-2"/>
                  <c:y val="-4.2641055212468373E-2"/>
                </c:manualLayout>
              </c:layout>
              <c:dLblPos val="r"/>
              <c:showVal val="1"/>
            </c:dLbl>
            <c:dLbl>
              <c:idx val="2"/>
              <c:layout>
                <c:manualLayout>
                  <c:x val="-2.5603084502790432E-2"/>
                  <c:y val="5.7832990559361655E-2"/>
                </c:manualLayout>
              </c:layout>
              <c:dLblPos val="r"/>
              <c:showVal val="1"/>
            </c:dLbl>
            <c:dLbl>
              <c:idx val="3"/>
              <c:layout>
                <c:manualLayout>
                  <c:x val="-1.6493220323019041E-2"/>
                  <c:y val="-4.2641042570481548E-2"/>
                </c:manualLayout>
              </c:layout>
              <c:dLblPos val="r"/>
              <c:showVal val="1"/>
            </c:dLbl>
            <c:dLbl>
              <c:idx val="4"/>
              <c:layout>
                <c:manualLayout>
                  <c:x val="-1.2438360949213844E-2"/>
                  <c:y val="-5.0171495693262666E-2"/>
                </c:manualLayout>
              </c:layout>
              <c:dLblPos val="r"/>
              <c:showVal val="1"/>
            </c:dLbl>
            <c:dLbl>
              <c:idx val="6"/>
              <c:layout>
                <c:manualLayout>
                  <c:x val="-3.0245492350603989E-2"/>
                  <c:y val="4.3171673601827235E-2"/>
                </c:manualLayout>
              </c:layout>
              <c:dLblPos val="r"/>
              <c:showVal val="1"/>
            </c:dLbl>
            <c:dLblPos val="t"/>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(Retail)'!$J$34:$Q$34</c:f>
              <c:numCache>
                <c:formatCode>0.0</c:formatCode>
                <c:ptCount val="8"/>
                <c:pt idx="0">
                  <c:v>70.652173913043399</c:v>
                </c:pt>
                <c:pt idx="1">
                  <c:v>63.793103448275929</c:v>
                </c:pt>
                <c:pt idx="2">
                  <c:v>66</c:v>
                </c:pt>
                <c:pt idx="3">
                  <c:v>77.450980392156737</c:v>
                </c:pt>
                <c:pt idx="4">
                  <c:v>75.555555555555486</c:v>
                </c:pt>
                <c:pt idx="5" formatCode="General">
                  <c:v>79.2</c:v>
                </c:pt>
                <c:pt idx="6" formatCode="General">
                  <c:v>64.400000000000006</c:v>
                </c:pt>
                <c:pt idx="7" formatCode="0.00">
                  <c:v>75</c:v>
                </c:pt>
              </c:numCache>
            </c:numRef>
          </c:val>
          <c:smooth val="1"/>
        </c:ser>
        <c:ser>
          <c:idx val="0"/>
          <c:order val="2"/>
          <c:tx>
            <c:strRef>
              <c:f>'Exclude DKs (Retail)'!$I$33</c:f>
              <c:strCache>
                <c:ptCount val="1"/>
                <c:pt idx="0">
                  <c:v>ATB Economy Index</c:v>
                </c:pt>
              </c:strCache>
            </c:strRef>
          </c:tx>
          <c:spPr>
            <a:ln w="38100">
              <a:solidFill>
                <a:srgbClr val="77933C"/>
              </a:solidFill>
              <a:prstDash val="solid"/>
            </a:ln>
          </c:spPr>
          <c:marker>
            <c:symbol val="triangle"/>
            <c:size val="9"/>
            <c:spPr>
              <a:solidFill>
                <a:srgbClr val="77933C"/>
              </a:solidFill>
              <a:ln>
                <a:solidFill>
                  <a:srgbClr val="77933C"/>
                </a:solidFill>
              </a:ln>
            </c:spPr>
          </c:marker>
          <c:dLbls>
            <c:dLbl>
              <c:idx val="0"/>
              <c:layout>
                <c:manualLayout>
                  <c:x val="-4.2849806252752767E-2"/>
                  <c:y val="5.3937034720142905E-2"/>
                </c:manualLayout>
              </c:layout>
              <c:dLblPos val="r"/>
              <c:showVal val="1"/>
            </c:dLbl>
            <c:dLbl>
              <c:idx val="1"/>
              <c:layout>
                <c:manualLayout>
                  <c:x val="-5.5686481377738385E-2"/>
                  <c:y val="-3.0717892129432375E-2"/>
                </c:manualLayout>
              </c:layout>
              <c:dLblPos val="r"/>
              <c:showVal val="1"/>
            </c:dLbl>
            <c:dLbl>
              <c:idx val="2"/>
              <c:layout>
                <c:manualLayout>
                  <c:x val="5.8731604867044674E-4"/>
                  <c:y val="2.0698962428079073E-2"/>
                </c:manualLayout>
              </c:layout>
              <c:dLblPos val="r"/>
              <c:showVal val="1"/>
            </c:dLbl>
            <c:dLbl>
              <c:idx val="3"/>
              <c:layout>
                <c:manualLayout>
                  <c:x val="-6.3560718885059802E-3"/>
                  <c:y val="4.6406565606404555E-2"/>
                </c:manualLayout>
              </c:layout>
              <c:dLblPos val="r"/>
              <c:showVal val="1"/>
            </c:dLbl>
            <c:dLbl>
              <c:idx val="4"/>
              <c:layout>
                <c:manualLayout>
                  <c:x val="-4.3286514168487684E-3"/>
                  <c:y val="2.1869614373526802E-2"/>
                </c:manualLayout>
              </c:layout>
              <c:dLblPos val="r"/>
              <c:showVal val="1"/>
            </c:dLbl>
            <c:dLbl>
              <c:idx val="6"/>
              <c:layout>
                <c:manualLayout>
                  <c:x val="-4.1781296147472988E-2"/>
                  <c:y val="2.097402032937341E-2"/>
                </c:manualLayout>
              </c:layout>
              <c:dLblPos val="r"/>
              <c:showVal val="1"/>
            </c:dLbl>
            <c:dLbl>
              <c:idx val="7"/>
              <c:layout>
                <c:manualLayout>
                  <c:x val="-1.0169560420021448E-2"/>
                  <c:y val="3.7854466100741974E-2"/>
                </c:manualLayout>
              </c:layout>
              <c:dLblPos val="r"/>
              <c:showVal val="1"/>
            </c:dLbl>
            <c:dLblPos val="b"/>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(Retail)'!$J$33:$Q$33</c:f>
              <c:numCache>
                <c:formatCode>0.0</c:formatCode>
                <c:ptCount val="8"/>
                <c:pt idx="0">
                  <c:v>55.442176870748298</c:v>
                </c:pt>
                <c:pt idx="1">
                  <c:v>59.824561403508774</c:v>
                </c:pt>
                <c:pt idx="2">
                  <c:v>66.216216216216225</c:v>
                </c:pt>
                <c:pt idx="3">
                  <c:v>66.840277777777771</c:v>
                </c:pt>
                <c:pt idx="4">
                  <c:v>68.75</c:v>
                </c:pt>
                <c:pt idx="5">
                  <c:v>70.900000000000006</c:v>
                </c:pt>
                <c:pt idx="6">
                  <c:v>68.599999999999994</c:v>
                </c:pt>
                <c:pt idx="7" formatCode="0.00">
                  <c:v>44.501718213058417</c:v>
                </c:pt>
              </c:numCache>
            </c:numRef>
          </c:val>
          <c:smooth val="1"/>
        </c:ser>
        <c:ser>
          <c:idx val="2"/>
          <c:order val="3"/>
          <c:tx>
            <c:strRef>
              <c:f>'Exclude DKs (Retail)'!$I$35</c:f>
              <c:strCache>
                <c:ptCount val="1"/>
                <c:pt idx="0">
                  <c:v>ATB Economy Index (Retail)</c:v>
                </c:pt>
              </c:strCache>
            </c:strRef>
          </c:tx>
          <c:spPr>
            <a:ln w="41275">
              <a:solidFill>
                <a:srgbClr val="77933C"/>
              </a:solidFill>
              <a:prstDash val="sysDash"/>
            </a:ln>
          </c:spPr>
          <c:marker>
            <c:symbol val="triangle"/>
            <c:size val="9"/>
            <c:spPr>
              <a:solidFill>
                <a:schemeClr val="bg1"/>
              </a:solidFill>
              <a:ln>
                <a:solidFill>
                  <a:srgbClr val="77933C"/>
                </a:solidFill>
              </a:ln>
            </c:spPr>
          </c:marker>
          <c:dLbls>
            <c:dLbl>
              <c:idx val="0"/>
              <c:layout>
                <c:manualLayout>
                  <c:x val="-4.4877235939655494E-2"/>
                  <c:y val="-4.395887186696832E-2"/>
                </c:manualLayout>
              </c:layout>
              <c:dLblPos val="r"/>
              <c:showVal val="1"/>
            </c:dLbl>
            <c:dLbl>
              <c:idx val="1"/>
              <c:layout>
                <c:manualLayout>
                  <c:x val="-4.487723593965548E-2"/>
                  <c:y val="-4.0193645305577792E-2"/>
                </c:manualLayout>
              </c:layout>
              <c:dLblPos val="r"/>
              <c:showVal val="1"/>
            </c:dLbl>
            <c:dLbl>
              <c:idx val="2"/>
              <c:layout>
                <c:manualLayout>
                  <c:x val="-6.1344815848377754E-2"/>
                  <c:y val="-2.2157246536119264E-3"/>
                </c:manualLayout>
              </c:layout>
              <c:dLblPos val="r"/>
              <c:showVal val="1"/>
            </c:dLbl>
            <c:dLbl>
              <c:idx val="3"/>
              <c:layout>
                <c:manualLayout>
                  <c:x val="-6.3560718885060539E-3"/>
                  <c:y val="-2.8897965621406216E-2"/>
                </c:manualLayout>
              </c:layout>
              <c:dLblPos val="r"/>
              <c:showVal val="1"/>
            </c:dLbl>
            <c:dLbl>
              <c:idx val="4"/>
              <c:layout>
                <c:manualLayout>
                  <c:x val="-5.6868560642789515E-2"/>
                  <c:y val="5.4326059500514307E-2"/>
                </c:manualLayout>
              </c:layout>
              <c:dLblPos val="r"/>
              <c:showVal val="1"/>
            </c:dLbl>
            <c:dLbl>
              <c:idx val="5"/>
              <c:layout>
                <c:manualLayout>
                  <c:x val="-5.7410720712967184E-2"/>
                  <c:y val="-6.3066408736999801E-3"/>
                </c:manualLayout>
              </c:layout>
              <c:dLblPos val="r"/>
              <c:showVal val="1"/>
            </c:dLbl>
            <c:dLbl>
              <c:idx val="6"/>
              <c:layout>
                <c:manualLayout>
                  <c:x val="-2.2574182825686056E-2"/>
                  <c:y val="-5.6676030218922112E-2"/>
                </c:manualLayout>
              </c:layout>
              <c:dLblPos val="r"/>
              <c:showVal val="1"/>
            </c:dLbl>
            <c:dLbl>
              <c:idx val="7"/>
              <c:layout>
                <c:manualLayout>
                  <c:x val="-1.0169560420021448E-2"/>
                  <c:y val="-2.2915138676184978E-2"/>
                </c:manualLayout>
              </c:layout>
              <c:dLblPos val="r"/>
              <c:showVal val="1"/>
            </c:dLbl>
            <c:dLblPos val="b"/>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(Retail)'!$J$35:$Q$35</c:f>
              <c:numCache>
                <c:formatCode>0.0</c:formatCode>
                <c:ptCount val="8"/>
                <c:pt idx="0">
                  <c:v>59.090909090909129</c:v>
                </c:pt>
                <c:pt idx="1">
                  <c:v>50</c:v>
                </c:pt>
                <c:pt idx="2">
                  <c:v>67.708333333333272</c:v>
                </c:pt>
                <c:pt idx="3">
                  <c:v>68.269230769230859</c:v>
                </c:pt>
                <c:pt idx="4">
                  <c:v>68.478260869565233</c:v>
                </c:pt>
                <c:pt idx="5" formatCode="General">
                  <c:v>76.400000000000006</c:v>
                </c:pt>
                <c:pt idx="6" formatCode="General">
                  <c:v>71</c:v>
                </c:pt>
                <c:pt idx="7" formatCode="0.00">
                  <c:v>45.454545454545396</c:v>
                </c:pt>
              </c:numCache>
            </c:numRef>
          </c:val>
          <c:smooth val="1"/>
        </c:ser>
        <c:dLbls/>
        <c:marker val="1"/>
        <c:axId val="86360448"/>
        <c:axId val="86361984"/>
      </c:lineChart>
      <c:catAx>
        <c:axId val="86360448"/>
        <c:scaling>
          <c:orientation val="minMax"/>
        </c:scaling>
        <c:axPos val="b"/>
        <c:numFmt formatCode="mmm\-yy" sourceLinked="1"/>
        <c:tickLblPos val="nextTo"/>
        <c:crossAx val="86361984"/>
        <c:crosses val="autoZero"/>
        <c:auto val="1"/>
        <c:lblAlgn val="ctr"/>
        <c:lblOffset val="100"/>
      </c:catAx>
      <c:valAx>
        <c:axId val="86361984"/>
        <c:scaling>
          <c:orientation val="minMax"/>
          <c:max val="90"/>
          <c:min val="40"/>
        </c:scaling>
        <c:axPos val="l"/>
        <c:majorGridlines>
          <c:spPr>
            <a:ln>
              <a:prstDash val="sysDot"/>
            </a:ln>
          </c:spPr>
        </c:majorGridlines>
        <c:numFmt formatCode="0" sourceLinked="0"/>
        <c:tickLblPos val="nextTo"/>
        <c:crossAx val="86360448"/>
        <c:crosses val="autoZero"/>
        <c:crossBetween val="between"/>
      </c:valAx>
    </c:plotArea>
    <c:legend>
      <c:legendPos val="r"/>
      <c:layout>
        <c:manualLayout>
          <c:xMode val="edge"/>
          <c:yMode val="edge"/>
          <c:x val="0.79821279061766637"/>
          <c:y val="6.1905383089680556E-2"/>
          <c:w val="0.20086990860600484"/>
          <c:h val="0.8267037655241527"/>
        </c:manualLayout>
      </c:layout>
    </c:legend>
    <c:plotVisOnly val="1"/>
    <c:dispBlanksAs val="gap"/>
  </c:chart>
  <c:txPr>
    <a:bodyPr/>
    <a:lstStyle/>
    <a:p>
      <a:pPr>
        <a:defRPr sz="1200"/>
      </a:pPr>
      <a:endParaRPr lang="en-US"/>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Energy/Oil &amp; Gas</a:t>
            </a:r>
            <a:endParaRPr lang="en-US" sz="1600" dirty="0"/>
          </a:p>
        </c:rich>
      </c:tx>
      <c:layout>
        <c:manualLayout>
          <c:xMode val="edge"/>
          <c:yMode val="edge"/>
          <c:x val="0.14333826671013589"/>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2"/>
              <c:delete val="1"/>
            </c:dLbl>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0.56000000000000005</c:v>
                </c:pt>
                <c:pt idx="1">
                  <c:v>0.44</c:v>
                </c:pt>
                <c:pt idx="2">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Retail</a:t>
            </a:r>
            <a:endParaRPr lang="en-US" sz="1600" dirty="0"/>
          </a:p>
        </c:rich>
      </c:tx>
      <c:layout>
        <c:manualLayout>
          <c:xMode val="edge"/>
          <c:yMode val="edge"/>
          <c:x val="0.33716867697178615"/>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2"/>
              <c:delete val="1"/>
            </c:dLbl>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0.67000000000000082</c:v>
                </c:pt>
                <c:pt idx="1">
                  <c:v>0.3300000000000004</c:v>
                </c:pt>
                <c:pt idx="2">
                  <c:v>0</c:v>
                </c:pt>
              </c:numCache>
            </c:numRef>
          </c:val>
        </c:ser>
        <c:dLbls>
          <c:showVal val="1"/>
        </c:dLbls>
        <c:firstSliceAng val="0"/>
        <c:holeSize val="50"/>
      </c:doughnutChart>
    </c:plotArea>
    <c:plotVisOnly val="1"/>
    <c:dispBlanksAs val="zero"/>
  </c:chart>
  <c:txPr>
    <a:bodyPr/>
    <a:lstStyle/>
    <a:p>
      <a:pPr>
        <a:defRPr sz="1800"/>
      </a:pPr>
      <a:endParaRPr lang="en-US"/>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Construction</a:t>
            </a:r>
            <a:endParaRPr lang="en-US" sz="1600" dirty="0"/>
          </a:p>
        </c:rich>
      </c:tx>
      <c:layout>
        <c:manualLayout>
          <c:xMode val="edge"/>
          <c:yMode val="edge"/>
          <c:x val="0.20256422540119556"/>
          <c:y val="0"/>
        </c:manualLayout>
      </c:layout>
    </c:title>
    <c:plotArea>
      <c:layout>
        <c:manualLayout>
          <c:layoutTarget val="inner"/>
          <c:xMode val="edge"/>
          <c:yMode val="edge"/>
          <c:x val="3.4819945878411737E-2"/>
          <c:y val="0.10504036681666193"/>
          <c:w val="0.8313478931027527"/>
          <c:h val="0.94462660092183692"/>
        </c:manualLayout>
      </c:layout>
      <c:doughnutChart>
        <c:varyColors val="1"/>
        <c:ser>
          <c:idx val="0"/>
          <c:order val="0"/>
          <c:tx>
            <c:strRef>
              <c:f>Sheet1!$B$1</c:f>
              <c:strCache>
                <c:ptCount val="1"/>
                <c:pt idx="0">
                  <c:v>Series 1</c:v>
                </c:pt>
              </c:strCache>
            </c:strRef>
          </c:tx>
          <c:dLbls>
            <c:dLbl>
              <c:idx val="2"/>
              <c:delete val="1"/>
            </c:dLbl>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Sheet1!$A$2:$A$4</c:f>
              <c:strCache>
                <c:ptCount val="3"/>
                <c:pt idx="0">
                  <c:v>Yes</c:v>
                </c:pt>
                <c:pt idx="1">
                  <c:v>No</c:v>
                </c:pt>
                <c:pt idx="2">
                  <c:v>Don't know</c:v>
                </c:pt>
              </c:strCache>
            </c:strRef>
          </c:cat>
          <c:val>
            <c:numRef>
              <c:f>Sheet1!$B$2:$B$4</c:f>
              <c:numCache>
                <c:formatCode>0%</c:formatCode>
                <c:ptCount val="3"/>
                <c:pt idx="0">
                  <c:v>0.55000000000000004</c:v>
                </c:pt>
                <c:pt idx="1">
                  <c:v>0.45</c:v>
                </c:pt>
                <c:pt idx="2">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36682026811296292"/>
          <c:y val="3.1334314708220241E-2"/>
          <c:w val="0.63317973188703769"/>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Sheet1!$A$2:$A$11</c:f>
              <c:strCache>
                <c:ptCount val="10"/>
                <c:pt idx="0">
                  <c:v>Don’t do anything</c:v>
                </c:pt>
                <c:pt idx="1">
                  <c:v>Infuse cash (non-specific)</c:v>
                </c:pt>
                <c:pt idx="2">
                  <c:v>Borrow money (non-specific)</c:v>
                </c:pt>
                <c:pt idx="3">
                  <c:v>Reduce staff</c:v>
                </c:pt>
                <c:pt idx="4">
                  <c:v>Take on more contracts</c:v>
                </c:pt>
                <c:pt idx="5">
                  <c:v>Borrow from within the organization</c:v>
                </c:pt>
                <c:pt idx="6">
                  <c:v>Reducing costs</c:v>
                </c:pt>
                <c:pt idx="7">
                  <c:v>Extend bill payments</c:v>
                </c:pt>
                <c:pt idx="8">
                  <c:v>Borrow from personal funds</c:v>
                </c:pt>
                <c:pt idx="9">
                  <c:v>Loan or line of credit with the bank</c:v>
                </c:pt>
              </c:strCache>
            </c:strRef>
          </c:cat>
          <c:val>
            <c:numRef>
              <c:f>Sheet1!$B$2:$B$11</c:f>
              <c:numCache>
                <c:formatCode>0%</c:formatCode>
                <c:ptCount val="10"/>
                <c:pt idx="0">
                  <c:v>0.05</c:v>
                </c:pt>
                <c:pt idx="1">
                  <c:v>0.05</c:v>
                </c:pt>
                <c:pt idx="2">
                  <c:v>6.0000000000000032E-2</c:v>
                </c:pt>
                <c:pt idx="3">
                  <c:v>6.0000000000000032E-2</c:v>
                </c:pt>
                <c:pt idx="4">
                  <c:v>6.0000000000000032E-2</c:v>
                </c:pt>
                <c:pt idx="5">
                  <c:v>8.0000000000000043E-2</c:v>
                </c:pt>
                <c:pt idx="6">
                  <c:v>8.0000000000000043E-2</c:v>
                </c:pt>
                <c:pt idx="7">
                  <c:v>8.0000000000000043E-2</c:v>
                </c:pt>
                <c:pt idx="8">
                  <c:v>9.0000000000000024E-2</c:v>
                </c:pt>
                <c:pt idx="9">
                  <c:v>0.34</c:v>
                </c:pt>
              </c:numCache>
            </c:numRef>
          </c:val>
        </c:ser>
        <c:dLbls>
          <c:showVal val="1"/>
        </c:dLbls>
        <c:gapWidth val="50"/>
        <c:axId val="140327936"/>
        <c:axId val="140360320"/>
      </c:barChart>
      <c:catAx>
        <c:axId val="140327936"/>
        <c:scaling>
          <c:orientation val="minMax"/>
        </c:scaling>
        <c:axPos val="l"/>
        <c:numFmt formatCode="General" sourceLinked="1"/>
        <c:tickLblPos val="nextTo"/>
        <c:txPr>
          <a:bodyPr/>
          <a:lstStyle/>
          <a:p>
            <a:pPr>
              <a:defRPr sz="1400">
                <a:latin typeface="Calibri" pitchFamily="34" charset="0"/>
                <a:cs typeface="Calibri" pitchFamily="34" charset="0"/>
              </a:defRPr>
            </a:pPr>
            <a:endParaRPr lang="en-US"/>
          </a:p>
        </c:txPr>
        <c:crossAx val="140360320"/>
        <c:crosses val="autoZero"/>
        <c:auto val="1"/>
        <c:lblAlgn val="ctr"/>
        <c:lblOffset val="100"/>
      </c:catAx>
      <c:valAx>
        <c:axId val="140360320"/>
        <c:scaling>
          <c:orientation val="minMax"/>
        </c:scaling>
        <c:delete val="1"/>
        <c:axPos val="b"/>
        <c:numFmt formatCode="0%" sourceLinked="1"/>
        <c:tickLblPos val="none"/>
        <c:crossAx val="140327936"/>
        <c:crosses val="autoZero"/>
        <c:crossBetween val="between"/>
      </c:valAx>
    </c:plotArea>
    <c:plotVisOnly val="1"/>
    <c:dispBlanksAs val="gap"/>
  </c:chart>
  <c:txPr>
    <a:bodyPr/>
    <a:lstStyle/>
    <a:p>
      <a:pPr>
        <a:defRPr sz="1800"/>
      </a:pPr>
      <a:endParaRPr lang="en-US"/>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7.3906107251453579E-2"/>
          <c:y val="0.11823428014147527"/>
          <c:w val="0.53889949216926825"/>
          <c:h val="0.81863931119049105"/>
        </c:manualLayout>
      </c:layout>
      <c:doughnutChart>
        <c:varyColors val="1"/>
        <c:ser>
          <c:idx val="0"/>
          <c:order val="0"/>
          <c:tx>
            <c:strRef>
              <c:f>Sheet1!$B$1</c:f>
              <c:strCache>
                <c:ptCount val="1"/>
                <c:pt idx="0">
                  <c:v>Column1</c:v>
                </c:pt>
              </c:strCache>
            </c:strRef>
          </c:tx>
          <c:dLbls>
            <c:dLbl>
              <c:idx val="1"/>
              <c:layout>
                <c:manualLayout>
                  <c:x val="6.0459328075227704E-3"/>
                  <c:y val="-9.1850671152468068E-3"/>
                </c:manualLayout>
              </c:layout>
              <c:showVal val="1"/>
            </c:dLbl>
            <c:dLbl>
              <c:idx val="4"/>
              <c:layout>
                <c:manualLayout>
                  <c:x val="6.2917382824870124E-2"/>
                  <c:y val="5.4729442630184972E-3"/>
                </c:manualLayout>
              </c:layout>
              <c:showVal val="1"/>
            </c:dLbl>
            <c:txPr>
              <a:bodyPr/>
              <a:lstStyle/>
              <a:p>
                <a:pPr>
                  <a:defRPr>
                    <a:latin typeface="Calibri" pitchFamily="34" charset="0"/>
                    <a:cs typeface="Calibri" pitchFamily="34" charset="0"/>
                  </a:defRPr>
                </a:pPr>
                <a:endParaRPr lang="en-US"/>
              </a:p>
            </c:txPr>
            <c:showVal val="1"/>
            <c:showLeaderLines val="1"/>
          </c:dLbls>
          <c:cat>
            <c:strRef>
              <c:f>Sheet1!$A$2:$A$4</c:f>
              <c:strCache>
                <c:ptCount val="3"/>
                <c:pt idx="0">
                  <c:v>1 to 4 'Micro'</c:v>
                </c:pt>
                <c:pt idx="1">
                  <c:v>5 to 49 'Small'</c:v>
                </c:pt>
                <c:pt idx="2">
                  <c:v>50 to 499 'Med'</c:v>
                </c:pt>
              </c:strCache>
            </c:strRef>
          </c:cat>
          <c:val>
            <c:numRef>
              <c:f>Sheet1!$B$2:$B$4</c:f>
              <c:numCache>
                <c:formatCode>0%</c:formatCode>
                <c:ptCount val="3"/>
                <c:pt idx="0">
                  <c:v>0.55000000000000004</c:v>
                </c:pt>
                <c:pt idx="1">
                  <c:v>0.37000000000000016</c:v>
                </c:pt>
                <c:pt idx="2">
                  <c:v>8.0000000000000043E-2</c:v>
                </c:pt>
              </c:numCache>
            </c:numRef>
          </c:val>
        </c:ser>
        <c:dLbls>
          <c:showVal val="1"/>
        </c:dLbls>
        <c:firstSliceAng val="0"/>
        <c:holeSize val="50"/>
      </c:doughnutChart>
    </c:plotArea>
    <c:legend>
      <c:legendPos val="r"/>
      <c:layout>
        <c:manualLayout>
          <c:xMode val="edge"/>
          <c:yMode val="edge"/>
          <c:x val="0.66857319413492866"/>
          <c:y val="0.28878666785755519"/>
          <c:w val="0.33142680586508499"/>
          <c:h val="0.31220983653032203"/>
        </c:manualLayout>
      </c:layout>
      <c:txPr>
        <a:bodyPr/>
        <a:lstStyle/>
        <a:p>
          <a:pPr>
            <a:defRPr sz="1400">
              <a:latin typeface="Calibri" pitchFamily="34" charset="0"/>
              <a:cs typeface="Calibri" pitchFamily="34" charset="0"/>
            </a:defRPr>
          </a:pPr>
          <a:endParaRPr lang="en-US"/>
        </a:p>
      </c:txPr>
    </c:legend>
    <c:plotVisOnly val="1"/>
    <c:dispBlanksAs val="zero"/>
  </c:chart>
  <c:txPr>
    <a:bodyPr/>
    <a:lstStyle/>
    <a:p>
      <a:pPr>
        <a:defRPr sz="1800"/>
      </a:pPr>
      <a:endParaRPr lang="en-US"/>
    </a:p>
  </c:tx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pieChart>
        <c:varyColors val="1"/>
        <c:ser>
          <c:idx val="0"/>
          <c:order val="0"/>
          <c:tx>
            <c:strRef>
              <c:f>Sheet1!$B$1</c:f>
              <c:strCache>
                <c:ptCount val="1"/>
                <c:pt idx="0">
                  <c:v>Column1</c:v>
                </c:pt>
              </c:strCache>
            </c:strRef>
          </c:tx>
          <c:dLbls>
            <c:dLbl>
              <c:idx val="0"/>
              <c:layout>
                <c:manualLayout>
                  <c:x val="-0.13994215008838204"/>
                  <c:y val="8.1951081649784929E-2"/>
                </c:manualLayout>
              </c:layout>
              <c:dLblPos val="bestFit"/>
              <c:showVal val="1"/>
            </c:dLbl>
            <c:dLbl>
              <c:idx val="1"/>
              <c:layout>
                <c:manualLayout>
                  <c:x val="-0.11078740157480307"/>
                  <c:y val="-0.12498832576752833"/>
                </c:manualLayout>
              </c:layout>
              <c:dLblPos val="bestFit"/>
              <c:showVal val="1"/>
            </c:dLbl>
            <c:dLbl>
              <c:idx val="2"/>
              <c:layout>
                <c:manualLayout>
                  <c:x val="7.5801749271137003E-2"/>
                  <c:y val="-0.12059691941030309"/>
                </c:manualLayout>
              </c:layout>
              <c:dLblPos val="bestFit"/>
              <c:showVal val="1"/>
            </c:dLbl>
            <c:dLbl>
              <c:idx val="3"/>
              <c:layout>
                <c:manualLayout>
                  <c:x val="9.6209912536443204E-2"/>
                  <c:y val="-3.847881164028584E-2"/>
                </c:manualLayout>
              </c:layout>
              <c:dLblPos val="bestFit"/>
              <c:showVal val="1"/>
            </c:dLbl>
            <c:dLbl>
              <c:idx val="4"/>
              <c:layout>
                <c:manualLayout>
                  <c:x val="0.1182445306581576"/>
                  <c:y val="7.9466263566134912E-2"/>
                </c:manualLayout>
              </c:layout>
              <c:dLblPos val="bestFit"/>
              <c:showVal val="1"/>
            </c:dLbl>
            <c:dLbl>
              <c:idx val="5"/>
              <c:layout>
                <c:manualLayout>
                  <c:x val="5.2478134110787174E-2"/>
                  <c:y val="0.12446992216907642"/>
                </c:manualLayout>
              </c:layout>
              <c:dLblPos val="bestFit"/>
              <c:showVal val="1"/>
            </c:dLbl>
            <c:txPr>
              <a:bodyPr/>
              <a:lstStyle/>
              <a:p>
                <a:pPr>
                  <a:defRPr>
                    <a:latin typeface="Calibri" pitchFamily="34" charset="0"/>
                    <a:cs typeface="Calibri" pitchFamily="34" charset="0"/>
                  </a:defRPr>
                </a:pPr>
                <a:endParaRPr lang="en-US"/>
              </a:p>
            </c:txPr>
            <c:dLblPos val="outEnd"/>
            <c:showVal val="1"/>
            <c:showLeaderLines val="1"/>
          </c:dLbls>
          <c:cat>
            <c:strRef>
              <c:f>Sheet1!$A$2:$A$7</c:f>
              <c:strCache>
                <c:ptCount val="6"/>
                <c:pt idx="0">
                  <c:v>&lt; $250k</c:v>
                </c:pt>
                <c:pt idx="1">
                  <c:v>$250k-500k</c:v>
                </c:pt>
                <c:pt idx="2">
                  <c:v>$500k-&lt;$1MM</c:v>
                </c:pt>
                <c:pt idx="3">
                  <c:v>$1MM-&lt;$3MM</c:v>
                </c:pt>
                <c:pt idx="4">
                  <c:v>$3MM-&lt;$10MM</c:v>
                </c:pt>
                <c:pt idx="5">
                  <c:v>$10MM+</c:v>
                </c:pt>
              </c:strCache>
            </c:strRef>
          </c:cat>
          <c:val>
            <c:numRef>
              <c:f>Sheet1!$B$2:$B$7</c:f>
              <c:numCache>
                <c:formatCode>0%</c:formatCode>
                <c:ptCount val="6"/>
                <c:pt idx="0">
                  <c:v>0.28000000000000008</c:v>
                </c:pt>
                <c:pt idx="1">
                  <c:v>0.18000000000000005</c:v>
                </c:pt>
                <c:pt idx="2">
                  <c:v>0.15000000000000005</c:v>
                </c:pt>
                <c:pt idx="3">
                  <c:v>0.14000000000000001</c:v>
                </c:pt>
                <c:pt idx="4">
                  <c:v>0.15000000000000005</c:v>
                </c:pt>
                <c:pt idx="5">
                  <c:v>8.0000000000000029E-2</c:v>
                </c:pt>
              </c:numCache>
            </c:numRef>
          </c:val>
        </c:ser>
        <c:dLbls>
          <c:showVal val="1"/>
        </c:dLbls>
        <c:firstSliceAng val="0"/>
      </c:pieChart>
    </c:plotArea>
    <c:legend>
      <c:legendPos val="r"/>
      <c:layout/>
      <c:txPr>
        <a:bodyPr/>
        <a:lstStyle/>
        <a:p>
          <a:pPr>
            <a:defRPr sz="1400">
              <a:latin typeface="Calibri" pitchFamily="34" charset="0"/>
              <a:cs typeface="Calibri" pitchFamily="34" charset="0"/>
            </a:defRPr>
          </a:pPr>
          <a:endParaRPr lang="en-US"/>
        </a:p>
      </c:txPr>
    </c:legend>
    <c:plotVisOnly val="1"/>
    <c:dispBlanksAs val="zero"/>
  </c:chart>
  <c:txPr>
    <a:bodyPr/>
    <a:lstStyle/>
    <a:p>
      <a:pPr>
        <a:defRPr sz="1800"/>
      </a:pPr>
      <a:endParaRPr lang="en-US"/>
    </a:p>
  </c:txPr>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65439930597370677"/>
          <c:y val="0"/>
          <c:w val="0.49691040420562704"/>
          <c:h val="0.9600904901422207"/>
        </c:manualLayout>
      </c:layout>
      <c:barChart>
        <c:barDir val="bar"/>
        <c:grouping val="clustered"/>
        <c:ser>
          <c:idx val="0"/>
          <c:order val="0"/>
          <c:tx>
            <c:strRef>
              <c:f>Sheet1!$B$1</c:f>
              <c:strCache>
                <c:ptCount val="1"/>
                <c:pt idx="0">
                  <c:v>Total</c:v>
                </c:pt>
              </c:strCache>
            </c:strRef>
          </c:tx>
          <c:dLbls>
            <c:showVal val="1"/>
          </c:dLbls>
          <c:cat>
            <c:strRef>
              <c:f>Sheet1!$A$2:$A$6</c:f>
              <c:strCache>
                <c:ptCount val="5"/>
                <c:pt idx="0">
                  <c:v>Less than 6 years</c:v>
                </c:pt>
                <c:pt idx="1">
                  <c:v>6 to 10 years</c:v>
                </c:pt>
                <c:pt idx="2">
                  <c:v>11 to 15 years</c:v>
                </c:pt>
                <c:pt idx="3">
                  <c:v>16 to 20 years</c:v>
                </c:pt>
                <c:pt idx="4">
                  <c:v>Over 20 years</c:v>
                </c:pt>
              </c:strCache>
            </c:strRef>
          </c:cat>
          <c:val>
            <c:numRef>
              <c:f>Sheet1!$B$2:$B$6</c:f>
              <c:numCache>
                <c:formatCode>0%</c:formatCode>
                <c:ptCount val="5"/>
                <c:pt idx="0">
                  <c:v>0.14000000000000001</c:v>
                </c:pt>
                <c:pt idx="1">
                  <c:v>0.17</c:v>
                </c:pt>
                <c:pt idx="2">
                  <c:v>0.15000000000000013</c:v>
                </c:pt>
                <c:pt idx="3">
                  <c:v>0.13</c:v>
                </c:pt>
                <c:pt idx="4">
                  <c:v>0.41000000000000025</c:v>
                </c:pt>
              </c:numCache>
            </c:numRef>
          </c:val>
        </c:ser>
        <c:dLbls/>
        <c:gapWidth val="50"/>
        <c:axId val="148016128"/>
        <c:axId val="147792640"/>
      </c:barChart>
      <c:catAx>
        <c:axId val="148016128"/>
        <c:scaling>
          <c:orientation val="maxMin"/>
        </c:scaling>
        <c:axPos val="l"/>
        <c:numFmt formatCode="@" sourceLinked="1"/>
        <c:majorTickMark val="none"/>
        <c:tickLblPos val="nextTo"/>
        <c:crossAx val="147792640"/>
        <c:crosses val="autoZero"/>
        <c:auto val="1"/>
        <c:lblAlgn val="ctr"/>
        <c:lblOffset val="100"/>
      </c:catAx>
      <c:valAx>
        <c:axId val="147792640"/>
        <c:scaling>
          <c:orientation val="minMax"/>
          <c:max val="0.70000000000000062"/>
          <c:min val="0"/>
        </c:scaling>
        <c:delete val="1"/>
        <c:axPos val="t"/>
        <c:numFmt formatCode="0%" sourceLinked="1"/>
        <c:tickLblPos val="none"/>
        <c:crossAx val="148016128"/>
        <c:crosses val="autoZero"/>
        <c:crossBetween val="between"/>
      </c:valAx>
    </c:plotArea>
    <c:plotVisOnly val="1"/>
    <c:dispBlanksAs val="gap"/>
  </c:chart>
  <c:txPr>
    <a:bodyPr/>
    <a:lstStyle/>
    <a:p>
      <a:pPr>
        <a:defRPr sz="1800"/>
      </a:pPr>
      <a:endParaRPr lang="en-US"/>
    </a:p>
  </c:txPr>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65439930597370721"/>
          <c:y val="0"/>
          <c:w val="0.49691040420562743"/>
          <c:h val="0.9600904901422207"/>
        </c:manualLayout>
      </c:layout>
      <c:barChart>
        <c:barDir val="bar"/>
        <c:grouping val="clustered"/>
        <c:ser>
          <c:idx val="0"/>
          <c:order val="0"/>
          <c:tx>
            <c:strRef>
              <c:f>Sheet1!$B$1</c:f>
              <c:strCache>
                <c:ptCount val="1"/>
                <c:pt idx="0">
                  <c:v>Total</c:v>
                </c:pt>
              </c:strCache>
            </c:strRef>
          </c:tx>
          <c:dLbls>
            <c:showVal val="1"/>
          </c:dLbls>
          <c:cat>
            <c:strRef>
              <c:f>Sheet1!$A$2:$A$7</c:f>
              <c:strCache>
                <c:ptCount val="6"/>
                <c:pt idx="0">
                  <c:v>No borrowing needs</c:v>
                </c:pt>
                <c:pt idx="1">
                  <c:v>Less than $1MM</c:v>
                </c:pt>
                <c:pt idx="2">
                  <c:v>$1 to &lt; $3MM</c:v>
                </c:pt>
                <c:pt idx="3">
                  <c:v>$3 to &lt; $10MM</c:v>
                </c:pt>
                <c:pt idx="4">
                  <c:v>$10MM+</c:v>
                </c:pt>
                <c:pt idx="5">
                  <c:v>Don't know/Refused</c:v>
                </c:pt>
              </c:strCache>
            </c:strRef>
          </c:cat>
          <c:val>
            <c:numRef>
              <c:f>Sheet1!$B$2:$B$7</c:f>
              <c:numCache>
                <c:formatCode>0%</c:formatCode>
                <c:ptCount val="6"/>
                <c:pt idx="0">
                  <c:v>0.45</c:v>
                </c:pt>
                <c:pt idx="1">
                  <c:v>0.4300000000000001</c:v>
                </c:pt>
                <c:pt idx="2">
                  <c:v>0.05</c:v>
                </c:pt>
                <c:pt idx="3">
                  <c:v>4.0000000000000015E-2</c:v>
                </c:pt>
                <c:pt idx="4">
                  <c:v>1.0000000000000004E-2</c:v>
                </c:pt>
                <c:pt idx="5">
                  <c:v>3.0000000000000002E-2</c:v>
                </c:pt>
              </c:numCache>
            </c:numRef>
          </c:val>
        </c:ser>
        <c:dLbls/>
        <c:gapWidth val="50"/>
        <c:axId val="148033536"/>
        <c:axId val="148035072"/>
      </c:barChart>
      <c:catAx>
        <c:axId val="148033536"/>
        <c:scaling>
          <c:orientation val="maxMin"/>
        </c:scaling>
        <c:axPos val="l"/>
        <c:numFmt formatCode="@" sourceLinked="1"/>
        <c:majorTickMark val="none"/>
        <c:tickLblPos val="nextTo"/>
        <c:crossAx val="148035072"/>
        <c:crosses val="autoZero"/>
        <c:auto val="1"/>
        <c:lblAlgn val="ctr"/>
        <c:lblOffset val="100"/>
      </c:catAx>
      <c:valAx>
        <c:axId val="148035072"/>
        <c:scaling>
          <c:orientation val="minMax"/>
          <c:max val="0.70000000000000062"/>
        </c:scaling>
        <c:delete val="1"/>
        <c:axPos val="t"/>
        <c:numFmt formatCode="0%" sourceLinked="1"/>
        <c:tickLblPos val="none"/>
        <c:crossAx val="148033536"/>
        <c:crosses val="autoZero"/>
        <c:crossBetween val="between"/>
      </c:valAx>
    </c:plotArea>
    <c:plotVisOnly val="1"/>
    <c:dispBlanksAs val="gap"/>
  </c:chart>
  <c:txPr>
    <a:bodyPr/>
    <a:lstStyle/>
    <a:p>
      <a:pPr>
        <a:defRPr sz="1800"/>
      </a:pPr>
      <a:endParaRPr lang="en-US"/>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65439930597370655"/>
          <c:y val="0"/>
          <c:w val="0.49691040420562688"/>
          <c:h val="0.9600904901422207"/>
        </c:manualLayout>
      </c:layout>
      <c:barChart>
        <c:barDir val="bar"/>
        <c:grouping val="clustered"/>
        <c:ser>
          <c:idx val="0"/>
          <c:order val="0"/>
          <c:tx>
            <c:strRef>
              <c:f>Sheet1!$B$1</c:f>
              <c:strCache>
                <c:ptCount val="1"/>
                <c:pt idx="0">
                  <c:v>Total</c:v>
                </c:pt>
              </c:strCache>
            </c:strRef>
          </c:tx>
          <c:dLbls>
            <c:showVal val="1"/>
          </c:dLbls>
          <c:cat>
            <c:strRef>
              <c:f>Sheet1!$A$2:$A$10</c:f>
              <c:strCache>
                <c:ptCount val="9"/>
                <c:pt idx="0">
                  <c:v>Construction</c:v>
                </c:pt>
                <c:pt idx="1">
                  <c:v>Energy/ Oil &amp; Gas</c:v>
                </c:pt>
                <c:pt idx="2">
                  <c:v>Health Care &amp; Social Asst</c:v>
                </c:pt>
                <c:pt idx="3">
                  <c:v>Manufacturing</c:v>
                </c:pt>
                <c:pt idx="4">
                  <c:v>Retail Trade</c:v>
                </c:pt>
                <c:pt idx="5">
                  <c:v>Arts, Entertain &amp; Rec</c:v>
                </c:pt>
                <c:pt idx="6">
                  <c:v>Prof, Sci &amp; Tech</c:v>
                </c:pt>
                <c:pt idx="7">
                  <c:v>Transp/ Warehouse</c:v>
                </c:pt>
                <c:pt idx="8">
                  <c:v>Non-Profit</c:v>
                </c:pt>
              </c:strCache>
            </c:strRef>
          </c:cat>
          <c:val>
            <c:numRef>
              <c:f>Sheet1!$B$2:$B$10</c:f>
              <c:numCache>
                <c:formatCode>0%</c:formatCode>
                <c:ptCount val="9"/>
                <c:pt idx="0">
                  <c:v>0.15000000000000013</c:v>
                </c:pt>
                <c:pt idx="1">
                  <c:v>0.11</c:v>
                </c:pt>
                <c:pt idx="2">
                  <c:v>8.0000000000000043E-2</c:v>
                </c:pt>
                <c:pt idx="3">
                  <c:v>8.0000000000000043E-2</c:v>
                </c:pt>
                <c:pt idx="4">
                  <c:v>8.0000000000000043E-2</c:v>
                </c:pt>
                <c:pt idx="5">
                  <c:v>0.05</c:v>
                </c:pt>
                <c:pt idx="6">
                  <c:v>4.0000000000000022E-2</c:v>
                </c:pt>
                <c:pt idx="7">
                  <c:v>4.0000000000000022E-2</c:v>
                </c:pt>
                <c:pt idx="8">
                  <c:v>4.0000000000000022E-2</c:v>
                </c:pt>
              </c:numCache>
            </c:numRef>
          </c:val>
        </c:ser>
        <c:dLbls/>
        <c:gapWidth val="50"/>
        <c:axId val="148207488"/>
        <c:axId val="148209024"/>
      </c:barChart>
      <c:catAx>
        <c:axId val="148207488"/>
        <c:scaling>
          <c:orientation val="maxMin"/>
        </c:scaling>
        <c:axPos val="l"/>
        <c:numFmt formatCode="@" sourceLinked="1"/>
        <c:majorTickMark val="none"/>
        <c:tickLblPos val="nextTo"/>
        <c:crossAx val="148209024"/>
        <c:crosses val="autoZero"/>
        <c:auto val="1"/>
        <c:lblAlgn val="ctr"/>
        <c:lblOffset val="100"/>
      </c:catAx>
      <c:valAx>
        <c:axId val="148209024"/>
        <c:scaling>
          <c:orientation val="minMax"/>
          <c:max val="0.30000000000000032"/>
        </c:scaling>
        <c:delete val="1"/>
        <c:axPos val="t"/>
        <c:numFmt formatCode="0%" sourceLinked="1"/>
        <c:tickLblPos val="none"/>
        <c:crossAx val="148207488"/>
        <c:crosses val="autoZero"/>
        <c:crossBetween val="between"/>
      </c:valAx>
      <c:spPr>
        <a:noFill/>
        <a:ln w="25400">
          <a:noFill/>
        </a:ln>
      </c:spPr>
    </c:plotArea>
    <c:plotVisOnly val="1"/>
    <c:dispBlanksAs val="gap"/>
  </c:chart>
  <c:txPr>
    <a:bodyPr/>
    <a:lstStyle/>
    <a:p>
      <a:pPr>
        <a:defRPr sz="1800"/>
      </a:pPr>
      <a:endParaRPr lang="en-US"/>
    </a:p>
  </c:txPr>
  <c:externalData r:id="rId1"/>
</c:chartSpace>
</file>

<file path=ppt/charts/chart39.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3742190578160321"/>
          <c:y val="3.8565321455619216E-2"/>
          <c:w val="0.59001876831593603"/>
          <c:h val="0.9600904901422207"/>
        </c:manualLayout>
      </c:layout>
      <c:barChart>
        <c:barDir val="bar"/>
        <c:grouping val="clustered"/>
        <c:ser>
          <c:idx val="0"/>
          <c:order val="0"/>
          <c:tx>
            <c:strRef>
              <c:f>Sheet1!$B$1</c:f>
              <c:strCache>
                <c:ptCount val="1"/>
                <c:pt idx="0">
                  <c:v>Total</c:v>
                </c:pt>
              </c:strCache>
            </c:strRef>
          </c:tx>
          <c:dLbls>
            <c:dLblPos val="outEnd"/>
            <c:showVal val="1"/>
          </c:dLbls>
          <c:cat>
            <c:strRef>
              <c:f>Sheet1!$A$2:$A$3</c:f>
              <c:strCache>
                <c:ptCount val="2"/>
                <c:pt idx="0">
                  <c:v>Yes</c:v>
                </c:pt>
                <c:pt idx="1">
                  <c:v>No</c:v>
                </c:pt>
              </c:strCache>
            </c:strRef>
          </c:cat>
          <c:val>
            <c:numRef>
              <c:f>Sheet1!$B$2:$B$3</c:f>
              <c:numCache>
                <c:formatCode>0%</c:formatCode>
                <c:ptCount val="2"/>
                <c:pt idx="0">
                  <c:v>0.35000000000000026</c:v>
                </c:pt>
                <c:pt idx="1">
                  <c:v>0.63000000000000056</c:v>
                </c:pt>
              </c:numCache>
            </c:numRef>
          </c:val>
        </c:ser>
        <c:dLbls/>
        <c:gapWidth val="100"/>
        <c:axId val="148290944"/>
        <c:axId val="148292736"/>
      </c:barChart>
      <c:catAx>
        <c:axId val="148290944"/>
        <c:scaling>
          <c:orientation val="maxMin"/>
        </c:scaling>
        <c:axPos val="l"/>
        <c:numFmt formatCode="@" sourceLinked="1"/>
        <c:majorTickMark val="none"/>
        <c:tickLblPos val="nextTo"/>
        <c:crossAx val="148292736"/>
        <c:crosses val="autoZero"/>
        <c:auto val="1"/>
        <c:lblAlgn val="ctr"/>
        <c:lblOffset val="100"/>
      </c:catAx>
      <c:valAx>
        <c:axId val="148292736"/>
        <c:scaling>
          <c:orientation val="minMax"/>
          <c:min val="0"/>
        </c:scaling>
        <c:delete val="1"/>
        <c:axPos val="t"/>
        <c:numFmt formatCode="0%" sourceLinked="1"/>
        <c:tickLblPos val="none"/>
        <c:crossAx val="148290944"/>
        <c:crosses val="autoZero"/>
        <c:crossBetween val="between"/>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CA"/>
  <c:style val="3"/>
  <c:chart>
    <c:autoTitleDeleted val="1"/>
    <c:plotArea>
      <c:layout>
        <c:manualLayout>
          <c:layoutTarget val="inner"/>
          <c:xMode val="edge"/>
          <c:yMode val="edge"/>
          <c:x val="5.4695101452266734E-2"/>
          <c:y val="5.13585977626181E-2"/>
          <c:w val="0.7424694842862164"/>
          <c:h val="0.83275619472427198"/>
        </c:manualLayout>
      </c:layout>
      <c:lineChart>
        <c:grouping val="standard"/>
        <c:ser>
          <c:idx val="3"/>
          <c:order val="0"/>
          <c:tx>
            <c:strRef>
              <c:f>'Exclude DKs (Const)'!$I$32</c:f>
              <c:strCache>
                <c:ptCount val="1"/>
                <c:pt idx="0">
                  <c:v>ATB Business Index</c:v>
                </c:pt>
              </c:strCache>
            </c:strRef>
          </c:tx>
          <c:spPr>
            <a:ln w="38100">
              <a:solidFill>
                <a:srgbClr val="376092"/>
              </a:solidFill>
            </a:ln>
          </c:spPr>
          <c:marker>
            <c:symbol val="circle"/>
            <c:size val="9"/>
            <c:spPr>
              <a:solidFill>
                <a:srgbClr val="376092"/>
              </a:solidFill>
              <a:ln>
                <a:solidFill>
                  <a:srgbClr val="376092"/>
                </a:solidFill>
              </a:ln>
            </c:spPr>
          </c:marker>
          <c:dLbls>
            <c:dLbl>
              <c:idx val="0"/>
              <c:layout>
                <c:manualLayout>
                  <c:x val="-5.0685742172564663E-2"/>
                  <c:y val="4.5182732132215971E-2"/>
                </c:manualLayout>
              </c:layout>
              <c:showVal val="1"/>
            </c:dLbl>
            <c:dLbl>
              <c:idx val="1"/>
              <c:layout>
                <c:manualLayout>
                  <c:x val="-3.2532772329452148E-2"/>
                  <c:y val="-5.012615142583942E-2"/>
                </c:manualLayout>
              </c:layout>
              <c:showVal val="1"/>
            </c:dLbl>
            <c:dLbl>
              <c:idx val="2"/>
              <c:layout>
                <c:manualLayout>
                  <c:x val="-3.9706494229220859E-2"/>
                  <c:y val="-8.8808955621441102E-2"/>
                </c:manualLayout>
              </c:layout>
              <c:showVal val="1"/>
            </c:dLbl>
            <c:dLbl>
              <c:idx val="3"/>
              <c:layout>
                <c:manualLayout>
                  <c:x val="-5.0216166270379725E-2"/>
                  <c:y val="4.8432790172869063E-2"/>
                </c:manualLayout>
              </c:layout>
              <c:showVal val="1"/>
            </c:dLbl>
            <c:dLbl>
              <c:idx val="4"/>
              <c:layout>
                <c:manualLayout>
                  <c:x val="-3.0129631979028779E-2"/>
                  <c:y val="5.4017426468379502E-2"/>
                </c:manualLayout>
              </c:layout>
              <c:showVal val="1"/>
            </c:dLbl>
            <c:dLbl>
              <c:idx val="5"/>
              <c:layout>
                <c:manualLayout>
                  <c:x val="-6.1694008338011322E-2"/>
                  <c:y val="1.3504356617094867E-2"/>
                </c:manualLayout>
              </c:layout>
              <c:showVal val="1"/>
            </c:dLbl>
            <c:dLbl>
              <c:idx val="6"/>
              <c:layout>
                <c:manualLayout>
                  <c:x val="-5.5955030818196395E-2"/>
                  <c:y val="-4.0513069851284667E-2"/>
                </c:manualLayout>
              </c:layout>
              <c:showVal val="1"/>
            </c:dLbl>
            <c:dLbl>
              <c:idx val="7"/>
              <c:layout>
                <c:manualLayout>
                  <c:x val="-3.5868609498843795E-2"/>
                  <c:y val="-5.4017426468379502E-2"/>
                </c:manualLayout>
              </c:layout>
              <c:showVal val="1"/>
            </c:dLbl>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(Const)'!$J$32:$Q$32</c:f>
              <c:numCache>
                <c:formatCode>0.0</c:formatCode>
                <c:ptCount val="8"/>
                <c:pt idx="0">
                  <c:v>70.205479452054675</c:v>
                </c:pt>
                <c:pt idx="1">
                  <c:v>69.759450171821229</c:v>
                </c:pt>
                <c:pt idx="2">
                  <c:v>69.763513513513516</c:v>
                </c:pt>
                <c:pt idx="3">
                  <c:v>72.260273972602732</c:v>
                </c:pt>
                <c:pt idx="4">
                  <c:v>75.084175084175158</c:v>
                </c:pt>
                <c:pt idx="5">
                  <c:v>73.099999999999994</c:v>
                </c:pt>
                <c:pt idx="6">
                  <c:v>70.400000000000006</c:v>
                </c:pt>
                <c:pt idx="7" formatCode="0.00">
                  <c:v>67.517006802721014</c:v>
                </c:pt>
              </c:numCache>
            </c:numRef>
          </c:val>
          <c:smooth val="1"/>
        </c:ser>
        <c:ser>
          <c:idx val="1"/>
          <c:order val="1"/>
          <c:tx>
            <c:strRef>
              <c:f>'Exclude DKs (Const)'!$I$34</c:f>
              <c:strCache>
                <c:ptCount val="1"/>
                <c:pt idx="0">
                  <c:v>ATB Business Index (Construction)</c:v>
                </c:pt>
              </c:strCache>
            </c:strRef>
          </c:tx>
          <c:spPr>
            <a:ln w="38100">
              <a:solidFill>
                <a:schemeClr val="accent1">
                  <a:lumMod val="75000"/>
                </a:schemeClr>
              </a:solidFill>
              <a:prstDash val="sysDash"/>
            </a:ln>
          </c:spPr>
          <c:marker>
            <c:symbol val="circle"/>
            <c:size val="9"/>
            <c:spPr>
              <a:solidFill>
                <a:schemeClr val="bg1"/>
              </a:solidFill>
            </c:spPr>
          </c:marker>
          <c:dLbls>
            <c:dLbl>
              <c:idx val="0"/>
              <c:layout>
                <c:manualLayout>
                  <c:x val="-5.0959525000363166E-2"/>
                  <c:y val="-3.5110589447700562E-2"/>
                </c:manualLayout>
              </c:layout>
              <c:dLblPos val="r"/>
              <c:showVal val="1"/>
            </c:dLbl>
            <c:dLbl>
              <c:idx val="1"/>
              <c:layout>
                <c:manualLayout>
                  <c:x val="-3.3648709729860241E-2"/>
                  <c:y val="-4.2641069353643736E-2"/>
                </c:manualLayout>
              </c:layout>
              <c:dLblPos val="r"/>
              <c:showVal val="1"/>
            </c:dLbl>
            <c:dLbl>
              <c:idx val="2"/>
              <c:layout>
                <c:manualLayout>
                  <c:x val="-7.3562173206670675E-3"/>
                  <c:y val="-4.7593353159573616E-2"/>
                </c:manualLayout>
              </c:layout>
              <c:dLblPos val="r"/>
              <c:showVal val="1"/>
            </c:dLbl>
            <c:dLbl>
              <c:idx val="3"/>
              <c:layout>
                <c:manualLayout>
                  <c:x val="-3.6767517192045004E-2"/>
                  <c:y val="-4.2641042570481548E-2"/>
                </c:manualLayout>
              </c:layout>
              <c:dLblPos val="r"/>
              <c:showVal val="1"/>
            </c:dLbl>
            <c:dLbl>
              <c:idx val="4"/>
              <c:layout>
                <c:manualLayout>
                  <c:x val="-2.9311940654453649E-2"/>
                  <c:y val="-4.8225705649154071E-2"/>
                </c:manualLayout>
              </c:layout>
              <c:dLblPos val="r"/>
              <c:showVal val="1"/>
            </c:dLbl>
            <c:dLbl>
              <c:idx val="7"/>
              <c:layout>
                <c:manualLayout>
                  <c:x val="-3.5943961821791E-2"/>
                  <c:y val="4.9923851910374684E-2"/>
                </c:manualLayout>
              </c:layout>
              <c:dLblPos val="r"/>
              <c:showVal val="1"/>
            </c:dLbl>
            <c:dLblPos val="t"/>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(Const)'!$J$34:$Q$34</c:f>
              <c:numCache>
                <c:formatCode>0.0</c:formatCode>
                <c:ptCount val="8"/>
                <c:pt idx="0">
                  <c:v>72.222222222222229</c:v>
                </c:pt>
                <c:pt idx="1">
                  <c:v>85.185185185185148</c:v>
                </c:pt>
                <c:pt idx="2">
                  <c:v>69.512195121951208</c:v>
                </c:pt>
                <c:pt idx="3">
                  <c:v>73.684210526315795</c:v>
                </c:pt>
                <c:pt idx="4">
                  <c:v>81.666666666666657</c:v>
                </c:pt>
                <c:pt idx="5" formatCode="General">
                  <c:v>83.9</c:v>
                </c:pt>
                <c:pt idx="6" formatCode="General">
                  <c:v>73.3</c:v>
                </c:pt>
                <c:pt idx="7" formatCode="0.00">
                  <c:v>66.279069767441854</c:v>
                </c:pt>
              </c:numCache>
            </c:numRef>
          </c:val>
          <c:smooth val="1"/>
        </c:ser>
        <c:ser>
          <c:idx val="0"/>
          <c:order val="2"/>
          <c:tx>
            <c:strRef>
              <c:f>'Exclude DKs (Const)'!$I$33</c:f>
              <c:strCache>
                <c:ptCount val="1"/>
                <c:pt idx="0">
                  <c:v>ATB Economy Index</c:v>
                </c:pt>
              </c:strCache>
            </c:strRef>
          </c:tx>
          <c:spPr>
            <a:ln w="38100">
              <a:solidFill>
                <a:srgbClr val="77933C"/>
              </a:solidFill>
              <a:prstDash val="solid"/>
            </a:ln>
          </c:spPr>
          <c:marker>
            <c:symbol val="triangle"/>
            <c:size val="9"/>
            <c:spPr>
              <a:solidFill>
                <a:srgbClr val="77933C"/>
              </a:solidFill>
              <a:ln>
                <a:solidFill>
                  <a:srgbClr val="77933C"/>
                </a:solidFill>
              </a:ln>
            </c:spPr>
          </c:marker>
          <c:dLbls>
            <c:dLbl>
              <c:idx val="0"/>
              <c:layout>
                <c:manualLayout>
                  <c:x val="-5.1053627694678763E-2"/>
                  <c:y val="-2.8897993991624651E-2"/>
                </c:manualLayout>
              </c:layout>
              <c:dLblPos val="r"/>
              <c:showVal val="1"/>
            </c:dLbl>
            <c:dLbl>
              <c:idx val="1"/>
              <c:layout>
                <c:manualLayout>
                  <c:x val="-3.2463294550422885E-2"/>
                  <c:y val="-4.3969972478227509E-2"/>
                </c:manualLayout>
              </c:layout>
              <c:dLblPos val="r"/>
              <c:showVal val="1"/>
            </c:dLbl>
            <c:dLbl>
              <c:idx val="2"/>
              <c:layout>
                <c:manualLayout>
                  <c:x val="-6.9809125900626934E-2"/>
                  <c:y val="-9.8119252507277866E-3"/>
                </c:manualLayout>
              </c:layout>
              <c:dLblPos val="r"/>
              <c:showVal val="1"/>
            </c:dLbl>
            <c:dLbl>
              <c:idx val="3"/>
              <c:layout>
                <c:manualLayout>
                  <c:x val="-2.9655262557656714E-2"/>
                  <c:y val="5.9910961629816448E-2"/>
                </c:manualLayout>
              </c:layout>
              <c:dLblPos val="r"/>
              <c:showVal val="1"/>
            </c:dLbl>
            <c:dLbl>
              <c:idx val="4"/>
              <c:layout>
                <c:manualLayout>
                  <c:x val="-2.9904704730171518E-2"/>
                  <c:y val="5.6797782095509314E-2"/>
                </c:manualLayout>
              </c:layout>
              <c:dLblPos val="r"/>
              <c:showVal val="1"/>
            </c:dLbl>
            <c:dLbl>
              <c:idx val="6"/>
              <c:layout>
                <c:manualLayout>
                  <c:x val="-6.4527684974419269E-2"/>
                  <c:y val="7.4696637122784711E-3"/>
                </c:manualLayout>
              </c:layout>
              <c:dLblPos val="r"/>
              <c:showVal val="1"/>
            </c:dLbl>
            <c:dLbl>
              <c:idx val="7"/>
              <c:layout>
                <c:manualLayout>
                  <c:x val="-8.6838186026696861E-3"/>
                  <c:y val="3.7854466100741974E-2"/>
                </c:manualLayout>
              </c:layout>
              <c:dLblPos val="r"/>
              <c:showVal val="1"/>
            </c:dLbl>
            <c:dLblPos val="b"/>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(Const)'!$J$33:$Q$33</c:f>
              <c:numCache>
                <c:formatCode>0.0</c:formatCode>
                <c:ptCount val="8"/>
                <c:pt idx="0">
                  <c:v>55.442176870748298</c:v>
                </c:pt>
                <c:pt idx="1">
                  <c:v>59.824561403508774</c:v>
                </c:pt>
                <c:pt idx="2">
                  <c:v>66.216216216216225</c:v>
                </c:pt>
                <c:pt idx="3">
                  <c:v>66.840277777777771</c:v>
                </c:pt>
                <c:pt idx="4">
                  <c:v>68.75</c:v>
                </c:pt>
                <c:pt idx="5">
                  <c:v>70.900000000000006</c:v>
                </c:pt>
                <c:pt idx="6">
                  <c:v>68.599999999999994</c:v>
                </c:pt>
                <c:pt idx="7" formatCode="0.00">
                  <c:v>44.501718213058417</c:v>
                </c:pt>
              </c:numCache>
            </c:numRef>
          </c:val>
          <c:smooth val="1"/>
        </c:ser>
        <c:ser>
          <c:idx val="2"/>
          <c:order val="3"/>
          <c:tx>
            <c:strRef>
              <c:f>'Exclude DKs (Const)'!$I$35</c:f>
              <c:strCache>
                <c:ptCount val="1"/>
                <c:pt idx="0">
                  <c:v>ATB Economy Index (Construction)</c:v>
                </c:pt>
              </c:strCache>
            </c:strRef>
          </c:tx>
          <c:spPr>
            <a:ln w="41275">
              <a:solidFill>
                <a:srgbClr val="77933C"/>
              </a:solidFill>
              <a:prstDash val="sysDash"/>
            </a:ln>
          </c:spPr>
          <c:marker>
            <c:symbol val="triangle"/>
            <c:size val="9"/>
            <c:spPr>
              <a:solidFill>
                <a:schemeClr val="bg1"/>
              </a:solidFill>
              <a:ln>
                <a:solidFill>
                  <a:srgbClr val="77933C"/>
                </a:solidFill>
              </a:ln>
            </c:spPr>
          </c:marker>
          <c:dLbls>
            <c:dLbl>
              <c:idx val="0"/>
              <c:layout>
                <c:manualLayout>
                  <c:x val="-5.1053627694678763E-2"/>
                  <c:y val="3.1345791545368935E-2"/>
                </c:manualLayout>
              </c:layout>
              <c:dLblPos val="r"/>
              <c:showVal val="1"/>
            </c:dLbl>
            <c:dLbl>
              <c:idx val="1"/>
              <c:layout>
                <c:manualLayout>
                  <c:x val="-3.2712623750939224E-2"/>
                  <c:y val="-4.3969706644435884E-2"/>
                </c:manualLayout>
              </c:layout>
              <c:dLblPos val="r"/>
              <c:showVal val="1"/>
            </c:dLbl>
            <c:dLbl>
              <c:idx val="2"/>
              <c:layout>
                <c:manualLayout>
                  <c:x val="-3.2017584679911192E-2"/>
                  <c:y val="4.6732094642972129E-2"/>
                </c:manualLayout>
              </c:layout>
              <c:dLblPos val="r"/>
              <c:showVal val="1"/>
            </c:dLbl>
            <c:dLbl>
              <c:idx val="3"/>
              <c:layout>
                <c:manualLayout>
                  <c:x val="1.6350437331551691E-2"/>
                  <c:y val="-1.5267366323484102E-2"/>
                </c:manualLayout>
              </c:layout>
              <c:dLblPos val="r"/>
              <c:showVal val="1"/>
            </c:dLbl>
            <c:dLbl>
              <c:idx val="4"/>
              <c:layout>
                <c:manualLayout>
                  <c:x val="-1.70847553212918E-3"/>
                  <c:y val="-3.2926173436877391E-2"/>
                </c:manualLayout>
              </c:layout>
              <c:dLblPos val="r"/>
              <c:showVal val="1"/>
            </c:dLbl>
            <c:dLbl>
              <c:idx val="5"/>
              <c:layout>
                <c:manualLayout>
                  <c:x val="-2.3895724134128937E-2"/>
                  <c:y val="-4.3171673601827207E-2"/>
                </c:manualLayout>
              </c:layout>
              <c:dLblPos val="r"/>
              <c:showVal val="1"/>
            </c:dLbl>
            <c:dLbl>
              <c:idx val="6"/>
              <c:layout>
                <c:manualLayout>
                  <c:x val="-3.7267541755297916E-2"/>
                  <c:y val="5.8111001026384314E-2"/>
                </c:manualLayout>
              </c:layout>
              <c:dLblPos val="r"/>
              <c:showVal val="1"/>
            </c:dLbl>
            <c:dLbl>
              <c:idx val="7"/>
              <c:layout>
                <c:manualLayout>
                  <c:x val="-2.7335495542068478E-2"/>
                  <c:y val="-5.3299941064648394E-2"/>
                </c:manualLayout>
              </c:layout>
              <c:dLblPos val="r"/>
              <c:showVal val="1"/>
            </c:dLbl>
            <c:dLblPos val="b"/>
            <c:showVal val="1"/>
          </c:dLbls>
          <c:cat>
            <c:strRef>
              <c:f>'Exclude DKs (Energy)'!$J$31:$Q$31</c:f>
              <c:strCache>
                <c:ptCount val="8"/>
                <c:pt idx="0">
                  <c:v>Q1 2013</c:v>
                </c:pt>
                <c:pt idx="1">
                  <c:v>Q2 2013</c:v>
                </c:pt>
                <c:pt idx="2">
                  <c:v>Q3 2013</c:v>
                </c:pt>
                <c:pt idx="3">
                  <c:v>Q4 2014</c:v>
                </c:pt>
                <c:pt idx="4">
                  <c:v>Q1 2014</c:v>
                </c:pt>
                <c:pt idx="5">
                  <c:v>Q2 2014</c:v>
                </c:pt>
                <c:pt idx="6">
                  <c:v>Q3 2014</c:v>
                </c:pt>
                <c:pt idx="7">
                  <c:v>Q4 2014</c:v>
                </c:pt>
              </c:strCache>
            </c:strRef>
          </c:cat>
          <c:val>
            <c:numRef>
              <c:f>'Exclude DKs (Const)'!$J$35:$Q$35</c:f>
              <c:numCache>
                <c:formatCode>0.0</c:formatCode>
                <c:ptCount val="8"/>
                <c:pt idx="0">
                  <c:v>54.054054054054021</c:v>
                </c:pt>
                <c:pt idx="1">
                  <c:v>78.571428571428484</c:v>
                </c:pt>
                <c:pt idx="2">
                  <c:v>65.476190476190482</c:v>
                </c:pt>
                <c:pt idx="3">
                  <c:v>68.421052631578945</c:v>
                </c:pt>
                <c:pt idx="4">
                  <c:v>78.333333333333272</c:v>
                </c:pt>
                <c:pt idx="5" formatCode="General">
                  <c:v>75</c:v>
                </c:pt>
                <c:pt idx="6" formatCode="General">
                  <c:v>68.3</c:v>
                </c:pt>
                <c:pt idx="7" formatCode="0.00">
                  <c:v>53.409090909090907</c:v>
                </c:pt>
              </c:numCache>
            </c:numRef>
          </c:val>
          <c:smooth val="1"/>
        </c:ser>
        <c:dLbls/>
        <c:marker val="1"/>
        <c:axId val="90174592"/>
        <c:axId val="90176128"/>
      </c:lineChart>
      <c:catAx>
        <c:axId val="90174592"/>
        <c:scaling>
          <c:orientation val="minMax"/>
        </c:scaling>
        <c:axPos val="b"/>
        <c:numFmt formatCode="mmm\-yy" sourceLinked="1"/>
        <c:tickLblPos val="nextTo"/>
        <c:crossAx val="90176128"/>
        <c:crosses val="autoZero"/>
        <c:auto val="1"/>
        <c:lblAlgn val="ctr"/>
        <c:lblOffset val="100"/>
      </c:catAx>
      <c:valAx>
        <c:axId val="90176128"/>
        <c:scaling>
          <c:orientation val="minMax"/>
          <c:min val="40"/>
        </c:scaling>
        <c:axPos val="l"/>
        <c:majorGridlines>
          <c:spPr>
            <a:ln>
              <a:prstDash val="sysDot"/>
            </a:ln>
          </c:spPr>
        </c:majorGridlines>
        <c:numFmt formatCode="0" sourceLinked="0"/>
        <c:tickLblPos val="nextTo"/>
        <c:crossAx val="90174592"/>
        <c:crosses val="autoZero"/>
        <c:crossBetween val="between"/>
      </c:valAx>
    </c:plotArea>
    <c:legend>
      <c:legendPos val="r"/>
      <c:layout>
        <c:manualLayout>
          <c:xMode val="edge"/>
          <c:yMode val="edge"/>
          <c:x val="0.79505410850350466"/>
          <c:y val="6.1905383089680556E-2"/>
          <c:w val="0.20392744893072584"/>
          <c:h val="0.8267037655241527"/>
        </c:manualLayout>
      </c:layout>
    </c:legend>
    <c:plotVisOnly val="1"/>
    <c:dispBlanksAs val="gap"/>
  </c:chart>
  <c:txPr>
    <a:bodyPr/>
    <a:lstStyle/>
    <a:p>
      <a:pPr>
        <a:defRPr sz="1200"/>
      </a:pPr>
      <a:endParaRPr lang="en-US"/>
    </a:p>
  </c:txPr>
  <c:externalData r:id="rId1"/>
</c:chartSpace>
</file>

<file path=ppt/charts/chart40.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44174682936472331"/>
          <c:y val="0"/>
          <c:w val="0.55825317063527691"/>
          <c:h val="0.9600904901422207"/>
        </c:manualLayout>
      </c:layout>
      <c:barChart>
        <c:barDir val="bar"/>
        <c:grouping val="clustered"/>
        <c:ser>
          <c:idx val="0"/>
          <c:order val="0"/>
          <c:tx>
            <c:strRef>
              <c:f>Sheet1!$B$1</c:f>
              <c:strCache>
                <c:ptCount val="1"/>
                <c:pt idx="0">
                  <c:v>Total</c:v>
                </c:pt>
              </c:strCache>
            </c:strRef>
          </c:tx>
          <c:dLbls>
            <c:showVal val="1"/>
          </c:dLbls>
          <c:cat>
            <c:strRef>
              <c:f>Sheet1!$A$2:$A$7</c:f>
              <c:strCache>
                <c:ptCount val="6"/>
                <c:pt idx="0">
                  <c:v>Start-up</c:v>
                </c:pt>
                <c:pt idx="1">
                  <c:v>Initial Growth</c:v>
                </c:pt>
                <c:pt idx="2">
                  <c:v>Established</c:v>
                </c:pt>
                <c:pt idx="3">
                  <c:v>Expansion</c:v>
                </c:pt>
                <c:pt idx="4">
                  <c:v>Mature</c:v>
                </c:pt>
                <c:pt idx="5">
                  <c:v>Winding Down</c:v>
                </c:pt>
              </c:strCache>
            </c:strRef>
          </c:cat>
          <c:val>
            <c:numRef>
              <c:f>Sheet1!$B$2:$B$7</c:f>
              <c:numCache>
                <c:formatCode>0%</c:formatCode>
                <c:ptCount val="6"/>
                <c:pt idx="0">
                  <c:v>6.0000000000000032E-2</c:v>
                </c:pt>
                <c:pt idx="1">
                  <c:v>9.0000000000000024E-2</c:v>
                </c:pt>
                <c:pt idx="2">
                  <c:v>0.37000000000000027</c:v>
                </c:pt>
                <c:pt idx="3">
                  <c:v>0.23</c:v>
                </c:pt>
                <c:pt idx="4">
                  <c:v>0.17</c:v>
                </c:pt>
                <c:pt idx="5">
                  <c:v>8.0000000000000043E-2</c:v>
                </c:pt>
              </c:numCache>
            </c:numRef>
          </c:val>
        </c:ser>
        <c:dLbls/>
        <c:gapWidth val="50"/>
        <c:axId val="148349312"/>
        <c:axId val="148350848"/>
      </c:barChart>
      <c:catAx>
        <c:axId val="148349312"/>
        <c:scaling>
          <c:orientation val="maxMin"/>
        </c:scaling>
        <c:axPos val="l"/>
        <c:numFmt formatCode="@" sourceLinked="1"/>
        <c:majorTickMark val="none"/>
        <c:tickLblPos val="nextTo"/>
        <c:txPr>
          <a:bodyPr/>
          <a:lstStyle/>
          <a:p>
            <a:pPr>
              <a:defRPr sz="1600"/>
            </a:pPr>
            <a:endParaRPr lang="en-US"/>
          </a:p>
        </c:txPr>
        <c:crossAx val="148350848"/>
        <c:crosses val="autoZero"/>
        <c:auto val="1"/>
        <c:lblAlgn val="ctr"/>
        <c:lblOffset val="100"/>
      </c:catAx>
      <c:valAx>
        <c:axId val="148350848"/>
        <c:scaling>
          <c:orientation val="minMax"/>
          <c:max val="0.6500000000000089"/>
          <c:min val="0"/>
        </c:scaling>
        <c:delete val="1"/>
        <c:axPos val="t"/>
        <c:numFmt formatCode="0%" sourceLinked="1"/>
        <c:tickLblPos val="none"/>
        <c:crossAx val="148349312"/>
        <c:crosses val="autoZero"/>
        <c:crossBetween val="between"/>
      </c:valAx>
    </c:plotArea>
    <c:plotVisOnly val="1"/>
    <c:dispBlanksAs val="gap"/>
  </c:chart>
  <c:txPr>
    <a:bodyPr/>
    <a:lstStyle/>
    <a:p>
      <a:pPr>
        <a:defRPr sz="1800"/>
      </a:pPr>
      <a:endParaRPr lang="en-US"/>
    </a:p>
  </c:txPr>
  <c:externalData r:id="rId1"/>
</c:chartSpace>
</file>

<file path=ppt/charts/chart41.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47990472857824162"/>
          <c:y val="0"/>
          <c:w val="0.52009527142175871"/>
          <c:h val="0.9600904901422207"/>
        </c:manualLayout>
      </c:layout>
      <c:barChart>
        <c:barDir val="bar"/>
        <c:grouping val="clustered"/>
        <c:ser>
          <c:idx val="0"/>
          <c:order val="0"/>
          <c:tx>
            <c:strRef>
              <c:f>Sheet1!$B$1</c:f>
              <c:strCache>
                <c:ptCount val="1"/>
                <c:pt idx="0">
                  <c:v>Total</c:v>
                </c:pt>
              </c:strCache>
            </c:strRef>
          </c:tx>
          <c:dLbls>
            <c:dLbl>
              <c:idx val="14"/>
              <c:tx>
                <c:rich>
                  <a:bodyPr/>
                  <a:lstStyle/>
                  <a:p>
                    <a:r>
                      <a:rPr lang="en-US" sz="1800" dirty="0" smtClean="0"/>
                      <a:t>&lt;</a:t>
                    </a:r>
                    <a:r>
                      <a:rPr lang="en-US" dirty="0" smtClean="0"/>
                      <a:t>1%</a:t>
                    </a:r>
                    <a:endParaRPr lang="en-US" dirty="0"/>
                  </a:p>
                </c:rich>
              </c:tx>
              <c:showVal val="1"/>
            </c:dLbl>
            <c:txPr>
              <a:bodyPr/>
              <a:lstStyle/>
              <a:p>
                <a:pPr>
                  <a:defRPr sz="1800"/>
                </a:pPr>
                <a:endParaRPr lang="en-US"/>
              </a:p>
            </c:txPr>
            <c:showVal val="1"/>
          </c:dLbls>
          <c:cat>
            <c:strRef>
              <c:f>Sheet1!$A$2:$A$7</c:f>
              <c:strCache>
                <c:ptCount val="6"/>
                <c:pt idx="0">
                  <c:v>Owner/ Operator</c:v>
                </c:pt>
                <c:pt idx="1">
                  <c:v>Chief Executive Officer (CEO) or President</c:v>
                </c:pt>
                <c:pt idx="2">
                  <c:v>General Manager (GM) or Office Manager</c:v>
                </c:pt>
                <c:pt idx="3">
                  <c:v>Chief Financial Officer (CFO)</c:v>
                </c:pt>
                <c:pt idx="4">
                  <c:v>Managing Director, Senior Director or Director</c:v>
                </c:pt>
                <c:pt idx="5">
                  <c:v>Accountant</c:v>
                </c:pt>
              </c:strCache>
            </c:strRef>
          </c:cat>
          <c:val>
            <c:numRef>
              <c:f>Sheet1!$B$2:$B$7</c:f>
              <c:numCache>
                <c:formatCode>0%</c:formatCode>
                <c:ptCount val="6"/>
                <c:pt idx="0">
                  <c:v>0.60000000000000053</c:v>
                </c:pt>
                <c:pt idx="1">
                  <c:v>0.16</c:v>
                </c:pt>
                <c:pt idx="2">
                  <c:v>0.14000000000000001</c:v>
                </c:pt>
                <c:pt idx="3">
                  <c:v>6.0000000000000032E-2</c:v>
                </c:pt>
                <c:pt idx="4">
                  <c:v>0.05</c:v>
                </c:pt>
                <c:pt idx="5">
                  <c:v>4.0000000000000022E-2</c:v>
                </c:pt>
              </c:numCache>
            </c:numRef>
          </c:val>
        </c:ser>
        <c:dLbls/>
        <c:gapWidth val="50"/>
        <c:axId val="148399616"/>
        <c:axId val="148401152"/>
      </c:barChart>
      <c:catAx>
        <c:axId val="148399616"/>
        <c:scaling>
          <c:orientation val="maxMin"/>
        </c:scaling>
        <c:axPos val="l"/>
        <c:numFmt formatCode="@" sourceLinked="1"/>
        <c:majorTickMark val="none"/>
        <c:tickLblPos val="nextTo"/>
        <c:crossAx val="148401152"/>
        <c:crosses val="autoZero"/>
        <c:auto val="1"/>
        <c:lblAlgn val="ctr"/>
        <c:lblOffset val="100"/>
      </c:catAx>
      <c:valAx>
        <c:axId val="148401152"/>
        <c:scaling>
          <c:orientation val="minMax"/>
          <c:max val="0.75000000000000366"/>
        </c:scaling>
        <c:delete val="1"/>
        <c:axPos val="t"/>
        <c:numFmt formatCode="0%" sourceLinked="1"/>
        <c:tickLblPos val="none"/>
        <c:crossAx val="148399616"/>
        <c:crosses val="autoZero"/>
        <c:crossBetween val="between"/>
      </c:valAx>
    </c:plotArea>
    <c:plotVisOnly val="1"/>
    <c:dispBlanksAs val="gap"/>
  </c:chart>
  <c:txPr>
    <a:bodyPr/>
    <a:lstStyle/>
    <a:p>
      <a:pPr>
        <a:defRPr sz="1400"/>
      </a:pPr>
      <a:endParaRPr lang="en-US"/>
    </a:p>
  </c:txPr>
  <c:externalData r:id="rId1"/>
</c:chartSpace>
</file>

<file path=ppt/charts/chart42.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65439930597370755"/>
          <c:y val="0"/>
          <c:w val="0.49691040420562776"/>
          <c:h val="0.9600904901422207"/>
        </c:manualLayout>
      </c:layout>
      <c:barChart>
        <c:barDir val="bar"/>
        <c:grouping val="clustered"/>
        <c:ser>
          <c:idx val="0"/>
          <c:order val="0"/>
          <c:tx>
            <c:strRef>
              <c:f>Sheet1!$B$1</c:f>
              <c:strCache>
                <c:ptCount val="1"/>
                <c:pt idx="0">
                  <c:v>Total</c:v>
                </c:pt>
              </c:strCache>
            </c:strRef>
          </c:tx>
          <c:dLbls>
            <c:showVal val="1"/>
          </c:dLbls>
          <c:cat>
            <c:strRef>
              <c:f>Sheet1!$A$2:$A$6</c:f>
              <c:strCache>
                <c:ptCount val="5"/>
                <c:pt idx="0">
                  <c:v>18-34</c:v>
                </c:pt>
                <c:pt idx="1">
                  <c:v>35 to 44</c:v>
                </c:pt>
                <c:pt idx="2">
                  <c:v>45 to 54</c:v>
                </c:pt>
                <c:pt idx="3">
                  <c:v>55 to 64</c:v>
                </c:pt>
                <c:pt idx="4">
                  <c:v>65+</c:v>
                </c:pt>
              </c:strCache>
            </c:strRef>
          </c:cat>
          <c:val>
            <c:numRef>
              <c:f>Sheet1!$B$2:$B$6</c:f>
              <c:numCache>
                <c:formatCode>0%</c:formatCode>
                <c:ptCount val="5"/>
                <c:pt idx="0">
                  <c:v>0.11</c:v>
                </c:pt>
                <c:pt idx="1">
                  <c:v>0.18000000000000013</c:v>
                </c:pt>
                <c:pt idx="2">
                  <c:v>0.29000000000000026</c:v>
                </c:pt>
                <c:pt idx="3">
                  <c:v>0.32000000000000034</c:v>
                </c:pt>
                <c:pt idx="4">
                  <c:v>9.0000000000000024E-2</c:v>
                </c:pt>
              </c:numCache>
            </c:numRef>
          </c:val>
        </c:ser>
        <c:dLbls/>
        <c:axId val="148437248"/>
        <c:axId val="148443136"/>
      </c:barChart>
      <c:catAx>
        <c:axId val="148437248"/>
        <c:scaling>
          <c:orientation val="maxMin"/>
        </c:scaling>
        <c:axPos val="l"/>
        <c:numFmt formatCode="@" sourceLinked="1"/>
        <c:majorTickMark val="none"/>
        <c:tickLblPos val="nextTo"/>
        <c:crossAx val="148443136"/>
        <c:crosses val="autoZero"/>
        <c:auto val="1"/>
        <c:lblAlgn val="ctr"/>
        <c:lblOffset val="100"/>
      </c:catAx>
      <c:valAx>
        <c:axId val="148443136"/>
        <c:scaling>
          <c:orientation val="minMax"/>
          <c:max val="0.5"/>
          <c:min val="0"/>
        </c:scaling>
        <c:delete val="1"/>
        <c:axPos val="t"/>
        <c:numFmt formatCode="0%" sourceLinked="1"/>
        <c:tickLblPos val="none"/>
        <c:crossAx val="148437248"/>
        <c:crosses val="autoZero"/>
        <c:crossBetween val="between"/>
      </c:valAx>
    </c:plotArea>
    <c:plotVisOnly val="1"/>
    <c:dispBlanksAs val="gap"/>
  </c:chart>
  <c:txPr>
    <a:bodyPr/>
    <a:lstStyle/>
    <a:p>
      <a:pPr>
        <a:defRPr sz="1800"/>
      </a:pPr>
      <a:endParaRPr lang="en-US"/>
    </a:p>
  </c:txPr>
  <c:externalData r:id="rId1"/>
</c:chartSpace>
</file>

<file path=ppt/charts/chart43.xml><?xml version="1.0" encoding="utf-8"?>
<c:chartSpace xmlns:c="http://schemas.openxmlformats.org/drawingml/2006/chart" xmlns:a="http://schemas.openxmlformats.org/drawingml/2006/main" xmlns:r="http://schemas.openxmlformats.org/officeDocument/2006/relationships">
  <c:lang val="en-CA"/>
  <c:style val="16"/>
  <c:chart>
    <c:autoTitleDeleted val="1"/>
    <c:plotArea>
      <c:layout/>
      <c:pieChart>
        <c:varyColors val="1"/>
        <c:ser>
          <c:idx val="0"/>
          <c:order val="0"/>
          <c:tx>
            <c:strRef>
              <c:f>Sheet1!$B$1</c:f>
              <c:strCache>
                <c:ptCount val="1"/>
                <c:pt idx="0">
                  <c:v>Total</c:v>
                </c:pt>
              </c:strCache>
            </c:strRef>
          </c:tx>
          <c:dLbls>
            <c:dLbl>
              <c:idx val="0"/>
              <c:layout>
                <c:manualLayout>
                  <c:x val="-0.24660121959300921"/>
                  <c:y val="-0.17471642352845793"/>
                </c:manualLayout>
              </c:layout>
              <c:tx>
                <c:rich>
                  <a:bodyPr/>
                  <a:lstStyle/>
                  <a:p>
                    <a:pPr>
                      <a:defRPr sz="1600"/>
                    </a:pPr>
                    <a:r>
                      <a:rPr lang="en-US" sz="1600" dirty="0"/>
                      <a:t>Male
</a:t>
                    </a:r>
                    <a:r>
                      <a:rPr lang="en-US" sz="1800" dirty="0" smtClean="0"/>
                      <a:t>61%</a:t>
                    </a:r>
                    <a:endParaRPr lang="en-US" sz="1800" dirty="0"/>
                  </a:p>
                </c:rich>
              </c:tx>
              <c:spPr/>
              <c:showCatName val="1"/>
              <c:showPercent val="1"/>
            </c:dLbl>
            <c:dLbl>
              <c:idx val="1"/>
              <c:layout>
                <c:manualLayout>
                  <c:x val="0.28506045897701882"/>
                  <c:y val="0.14354768153981118"/>
                </c:manualLayout>
              </c:layout>
              <c:tx>
                <c:rich>
                  <a:bodyPr/>
                  <a:lstStyle/>
                  <a:p>
                    <a:pPr>
                      <a:defRPr sz="1600"/>
                    </a:pPr>
                    <a:r>
                      <a:rPr lang="en-US" sz="1600" dirty="0"/>
                      <a:t>Female
</a:t>
                    </a:r>
                    <a:r>
                      <a:rPr lang="en-US" sz="1800" dirty="0" smtClean="0"/>
                      <a:t>39%</a:t>
                    </a:r>
                    <a:endParaRPr lang="en-US" sz="1600" dirty="0"/>
                  </a:p>
                </c:rich>
              </c:tx>
              <c:spPr/>
              <c:showCatName val="1"/>
              <c:showPercent val="1"/>
            </c:dLbl>
            <c:showCatName val="1"/>
            <c:showPercent val="1"/>
            <c:showLeaderLines val="1"/>
          </c:dLbls>
          <c:cat>
            <c:strRef>
              <c:f>Sheet1!$A$2:$A$3</c:f>
              <c:strCache>
                <c:ptCount val="2"/>
                <c:pt idx="0">
                  <c:v>Male</c:v>
                </c:pt>
                <c:pt idx="1">
                  <c:v>Female</c:v>
                </c:pt>
              </c:strCache>
            </c:strRef>
          </c:cat>
          <c:val>
            <c:numRef>
              <c:f>Sheet1!$B$2:$B$3</c:f>
              <c:numCache>
                <c:formatCode>0%</c:formatCode>
                <c:ptCount val="2"/>
                <c:pt idx="0">
                  <c:v>0.61000000000000054</c:v>
                </c:pt>
                <c:pt idx="1">
                  <c:v>0.39000000000000035</c:v>
                </c:pt>
              </c:numCache>
            </c:numRef>
          </c:val>
        </c:ser>
        <c:dLbls>
          <c:showCatName val="1"/>
          <c:showPercent val="1"/>
        </c:dLbls>
        <c:firstSliceAng val="0"/>
      </c:pieChart>
    </c:plotArea>
    <c:plotVisOnly val="1"/>
    <c:dispBlanksAs val="zero"/>
  </c:chart>
  <c:txPr>
    <a:bodyPr/>
    <a:lstStyle/>
    <a:p>
      <a:pPr>
        <a:defRPr sz="1800"/>
      </a:pPr>
      <a:endParaRPr lang="en-US"/>
    </a:p>
  </c:txPr>
  <c:externalData r:id="rId1"/>
</c:chartSpace>
</file>

<file path=ppt/charts/chart44.xml><?xml version="1.0" encoding="utf-8"?>
<c:chartSpace xmlns:c="http://schemas.openxmlformats.org/drawingml/2006/chart" xmlns:a="http://schemas.openxmlformats.org/drawingml/2006/main" xmlns:r="http://schemas.openxmlformats.org/officeDocument/2006/relationships">
  <c:lang val="en-CA"/>
  <c:style val="16"/>
  <c:chart>
    <c:autoTitleDeleted val="1"/>
    <c:view3D>
      <c:rotX val="75"/>
      <c:perspective val="60"/>
    </c:view3D>
    <c:plotArea>
      <c:layout>
        <c:manualLayout>
          <c:layoutTarget val="inner"/>
          <c:xMode val="edge"/>
          <c:yMode val="edge"/>
          <c:x val="3.1262671788045801E-2"/>
          <c:y val="3.1969119249620481E-2"/>
          <c:w val="0.92894847320900398"/>
          <c:h val="0.77163842537099792"/>
        </c:manualLayout>
      </c:layout>
      <c:pie3DChart>
        <c:varyColors val="1"/>
        <c:ser>
          <c:idx val="0"/>
          <c:order val="0"/>
          <c:tx>
            <c:strRef>
              <c:f>Sheet1!$B$1</c:f>
              <c:strCache>
                <c:ptCount val="1"/>
                <c:pt idx="0">
                  <c:v>Total</c:v>
                </c:pt>
              </c:strCache>
            </c:strRef>
          </c:tx>
          <c:dLbls>
            <c:dLbl>
              <c:idx val="0"/>
              <c:layout/>
              <c:dLblPos val="ctr"/>
              <c:showVal val="1"/>
            </c:dLbl>
            <c:txPr>
              <a:bodyPr/>
              <a:lstStyle/>
              <a:p>
                <a:pPr>
                  <a:defRPr sz="2000"/>
                </a:pPr>
                <a:endParaRPr lang="en-US"/>
              </a:p>
            </c:txPr>
            <c:dLblPos val="ctr"/>
            <c:showPercent val="1"/>
            <c:showLeaderLines val="1"/>
          </c:dLbls>
          <c:cat>
            <c:strRef>
              <c:f>Sheet1!$A$2:$A$4</c:f>
              <c:strCache>
                <c:ptCount val="3"/>
                <c:pt idx="0">
                  <c:v>Sole decision-maker</c:v>
                </c:pt>
                <c:pt idx="1">
                  <c:v>Shares responsibility</c:v>
                </c:pt>
                <c:pt idx="2">
                  <c:v>Influences decisions</c:v>
                </c:pt>
              </c:strCache>
            </c:strRef>
          </c:cat>
          <c:val>
            <c:numRef>
              <c:f>Sheet1!$B$2:$B$4</c:f>
              <c:numCache>
                <c:formatCode>0%</c:formatCode>
                <c:ptCount val="3"/>
                <c:pt idx="0">
                  <c:v>0.46</c:v>
                </c:pt>
                <c:pt idx="1">
                  <c:v>0.42000000000000026</c:v>
                </c:pt>
                <c:pt idx="2">
                  <c:v>0.12000000000000002</c:v>
                </c:pt>
              </c:numCache>
            </c:numRef>
          </c:val>
        </c:ser>
        <c:dLbls>
          <c:showPercent val="1"/>
        </c:dLbls>
      </c:pie3DChart>
    </c:plotArea>
    <c:legend>
      <c:legendPos val="b"/>
      <c:layout>
        <c:manualLayout>
          <c:xMode val="edge"/>
          <c:yMode val="edge"/>
          <c:x val="0.23589106894616391"/>
          <c:y val="0.82071777423531544"/>
          <c:w val="0.52821786210767252"/>
          <c:h val="0.16184452435580052"/>
        </c:manualLayout>
      </c:layout>
      <c:txPr>
        <a:bodyPr/>
        <a:lstStyle/>
        <a:p>
          <a:pPr>
            <a:defRPr sz="1600">
              <a:solidFill>
                <a:srgbClr val="505150"/>
              </a:solidFill>
            </a:defRPr>
          </a:pPr>
          <a:endParaRPr lang="en-US"/>
        </a:p>
      </c:txPr>
    </c:legend>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3.4819934695344432E-2"/>
          <c:y val="9.9235703294789271E-2"/>
          <c:w val="0.8313478931027527"/>
          <c:h val="0.94462660092183692"/>
        </c:manualLayout>
      </c:layout>
      <c:doughnutChart>
        <c:varyColors val="1"/>
        <c:ser>
          <c:idx val="0"/>
          <c:order val="0"/>
          <c:tx>
            <c:strRef>
              <c:f>Sheet1!$B$1</c:f>
              <c:strCache>
                <c:ptCount val="1"/>
                <c:pt idx="0">
                  <c:v>Series 1</c:v>
                </c:pt>
              </c:strCache>
            </c:strRef>
          </c:tx>
          <c:dLbls>
            <c:txPr>
              <a:bodyPr/>
              <a:lstStyle/>
              <a:p>
                <a:pPr>
                  <a:defRPr sz="1800" baseline="0">
                    <a:latin typeface="Calibri" pitchFamily="34" charset="0"/>
                    <a:cs typeface="Calibri" pitchFamily="34" charset="0"/>
                  </a:defRPr>
                </a:pPr>
                <a:endParaRPr lang="en-US"/>
              </a:p>
            </c:txPr>
            <c:showVal val="1"/>
            <c:showLeaderLines val="1"/>
          </c:dLbls>
          <c:cat>
            <c:strRef>
              <c:f>Sheet1!$A$2:$A$5</c:f>
              <c:strCache>
                <c:ptCount val="4"/>
                <c:pt idx="0">
                  <c:v>Yes, positive</c:v>
                </c:pt>
                <c:pt idx="1">
                  <c:v>Yes, negative</c:v>
                </c:pt>
                <c:pt idx="2">
                  <c:v>No</c:v>
                </c:pt>
                <c:pt idx="3">
                  <c:v>Don't know</c:v>
                </c:pt>
              </c:strCache>
            </c:strRef>
          </c:cat>
          <c:val>
            <c:numRef>
              <c:f>Sheet1!$B$2:$B$5</c:f>
              <c:numCache>
                <c:formatCode>0%</c:formatCode>
                <c:ptCount val="4"/>
                <c:pt idx="0">
                  <c:v>0.13</c:v>
                </c:pt>
                <c:pt idx="1">
                  <c:v>0.16</c:v>
                </c:pt>
                <c:pt idx="2">
                  <c:v>0.69000000000000061</c:v>
                </c:pt>
                <c:pt idx="3">
                  <c:v>2.0000000000000011E-2</c:v>
                </c:pt>
              </c:numCache>
            </c:numRef>
          </c:val>
        </c:ser>
        <c:dLbls/>
        <c:firstSliceAng val="0"/>
        <c:holeSize val="50"/>
      </c:doughnutChart>
    </c:plotArea>
    <c:legend>
      <c:legendPos val="l"/>
      <c:layout>
        <c:manualLayout>
          <c:xMode val="edge"/>
          <c:yMode val="edge"/>
          <c:x val="0.28236127158732288"/>
          <c:y val="0.38877451458471174"/>
          <c:w val="0.3484286734811205"/>
          <c:h val="0.29660129444076999"/>
        </c:manualLayout>
      </c:layout>
    </c:legend>
    <c:plotVisOnly val="1"/>
    <c:dispBlanksAs val="zero"/>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Energy/Oil &amp; Gas</a:t>
            </a:r>
            <a:endParaRPr lang="en-US" sz="1600" dirty="0"/>
          </a:p>
        </c:rich>
      </c:tx>
      <c:layout>
        <c:manualLayout>
          <c:xMode val="edge"/>
          <c:yMode val="edge"/>
          <c:x val="0.14333826671013591"/>
          <c:y val="0"/>
        </c:manualLayout>
      </c:layout>
    </c:title>
    <c:plotArea>
      <c:layout>
        <c:manualLayout>
          <c:layoutTarget val="inner"/>
          <c:xMode val="edge"/>
          <c:yMode val="edge"/>
          <c:x val="7.9335281534418753E-2"/>
          <c:y val="0.14157500515381269"/>
          <c:w val="0.8313478931027527"/>
          <c:h val="0.94462660092183692"/>
        </c:manualLayout>
      </c:layout>
      <c:doughnutChart>
        <c:varyColors val="1"/>
        <c:ser>
          <c:idx val="0"/>
          <c:order val="0"/>
          <c:tx>
            <c:strRef>
              <c:f>Sheet1!$B$1</c:f>
              <c:strCache>
                <c:ptCount val="1"/>
                <c:pt idx="0">
                  <c:v>Series 1</c:v>
                </c:pt>
              </c:strCache>
            </c:strRef>
          </c:tx>
          <c:dLbls>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Sheet1!$A$2:$A$5</c:f>
              <c:strCache>
                <c:ptCount val="4"/>
                <c:pt idx="0">
                  <c:v>Yes, positive</c:v>
                </c:pt>
                <c:pt idx="1">
                  <c:v>Yes, negative</c:v>
                </c:pt>
                <c:pt idx="2">
                  <c:v>No</c:v>
                </c:pt>
                <c:pt idx="3">
                  <c:v>Don't know</c:v>
                </c:pt>
              </c:strCache>
            </c:strRef>
          </c:cat>
          <c:val>
            <c:numRef>
              <c:f>Sheet1!$B$2:$B$5</c:f>
              <c:numCache>
                <c:formatCode>0%</c:formatCode>
                <c:ptCount val="4"/>
                <c:pt idx="0">
                  <c:v>9.0000000000000024E-2</c:v>
                </c:pt>
                <c:pt idx="1">
                  <c:v>0.47000000000000008</c:v>
                </c:pt>
                <c:pt idx="2">
                  <c:v>0.44</c:v>
                </c:pt>
                <c:pt idx="3">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Retail</a:t>
            </a:r>
            <a:endParaRPr lang="en-US" sz="1600" dirty="0"/>
          </a:p>
        </c:rich>
      </c:tx>
      <c:layout>
        <c:manualLayout>
          <c:xMode val="edge"/>
          <c:yMode val="edge"/>
          <c:x val="0.31421543399788293"/>
          <c:y val="0"/>
        </c:manualLayout>
      </c:layout>
    </c:title>
    <c:plotArea>
      <c:layout>
        <c:manualLayout>
          <c:layoutTarget val="inner"/>
          <c:xMode val="edge"/>
          <c:yMode val="edge"/>
          <c:x val="3.4819945878411758E-2"/>
          <c:y val="0.10504036681666193"/>
          <c:w val="0.8313478931027527"/>
          <c:h val="0.94462660092183692"/>
        </c:manualLayout>
      </c:layout>
      <c:doughnutChart>
        <c:varyColors val="1"/>
        <c:ser>
          <c:idx val="0"/>
          <c:order val="0"/>
          <c:tx>
            <c:strRef>
              <c:f>Sheet1!$B$1</c:f>
              <c:strCache>
                <c:ptCount val="1"/>
                <c:pt idx="0">
                  <c:v>Series 1</c:v>
                </c:pt>
              </c:strCache>
            </c:strRef>
          </c:tx>
          <c:dLbls>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Sheet1!$A$2:$A$5</c:f>
              <c:strCache>
                <c:ptCount val="4"/>
                <c:pt idx="0">
                  <c:v>Yes, positive</c:v>
                </c:pt>
                <c:pt idx="1">
                  <c:v>Yes, negative</c:v>
                </c:pt>
                <c:pt idx="2">
                  <c:v>No</c:v>
                </c:pt>
                <c:pt idx="3">
                  <c:v>Don't know</c:v>
                </c:pt>
              </c:strCache>
            </c:strRef>
          </c:cat>
          <c:val>
            <c:numRef>
              <c:f>Sheet1!$B$2:$B$5</c:f>
              <c:numCache>
                <c:formatCode>0%</c:formatCode>
                <c:ptCount val="4"/>
                <c:pt idx="0">
                  <c:v>0.05</c:v>
                </c:pt>
                <c:pt idx="1">
                  <c:v>0.27</c:v>
                </c:pt>
                <c:pt idx="2">
                  <c:v>0.68</c:v>
                </c:pt>
                <c:pt idx="3">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CA"/>
  <c:style val="8"/>
  <c:chart>
    <c:title>
      <c:tx>
        <c:rich>
          <a:bodyPr/>
          <a:lstStyle/>
          <a:p>
            <a:pPr>
              <a:defRPr/>
            </a:pPr>
            <a:r>
              <a:rPr lang="en-US" sz="1600" dirty="0" smtClean="0"/>
              <a:t>Construction</a:t>
            </a:r>
            <a:endParaRPr lang="en-US" sz="1600" dirty="0"/>
          </a:p>
        </c:rich>
      </c:tx>
      <c:layout>
        <c:manualLayout>
          <c:xMode val="edge"/>
          <c:yMode val="edge"/>
          <c:x val="0.16188307133041469"/>
          <c:y val="0"/>
        </c:manualLayout>
      </c:layout>
    </c:title>
    <c:plotArea>
      <c:layout>
        <c:manualLayout>
          <c:layoutTarget val="inner"/>
          <c:xMode val="edge"/>
          <c:yMode val="edge"/>
          <c:x val="3.4819945878411758E-2"/>
          <c:y val="0.10504036681666193"/>
          <c:w val="0.8313478931027527"/>
          <c:h val="0.94462660092183692"/>
        </c:manualLayout>
      </c:layout>
      <c:doughnutChart>
        <c:varyColors val="1"/>
        <c:ser>
          <c:idx val="0"/>
          <c:order val="0"/>
          <c:tx>
            <c:strRef>
              <c:f>Sheet1!$B$1</c:f>
              <c:strCache>
                <c:ptCount val="1"/>
                <c:pt idx="0">
                  <c:v>Series 1</c:v>
                </c:pt>
              </c:strCache>
            </c:strRef>
          </c:tx>
          <c:dLbls>
            <c:dLbl>
              <c:idx val="3"/>
              <c:delete val="1"/>
            </c:dLbl>
            <c:txPr>
              <a:bodyPr/>
              <a:lstStyle/>
              <a:p>
                <a:pPr>
                  <a:defRPr sz="1600" baseline="0">
                    <a:latin typeface="Calibri" pitchFamily="34" charset="0"/>
                    <a:cs typeface="Calibri" pitchFamily="34" charset="0"/>
                  </a:defRPr>
                </a:pPr>
                <a:endParaRPr lang="en-US"/>
              </a:p>
            </c:txPr>
            <c:showVal val="1"/>
            <c:showLeaderLines val="1"/>
          </c:dLbls>
          <c:cat>
            <c:strRef>
              <c:f>Sheet1!$A$2:$A$5</c:f>
              <c:strCache>
                <c:ptCount val="4"/>
                <c:pt idx="0">
                  <c:v>Yes, positive</c:v>
                </c:pt>
                <c:pt idx="1">
                  <c:v>Yes, negative</c:v>
                </c:pt>
                <c:pt idx="2">
                  <c:v>No</c:v>
                </c:pt>
                <c:pt idx="3">
                  <c:v>Don't know</c:v>
                </c:pt>
              </c:strCache>
            </c:strRef>
          </c:cat>
          <c:val>
            <c:numRef>
              <c:f>Sheet1!$B$2:$B$5</c:f>
              <c:numCache>
                <c:formatCode>0%</c:formatCode>
                <c:ptCount val="4"/>
                <c:pt idx="0">
                  <c:v>0.23</c:v>
                </c:pt>
                <c:pt idx="1">
                  <c:v>0.14000000000000001</c:v>
                </c:pt>
                <c:pt idx="2">
                  <c:v>0.6400000000000009</c:v>
                </c:pt>
                <c:pt idx="3">
                  <c:v>0</c:v>
                </c:pt>
              </c:numCache>
            </c:numRef>
          </c:val>
        </c:ser>
        <c:dLbls/>
        <c:firstSliceAng val="0"/>
        <c:holeSize val="50"/>
      </c:doughnutChart>
    </c:plotArea>
    <c:plotVisOnly val="1"/>
    <c:dispBlanksAs val="zero"/>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CA"/>
  <c:style val="8"/>
  <c:chart>
    <c:autoTitleDeleted val="1"/>
    <c:plotArea>
      <c:layout>
        <c:manualLayout>
          <c:layoutTarget val="inner"/>
          <c:xMode val="edge"/>
          <c:yMode val="edge"/>
          <c:x val="0.49653579150084415"/>
          <c:y val="2.60003032399212E-2"/>
          <c:w val="0.50346420849915607"/>
          <c:h val="0.93733137058356064"/>
        </c:manualLayout>
      </c:layout>
      <c:barChart>
        <c:barDir val="bar"/>
        <c:grouping val="clustered"/>
        <c:ser>
          <c:idx val="0"/>
          <c:order val="0"/>
          <c:tx>
            <c:strRef>
              <c:f>Sheet1!$B$1</c:f>
              <c:strCache>
                <c:ptCount val="1"/>
                <c:pt idx="0">
                  <c:v>Series 1</c:v>
                </c:pt>
              </c:strCache>
            </c:strRef>
          </c:tx>
          <c:dLbls>
            <c:txPr>
              <a:bodyPr/>
              <a:lstStyle/>
              <a:p>
                <a:pPr>
                  <a:defRPr sz="1600">
                    <a:latin typeface="Calibri" pitchFamily="34" charset="0"/>
                    <a:cs typeface="Calibri" pitchFamily="34" charset="0"/>
                  </a:defRPr>
                </a:pPr>
                <a:endParaRPr lang="en-US"/>
              </a:p>
            </c:txPr>
            <c:dLblPos val="outEnd"/>
            <c:showVal val="1"/>
          </c:dLbls>
          <c:cat>
            <c:strRef>
              <c:f>Sheet1!$A$2:$A$7</c:f>
              <c:strCache>
                <c:ptCount val="6"/>
                <c:pt idx="0">
                  <c:v>Less revenue</c:v>
                </c:pt>
                <c:pt idx="1">
                  <c:v>Projects or contracts have been cancelled</c:v>
                </c:pt>
                <c:pt idx="2">
                  <c:v>Fewer customers</c:v>
                </c:pt>
                <c:pt idx="3">
                  <c:v>Customers making fewer discretionary purchases</c:v>
                </c:pt>
                <c:pt idx="4">
                  <c:v>Business has slowed down</c:v>
                </c:pt>
                <c:pt idx="5">
                  <c:v>Business is dependent on oil companies</c:v>
                </c:pt>
              </c:strCache>
            </c:strRef>
          </c:cat>
          <c:val>
            <c:numRef>
              <c:f>Sheet1!$B$2:$B$7</c:f>
              <c:numCache>
                <c:formatCode>0%</c:formatCode>
                <c:ptCount val="6"/>
                <c:pt idx="0">
                  <c:v>6.0000000000000032E-2</c:v>
                </c:pt>
                <c:pt idx="1">
                  <c:v>6.0000000000000032E-2</c:v>
                </c:pt>
                <c:pt idx="2">
                  <c:v>8.0000000000000043E-2</c:v>
                </c:pt>
                <c:pt idx="3">
                  <c:v>0.14000000000000001</c:v>
                </c:pt>
                <c:pt idx="4">
                  <c:v>0.2</c:v>
                </c:pt>
                <c:pt idx="5">
                  <c:v>0.22</c:v>
                </c:pt>
              </c:numCache>
            </c:numRef>
          </c:val>
        </c:ser>
        <c:dLbls>
          <c:showVal val="1"/>
        </c:dLbls>
        <c:gapWidth val="50"/>
        <c:axId val="111874048"/>
        <c:axId val="111875584"/>
      </c:barChart>
      <c:catAx>
        <c:axId val="111874048"/>
        <c:scaling>
          <c:orientation val="minMax"/>
        </c:scaling>
        <c:axPos val="l"/>
        <c:tickLblPos val="nextTo"/>
        <c:txPr>
          <a:bodyPr/>
          <a:lstStyle/>
          <a:p>
            <a:pPr>
              <a:defRPr sz="1600">
                <a:latin typeface="Calibri" pitchFamily="34" charset="0"/>
                <a:cs typeface="Calibri" pitchFamily="34" charset="0"/>
              </a:defRPr>
            </a:pPr>
            <a:endParaRPr lang="en-US"/>
          </a:p>
        </c:txPr>
        <c:crossAx val="111875584"/>
        <c:crosses val="autoZero"/>
        <c:auto val="1"/>
        <c:lblAlgn val="ctr"/>
        <c:lblOffset val="100"/>
      </c:catAx>
      <c:valAx>
        <c:axId val="111875584"/>
        <c:scaling>
          <c:orientation val="minMax"/>
        </c:scaling>
        <c:delete val="1"/>
        <c:axPos val="b"/>
        <c:numFmt formatCode="0%" sourceLinked="1"/>
        <c:tickLblPos val="none"/>
        <c:crossAx val="111874048"/>
        <c:crosses val="autoZero"/>
        <c:crossBetween val="between"/>
      </c:valAx>
    </c:plotArea>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9" tIns="46154" rIns="92309" bIns="46154"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34969" y="0"/>
            <a:ext cx="3010323" cy="460375"/>
          </a:xfrm>
          <a:prstGeom prst="rect">
            <a:avLst/>
          </a:prstGeom>
        </p:spPr>
        <p:txBody>
          <a:bodyPr vert="horz" lIns="92309" tIns="46154" rIns="92309" bIns="46154" rtlCol="0"/>
          <a:lstStyle>
            <a:lvl1pPr algn="r" fontAlgn="auto">
              <a:spcBef>
                <a:spcPts val="0"/>
              </a:spcBef>
              <a:spcAft>
                <a:spcPts val="0"/>
              </a:spcAft>
              <a:defRPr sz="1200">
                <a:latin typeface="+mn-lt"/>
                <a:ea typeface="+mn-ea"/>
                <a:cs typeface="+mn-cs"/>
              </a:defRPr>
            </a:lvl1pPr>
          </a:lstStyle>
          <a:p>
            <a:pPr>
              <a:defRPr/>
            </a:pPr>
            <a:fld id="{F142D07C-63AB-DA4F-BE87-5396803E6A92}" type="datetimeFigureOut">
              <a:rPr lang="en-US"/>
              <a:pPr>
                <a:defRPr/>
              </a:pPr>
              <a:t>1/19/2015</a:t>
            </a:fld>
            <a:endParaRPr lang="en-US"/>
          </a:p>
        </p:txBody>
      </p:sp>
      <p:sp>
        <p:nvSpPr>
          <p:cNvPr id="4" name="Footer Placeholder 3"/>
          <p:cNvSpPr>
            <a:spLocks noGrp="1"/>
          </p:cNvSpPr>
          <p:nvPr>
            <p:ph type="ftr" sz="quarter" idx="2"/>
          </p:nvPr>
        </p:nvSpPr>
        <p:spPr>
          <a:xfrm>
            <a:off x="0" y="8745527"/>
            <a:ext cx="3010323" cy="460375"/>
          </a:xfrm>
          <a:prstGeom prst="rect">
            <a:avLst/>
          </a:prstGeom>
        </p:spPr>
        <p:txBody>
          <a:bodyPr vert="horz" lIns="92309" tIns="46154" rIns="92309" bIns="46154"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34969" y="8745527"/>
            <a:ext cx="3010323" cy="460375"/>
          </a:xfrm>
          <a:prstGeom prst="rect">
            <a:avLst/>
          </a:prstGeom>
        </p:spPr>
        <p:txBody>
          <a:bodyPr vert="horz" lIns="92309" tIns="46154" rIns="92309" bIns="46154" rtlCol="0" anchor="b"/>
          <a:lstStyle>
            <a:lvl1pPr algn="r" fontAlgn="auto">
              <a:spcBef>
                <a:spcPts val="0"/>
              </a:spcBef>
              <a:spcAft>
                <a:spcPts val="0"/>
              </a:spcAft>
              <a:defRPr sz="1200">
                <a:latin typeface="+mn-lt"/>
                <a:ea typeface="+mn-ea"/>
                <a:cs typeface="+mn-cs"/>
              </a:defRPr>
            </a:lvl1pPr>
          </a:lstStyle>
          <a:p>
            <a:pPr>
              <a:defRPr/>
            </a:pPr>
            <a:fld id="{F4BD0E4D-1A03-3040-910A-5ABFB31EE80F}" type="slidenum">
              <a:rPr lang="en-US"/>
              <a:pPr>
                <a:defRPr/>
              </a:pPr>
              <a:t>‹#›</a:t>
            </a:fld>
            <a:endParaRPr lang="en-US"/>
          </a:p>
        </p:txBody>
      </p:sp>
    </p:spTree>
    <p:extLst>
      <p:ext uri="{BB962C8B-B14F-4D97-AF65-F5344CB8AC3E}">
        <p14:creationId xmlns:p14="http://schemas.microsoft.com/office/powerpoint/2010/main" xmlns="" val="1885313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0375"/>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34969" y="0"/>
            <a:ext cx="3010323" cy="460375"/>
          </a:xfrm>
          <a:prstGeom prst="rect">
            <a:avLst/>
          </a:prstGeom>
        </p:spPr>
        <p:txBody>
          <a:bodyPr vert="horz" lIns="92309" tIns="46154" rIns="92309" bIns="46154" rtlCol="0"/>
          <a:lstStyle>
            <a:lvl1pPr algn="r">
              <a:defRPr sz="1200"/>
            </a:lvl1pPr>
          </a:lstStyle>
          <a:p>
            <a:fld id="{D82CC64D-E4C3-E741-A0D1-44815D54A5EE}" type="datetimeFigureOut">
              <a:rPr lang="en-US" smtClean="0"/>
              <a:pPr/>
              <a:t>1/19/2015</a:t>
            </a:fld>
            <a:endParaRPr lang="en-US"/>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4690" y="4373563"/>
            <a:ext cx="5557520" cy="4143375"/>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5527"/>
            <a:ext cx="3010323" cy="460375"/>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745527"/>
            <a:ext cx="3010323" cy="460375"/>
          </a:xfrm>
          <a:prstGeom prst="rect">
            <a:avLst/>
          </a:prstGeom>
        </p:spPr>
        <p:txBody>
          <a:bodyPr vert="horz" lIns="92309" tIns="46154" rIns="92309" bIns="46154" rtlCol="0" anchor="b"/>
          <a:lstStyle>
            <a:lvl1pPr algn="r">
              <a:defRPr sz="1200"/>
            </a:lvl1pPr>
          </a:lstStyle>
          <a:p>
            <a:fld id="{1C059A01-957A-E348-AB86-E863EAD7842D}" type="slidenum">
              <a:rPr lang="en-US" smtClean="0"/>
              <a:pPr/>
              <a:t>‹#›</a:t>
            </a:fld>
            <a:endParaRPr lang="en-US"/>
          </a:p>
        </p:txBody>
      </p:sp>
    </p:spTree>
    <p:extLst>
      <p:ext uri="{BB962C8B-B14F-4D97-AF65-F5344CB8AC3E}">
        <p14:creationId xmlns:p14="http://schemas.microsoft.com/office/powerpoint/2010/main" xmlns="" val="590240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Results from our eighth quarterly survey with small and mid size businesses in Alberta.</a:t>
            </a:r>
          </a:p>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Business Beat Optimism explained:</a:t>
            </a:r>
          </a:p>
          <a:p>
            <a:pPr lvl="0"/>
            <a:r>
              <a:rPr lang="en-CA" sz="1200" kern="1200" dirty="0" smtClean="0">
                <a:solidFill>
                  <a:schemeClr val="tx1"/>
                </a:solidFill>
                <a:latin typeface="+mn-lt"/>
                <a:ea typeface="+mn-ea"/>
                <a:cs typeface="+mn-cs"/>
              </a:rPr>
              <a:t>We took our two optimism questions and converted them into separate indices using the same approach as the </a:t>
            </a:r>
            <a:r>
              <a:rPr lang="en-CA" sz="1200" kern="1200" dirty="0" err="1" smtClean="0">
                <a:solidFill>
                  <a:schemeClr val="tx1"/>
                </a:solidFill>
                <a:latin typeface="+mn-lt"/>
                <a:ea typeface="+mn-ea"/>
                <a:cs typeface="+mn-cs"/>
              </a:rPr>
              <a:t>CFIB’s</a:t>
            </a:r>
            <a:r>
              <a:rPr lang="en-CA" sz="1200" kern="1200" dirty="0" smtClean="0">
                <a:solidFill>
                  <a:schemeClr val="tx1"/>
                </a:solidFill>
                <a:latin typeface="+mn-lt"/>
                <a:ea typeface="+mn-ea"/>
                <a:cs typeface="+mn-cs"/>
              </a:rPr>
              <a:t> Business Barometer Index.</a:t>
            </a:r>
          </a:p>
          <a:p>
            <a:pPr lvl="0"/>
            <a:r>
              <a:rPr lang="en-CA" sz="1200" kern="1200" dirty="0" smtClean="0">
                <a:solidFill>
                  <a:schemeClr val="tx1"/>
                </a:solidFill>
                <a:latin typeface="+mn-lt"/>
                <a:ea typeface="+mn-ea"/>
                <a:cs typeface="+mn-cs"/>
              </a:rPr>
              <a:t>So, we took the % better (somewhat/much better) minus the % worse (somewhat/much worse) and re-scaled this number to range from 0 to 100.</a:t>
            </a:r>
          </a:p>
          <a:p>
            <a:pPr lvl="0"/>
            <a:r>
              <a:rPr lang="en-CA" sz="1200" kern="1200" dirty="0" smtClean="0">
                <a:solidFill>
                  <a:schemeClr val="tx1"/>
                </a:solidFill>
                <a:latin typeface="+mn-lt"/>
                <a:ea typeface="+mn-ea"/>
                <a:cs typeface="+mn-cs"/>
              </a:rPr>
              <a:t>The ‘equilibrium’ point is a score of 50, where the percentage feeling positive is the same as the percentage who feel negative.</a:t>
            </a:r>
          </a:p>
          <a:p>
            <a:pPr lvl="0"/>
            <a:r>
              <a:rPr lang="en-CA" sz="1200" kern="1200" dirty="0" smtClean="0">
                <a:solidFill>
                  <a:schemeClr val="tx1"/>
                </a:solidFill>
                <a:latin typeface="+mn-lt"/>
                <a:ea typeface="+mn-ea"/>
                <a:cs typeface="+mn-cs"/>
              </a:rPr>
              <a:t>Therefore, a score above 50 means owners expecting [their business’ performance / the Alberta economy] to be stronger in the next 6 months outnumber those expecting weaker performance.</a:t>
            </a: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Our two survey questions:</a:t>
            </a:r>
          </a:p>
          <a:p>
            <a:pPr lvl="0"/>
            <a:r>
              <a:rPr lang="en-CA" sz="1200" kern="1200" dirty="0" smtClean="0">
                <a:solidFill>
                  <a:schemeClr val="tx1"/>
                </a:solidFill>
                <a:latin typeface="+mn-lt"/>
                <a:ea typeface="+mn-ea"/>
                <a:cs typeface="+mn-cs"/>
              </a:rPr>
              <a:t>Your Company (Q1.2) “Considering everything, would you say your company will be better off, the same or worse off financially 6 months from now?”</a:t>
            </a:r>
          </a:p>
          <a:p>
            <a:pPr lvl="0"/>
            <a:r>
              <a:rPr lang="en-CA" sz="1200" kern="1200" dirty="0" smtClean="0">
                <a:solidFill>
                  <a:schemeClr val="tx1"/>
                </a:solidFill>
                <a:latin typeface="+mn-lt"/>
                <a:ea typeface="+mn-ea"/>
                <a:cs typeface="+mn-cs"/>
              </a:rPr>
              <a:t>Alberta Economy (Q1.4) “And again considering everything, would you say the overall Alberta economy will be better off, the same or worse off financially in the next 6 months?”</a:t>
            </a:r>
          </a:p>
          <a:p>
            <a:pPr lvl="0"/>
            <a:endParaRPr lang="en-CA" sz="1200" kern="1200" dirty="0" smtClean="0">
              <a:solidFill>
                <a:schemeClr val="tx1"/>
              </a:solidFill>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sz="1200" kern="1200" baseline="0" dirty="0" smtClean="0">
              <a:solidFill>
                <a:schemeClr val="tx1"/>
              </a:solidFill>
              <a:latin typeface="+mn-lt"/>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endParaRPr lang="en-CA" sz="1200" kern="1200" baseline="0" dirty="0" smtClean="0">
              <a:solidFill>
                <a:schemeClr val="tx1"/>
              </a:solidFill>
              <a:latin typeface="+mn-lt"/>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endParaRPr lang="en-CA" sz="1200" kern="1200" baseline="0" dirty="0" smtClean="0">
              <a:solidFill>
                <a:schemeClr val="tx1"/>
              </a:solidFill>
              <a:latin typeface="+mn-lt"/>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C059A01-957A-E348-AB86-E863EAD7842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C059A01-957A-E348-AB86-E863EAD7842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dirty="0" smtClean="0">
              <a:solidFill>
                <a:srgbClr val="505150"/>
              </a:solidFill>
              <a:latin typeface="Myriad Pro"/>
              <a:cs typeface="Myriad Pro"/>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sz="1200" kern="1200" dirty="0" smtClean="0">
              <a:solidFill>
                <a:schemeClr val="tx1"/>
              </a:solidFill>
              <a:latin typeface="+mn-lt"/>
              <a:ea typeface="+mn-ea"/>
              <a:cs typeface="+mn-cs"/>
            </a:endParaRPr>
          </a:p>
          <a:p>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1C059A01-957A-E348-AB86-E863EAD7842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8</a:t>
            </a:fld>
            <a:endParaRPr lang="en-US"/>
          </a:p>
        </p:txBody>
      </p:sp>
    </p:spTree>
    <p:extLst>
      <p:ext uri="{BB962C8B-B14F-4D97-AF65-F5344CB8AC3E}">
        <p14:creationId xmlns:p14="http://schemas.microsoft.com/office/powerpoint/2010/main" xmlns="" val="2818971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C059A01-957A-E348-AB86-E863EAD7842D}" type="slidenum">
              <a:rPr lang="en-US" smtClean="0"/>
              <a:pPr/>
              <a:t>9</a:t>
            </a:fld>
            <a:endParaRPr lang="en-US"/>
          </a:p>
        </p:txBody>
      </p:sp>
    </p:spTree>
    <p:extLst>
      <p:ext uri="{BB962C8B-B14F-4D97-AF65-F5344CB8AC3E}">
        <p14:creationId xmlns:p14="http://schemas.microsoft.com/office/powerpoint/2010/main" xmlns="" val="41163691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5101" y="3202003"/>
            <a:ext cx="7772400" cy="684198"/>
          </a:xfrm>
        </p:spPr>
        <p:txBody>
          <a:bodyPr/>
          <a:lstStyle>
            <a:lvl1pP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05533" y="3821257"/>
            <a:ext cx="7771967" cy="775398"/>
          </a:xfrm>
        </p:spPr>
        <p:txBody>
          <a:bodyPr/>
          <a:lstStyle>
            <a:lvl1pPr marL="0" indent="0" algn="l">
              <a:buNone/>
              <a:defRPr sz="2400">
                <a:solidFill>
                  <a:schemeClr val="bg1"/>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60362" y="6215063"/>
            <a:ext cx="2571097" cy="307777"/>
          </a:xfrm>
          <a:prstGeom prst="rect">
            <a:avLst/>
          </a:prstGeom>
          <a:noFill/>
        </p:spPr>
        <p:txBody>
          <a:bodyPr wrap="square" rtlCol="0">
            <a:spAutoFit/>
          </a:bodyPr>
          <a:lstStyle/>
          <a:p>
            <a:r>
              <a:rPr lang="en-CA" sz="1400" i="1" dirty="0" smtClean="0">
                <a:solidFill>
                  <a:srgbClr val="505150"/>
                </a:solidFill>
                <a:latin typeface="+mn-lt"/>
              </a:rPr>
              <a:t>Business &amp; Agriculture</a:t>
            </a:r>
            <a:endParaRPr lang="en-US" sz="1400" i="1" dirty="0">
              <a:solidFill>
                <a:srgbClr val="505150"/>
              </a:solidFill>
              <a:latin typeface="+mn-lt"/>
            </a:endParaRPr>
          </a:p>
        </p:txBody>
      </p:sp>
    </p:spTree>
    <p:extLst>
      <p:ext uri="{BB962C8B-B14F-4D97-AF65-F5344CB8AC3E}">
        <p14:creationId xmlns:p14="http://schemas.microsoft.com/office/powerpoint/2010/main" xmlns="" val="1496349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5101" y="3202003"/>
            <a:ext cx="7772400" cy="684199"/>
          </a:xfrm>
        </p:spPr>
        <p:txBody>
          <a:bodyPr/>
          <a:lstStyle>
            <a:lvl1pP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05535" y="3821256"/>
            <a:ext cx="7771967" cy="775399"/>
          </a:xfrm>
        </p:spPr>
        <p:txBody>
          <a:bodyPr/>
          <a:lstStyle>
            <a:lvl1pPr marL="0" indent="0" algn="l">
              <a:buNone/>
              <a:defRPr sz="2400">
                <a:solidFill>
                  <a:schemeClr val="bg1"/>
                </a:solidFill>
                <a:latin typeface="+mj-lt"/>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xmlns="" val="149634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360362" y="6215063"/>
            <a:ext cx="2571097" cy="307777"/>
          </a:xfrm>
          <a:prstGeom prst="rect">
            <a:avLst/>
          </a:prstGeom>
          <a:noFill/>
        </p:spPr>
        <p:txBody>
          <a:bodyPr wrap="square" rtlCol="0">
            <a:spAutoFit/>
          </a:bodyPr>
          <a:lstStyle/>
          <a:p>
            <a:r>
              <a:rPr lang="en-CA" sz="1400" i="1" dirty="0" smtClean="0">
                <a:solidFill>
                  <a:srgbClr val="505150"/>
                </a:solidFill>
                <a:latin typeface="+mn-lt"/>
              </a:rPr>
              <a:t>Business &amp; Agriculture</a:t>
            </a:r>
            <a:endParaRPr lang="en-US" sz="1400" i="1" dirty="0">
              <a:solidFill>
                <a:srgbClr val="505150"/>
              </a:solidFill>
              <a:latin typeface="+mn-lt"/>
            </a:endParaRPr>
          </a:p>
        </p:txBody>
      </p:sp>
    </p:spTree>
    <p:extLst>
      <p:ext uri="{BB962C8B-B14F-4D97-AF65-F5344CB8AC3E}">
        <p14:creationId xmlns:p14="http://schemas.microsoft.com/office/powerpoint/2010/main" xmlns="" val="32218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i="0" cap="all" baseline="0">
                <a:solidFill>
                  <a:schemeClr val="bg1"/>
                </a:solidFill>
                <a:latin typeface="Myriad Pro"/>
                <a:cs typeface="Myriad Pro"/>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latin typeface="Myriad Pro"/>
                <a:cs typeface="Myriad Pro"/>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TextBox 3"/>
          <p:cNvSpPr txBox="1"/>
          <p:nvPr userDrawn="1"/>
        </p:nvSpPr>
        <p:spPr>
          <a:xfrm>
            <a:off x="360362" y="6215063"/>
            <a:ext cx="2571097" cy="307777"/>
          </a:xfrm>
          <a:prstGeom prst="rect">
            <a:avLst/>
          </a:prstGeom>
          <a:noFill/>
        </p:spPr>
        <p:txBody>
          <a:bodyPr wrap="square" rtlCol="0">
            <a:spAutoFit/>
          </a:bodyPr>
          <a:lstStyle/>
          <a:p>
            <a:r>
              <a:rPr lang="en-CA" sz="1400" i="1" dirty="0" smtClean="0">
                <a:solidFill>
                  <a:srgbClr val="505150"/>
                </a:solidFill>
                <a:latin typeface="+mn-lt"/>
              </a:rPr>
              <a:t>Business &amp; Agriculture</a:t>
            </a:r>
            <a:endParaRPr lang="en-US" sz="1400" i="1" dirty="0">
              <a:solidFill>
                <a:srgbClr val="505150"/>
              </a:solidFill>
              <a:latin typeface="+mn-lt"/>
            </a:endParaRPr>
          </a:p>
        </p:txBody>
      </p:sp>
    </p:spTree>
    <p:extLst>
      <p:ext uri="{BB962C8B-B14F-4D97-AF65-F5344CB8AC3E}">
        <p14:creationId xmlns:p14="http://schemas.microsoft.com/office/powerpoint/2010/main" xmlns="" val="36445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userDrawn="1"/>
        </p:nvSpPr>
        <p:spPr bwMode="auto">
          <a:xfrm>
            <a:off x="958850" y="930275"/>
            <a:ext cx="7264400" cy="517525"/>
          </a:xfrm>
          <a:prstGeom prst="rect">
            <a:avLst/>
          </a:prstGeom>
          <a:noFill/>
          <a:ln w="9525">
            <a:noFill/>
            <a:miter lim="800000"/>
            <a:headEnd/>
            <a:tailEnd/>
          </a:ln>
        </p:spPr>
        <p:txBody>
          <a:bodyPr lIns="0" rIns="0" anchor="ctr"/>
          <a:lstStyle>
            <a:lvl1pPr>
              <a:defRPr sz="3200" baseline="0"/>
            </a:lvl1pPr>
          </a:lstStyle>
          <a:p>
            <a:pPr>
              <a:defRPr/>
            </a:pPr>
            <a:endParaRPr lang="en-US" sz="2000" dirty="0">
              <a:solidFill>
                <a:schemeClr val="bg1"/>
              </a:solidFill>
              <a:latin typeface="Arial" pitchFamily="34" charset="0"/>
              <a:ea typeface="+mj-ea"/>
              <a:cs typeface="Arial" pitchFamily="34" charset="0"/>
            </a:endParaRPr>
          </a:p>
        </p:txBody>
      </p:sp>
      <p:sp>
        <p:nvSpPr>
          <p:cNvPr id="2" name="Title 1"/>
          <p:cNvSpPr>
            <a:spLocks noGrp="1"/>
          </p:cNvSpPr>
          <p:nvPr>
            <p:ph type="title"/>
          </p:nvPr>
        </p:nvSpPr>
        <p:spPr>
          <a:xfrm>
            <a:off x="968375" y="444500"/>
            <a:ext cx="7264400" cy="831850"/>
          </a:xfrm>
        </p:spPr>
        <p:txBody>
          <a:bodyPr/>
          <a:lstStyle>
            <a:lvl1pPr>
              <a:defRPr sz="3200" baseline="0"/>
            </a:lvl1pPr>
          </a:lstStyle>
          <a:p>
            <a:r>
              <a:rPr lang="en-US" dirty="0" smtClean="0"/>
              <a:t>Click to edit Master title style</a:t>
            </a:r>
            <a:endParaRPr lang="en-US" dirty="0"/>
          </a:p>
        </p:txBody>
      </p:sp>
      <p:sp>
        <p:nvSpPr>
          <p:cNvPr id="6" name="Text Placeholder 3"/>
          <p:cNvSpPr>
            <a:spLocks noGrp="1"/>
          </p:cNvSpPr>
          <p:nvPr>
            <p:ph type="body" sz="quarter" idx="13"/>
          </p:nvPr>
        </p:nvSpPr>
        <p:spPr>
          <a:xfrm>
            <a:off x="874775" y="1860550"/>
            <a:ext cx="7281799" cy="3849624"/>
          </a:xfrm>
        </p:spPr>
        <p:txBody>
          <a:bodyPr/>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userDrawn="1"/>
        </p:nvSpPr>
        <p:spPr>
          <a:xfrm>
            <a:off x="360362" y="6215063"/>
            <a:ext cx="2571097" cy="307777"/>
          </a:xfrm>
          <a:prstGeom prst="rect">
            <a:avLst/>
          </a:prstGeom>
          <a:noFill/>
        </p:spPr>
        <p:txBody>
          <a:bodyPr wrap="square" rtlCol="0">
            <a:spAutoFit/>
          </a:bodyPr>
          <a:lstStyle/>
          <a:p>
            <a:r>
              <a:rPr lang="en-CA" sz="1400" i="1" dirty="0" smtClean="0">
                <a:solidFill>
                  <a:srgbClr val="505150"/>
                </a:solidFill>
                <a:latin typeface="+mn-lt"/>
              </a:rPr>
              <a:t>Business &amp; Agriculture</a:t>
            </a:r>
            <a:endParaRPr lang="en-US" sz="1400" i="1" dirty="0">
              <a:solidFill>
                <a:srgbClr val="505150"/>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60362" y="882120"/>
            <a:ext cx="8428037" cy="718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360362" y="1689100"/>
            <a:ext cx="8428037"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8690073" y="6586637"/>
            <a:ext cx="447963" cy="246221"/>
          </a:xfrm>
          <a:prstGeom prst="rect">
            <a:avLst/>
          </a:prstGeom>
          <a:noFill/>
        </p:spPr>
        <p:txBody>
          <a:bodyPr wrap="square" rtlCol="0">
            <a:spAutoFit/>
          </a:bodyPr>
          <a:lstStyle/>
          <a:p>
            <a:pPr algn="ctr"/>
            <a:fld id="{85720CFE-B7C1-4B1D-A04E-C466DCC21624}" type="slidenum">
              <a:rPr lang="en-US" sz="1000" smtClean="0">
                <a:solidFill>
                  <a:schemeClr val="bg1">
                    <a:lumMod val="50000"/>
                  </a:schemeClr>
                </a:solidFill>
              </a:rPr>
              <a:pPr algn="ctr"/>
              <a:t>‹#›</a:t>
            </a:fld>
            <a:endParaRPr lang="en-US" sz="100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83" r:id="rId2"/>
    <p:sldLayoutId id="2147483650" r:id="rId3"/>
    <p:sldLayoutId id="2147483651" r:id="rId4"/>
    <p:sldLayoutId id="2147483662" r:id="rId5"/>
  </p:sldLayoutIdLst>
  <p:txStyles>
    <p:titleStyle>
      <a:lvl1pPr algn="l" defTabSz="457200" rtl="0" eaLnBrk="1" fontAlgn="base" hangingPunct="1">
        <a:spcBef>
          <a:spcPct val="0"/>
        </a:spcBef>
        <a:spcAft>
          <a:spcPct val="0"/>
        </a:spcAft>
        <a:defRPr sz="3200" kern="1200" baseline="0">
          <a:solidFill>
            <a:schemeClr val="tx1"/>
          </a:solidFill>
          <a:latin typeface="Myriad Pro"/>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144000" indent="-144000" algn="l" defTabSz="457200" rtl="0" eaLnBrk="1" fontAlgn="base" hangingPunct="1">
        <a:spcBef>
          <a:spcPct val="20000"/>
        </a:spcBef>
        <a:spcAft>
          <a:spcPct val="0"/>
        </a:spcAft>
        <a:buFont typeface="Arial"/>
        <a:buChar char="•"/>
        <a:defRPr sz="1800" b="0" i="0" kern="1200">
          <a:solidFill>
            <a:srgbClr val="353535"/>
          </a:solidFill>
          <a:latin typeface="Myriad Pro"/>
          <a:ea typeface="ＭＳ Ｐゴシック" charset="0"/>
          <a:cs typeface="Myriad Pro"/>
        </a:defRPr>
      </a:lvl1pPr>
      <a:lvl2pPr marL="288000" indent="-144000" algn="l" defTabSz="457200" rtl="0" eaLnBrk="1" fontAlgn="base" hangingPunct="1">
        <a:spcBef>
          <a:spcPct val="20000"/>
        </a:spcBef>
        <a:spcAft>
          <a:spcPct val="0"/>
        </a:spcAft>
        <a:buFont typeface="Arial" charset="0"/>
        <a:buChar char="–"/>
        <a:defRPr sz="1800" b="0" i="0" kern="1200">
          <a:solidFill>
            <a:srgbClr val="353535"/>
          </a:solidFill>
          <a:latin typeface="Myriad Pro"/>
          <a:ea typeface="ＭＳ Ｐゴシック" charset="0"/>
          <a:cs typeface="Myriad Pro"/>
        </a:defRPr>
      </a:lvl2pPr>
      <a:lvl3pPr marL="432000" indent="-144000" algn="l" defTabSz="457200" rtl="0" eaLnBrk="1" fontAlgn="base" hangingPunct="1">
        <a:spcBef>
          <a:spcPct val="20000"/>
        </a:spcBef>
        <a:spcAft>
          <a:spcPct val="0"/>
        </a:spcAft>
        <a:buFont typeface="Arial" charset="0"/>
        <a:buChar char="•"/>
        <a:defRPr sz="1800" b="0" i="0" kern="1200">
          <a:solidFill>
            <a:srgbClr val="353535"/>
          </a:solidFill>
          <a:latin typeface="Myriad Pro"/>
          <a:ea typeface="ＭＳ Ｐゴシック" charset="0"/>
          <a:cs typeface="Myriad Pro"/>
        </a:defRPr>
      </a:lvl3pPr>
      <a:lvl4pPr marL="576000" indent="-144000" algn="l" defTabSz="457200" rtl="0" eaLnBrk="1" fontAlgn="base" hangingPunct="1">
        <a:spcBef>
          <a:spcPct val="20000"/>
        </a:spcBef>
        <a:spcAft>
          <a:spcPct val="0"/>
        </a:spcAft>
        <a:buFont typeface="Arial" charset="0"/>
        <a:buChar char="–"/>
        <a:defRPr sz="1800" b="0" i="0" kern="1200">
          <a:solidFill>
            <a:srgbClr val="353535"/>
          </a:solidFill>
          <a:latin typeface="Myriad Pro"/>
          <a:ea typeface="ＭＳ Ｐゴシック" charset="0"/>
          <a:cs typeface="Myriad Pro"/>
        </a:defRPr>
      </a:lvl4pPr>
      <a:lvl5pPr marL="720000" indent="-144000" algn="l" defTabSz="457200" rtl="0" eaLnBrk="1" fontAlgn="base" hangingPunct="1">
        <a:spcBef>
          <a:spcPct val="20000"/>
        </a:spcBef>
        <a:spcAft>
          <a:spcPct val="0"/>
        </a:spcAft>
        <a:buFont typeface="Arial" charset="0"/>
        <a:buChar char="»"/>
        <a:defRPr sz="1800" b="0" i="0" kern="1200">
          <a:solidFill>
            <a:srgbClr val="353535"/>
          </a:solidFill>
          <a:latin typeface="Myriad Pro"/>
          <a:ea typeface="ＭＳ Ｐゴシック" charset="0"/>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chart" Target="../charts/chart19.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chart" Target="../charts/chart27.xml"/><Relationship Id="rId5" Type="http://schemas.openxmlformats.org/officeDocument/2006/relationships/chart" Target="../charts/chart26.xml"/><Relationship Id="rId4" Type="http://schemas.openxmlformats.org/officeDocument/2006/relationships/chart" Target="../charts/chart25.xml"/></Relationships>
</file>

<file path=ppt/slides/_rels/slide27.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chart" Target="../charts/chart32.xml"/><Relationship Id="rId5" Type="http://schemas.openxmlformats.org/officeDocument/2006/relationships/chart" Target="../charts/chart31.xml"/><Relationship Id="rId4" Type="http://schemas.openxmlformats.org/officeDocument/2006/relationships/chart" Target="../charts/chart30.xml"/></Relationships>
</file>

<file path=ppt/slides/_rels/slide29.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chart" Target="../charts/chart35.xml"/></Relationships>
</file>

<file path=ppt/slides/_rels/slide32.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chart" Target="../charts/chart37.xml"/></Relationships>
</file>

<file path=ppt/slides/_rels/slide33.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chart" Target="../charts/chart40.xml"/></Relationships>
</file>

<file path=ppt/slides/_rels/slide3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chart" Target="../charts/chart42.xml"/></Relationships>
</file>

<file path=ppt/slides/_rels/slide36.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36.xml"/><Relationship Id="rId1" Type="http://schemas.openxmlformats.org/officeDocument/2006/relationships/slideLayout" Target="../slideLayouts/slideLayout3.xml"/><Relationship Id="rId4" Type="http://schemas.openxmlformats.org/officeDocument/2006/relationships/chart" Target="../charts/chart44.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505535" y="3384406"/>
            <a:ext cx="8057440" cy="684199"/>
          </a:xfrm>
        </p:spPr>
        <p:txBody>
          <a:bodyPr/>
          <a:lstStyle/>
          <a:p>
            <a:r>
              <a:rPr lang="en-CA" sz="3200" dirty="0" smtClean="0"/>
              <a:t>Alberta Business Beat</a:t>
            </a:r>
            <a:endParaRPr lang="en-US" sz="3200" dirty="0"/>
          </a:p>
        </p:txBody>
      </p:sp>
      <p:sp>
        <p:nvSpPr>
          <p:cNvPr id="12" name="Subtitle 2"/>
          <p:cNvSpPr txBox="1">
            <a:spLocks/>
          </p:cNvSpPr>
          <p:nvPr/>
        </p:nvSpPr>
        <p:spPr bwMode="auto">
          <a:xfrm>
            <a:off x="505535" y="3973355"/>
            <a:ext cx="7771967" cy="43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20000"/>
              </a:spcBef>
              <a:spcAft>
                <a:spcPct val="0"/>
              </a:spcAft>
              <a:buClrTx/>
              <a:buSzTx/>
              <a:buFont typeface="Arial"/>
              <a:buNone/>
              <a:tabLst/>
              <a:defRPr/>
            </a:pPr>
            <a:r>
              <a:rPr kumimoji="0" lang="en-CA" sz="2400" b="0" i="0" u="none" strike="noStrike" kern="1200" cap="none" spc="0" normalizeH="0" baseline="0" noProof="0" dirty="0" smtClean="0">
                <a:ln>
                  <a:noFill/>
                </a:ln>
                <a:solidFill>
                  <a:schemeClr val="bg1"/>
                </a:solidFill>
                <a:effectLst/>
                <a:uLnTx/>
                <a:uFillTx/>
                <a:latin typeface="+mj-lt"/>
                <a:ea typeface="ＭＳ Ｐゴシック" charset="0"/>
                <a:cs typeface="Myriad Pro"/>
              </a:rPr>
              <a:t>Volume 8,  January 2015</a:t>
            </a:r>
            <a:endParaRPr kumimoji="0" lang="en-US" sz="2400" b="0" i="0" u="none" strike="noStrike" kern="1200" cap="none" spc="0" normalizeH="0" baseline="0" noProof="0" dirty="0">
              <a:ln>
                <a:noFill/>
              </a:ln>
              <a:solidFill>
                <a:schemeClr val="bg1"/>
              </a:solidFill>
              <a:effectLst/>
              <a:uLnTx/>
              <a:uFillTx/>
              <a:latin typeface="+mj-lt"/>
              <a:ea typeface="ＭＳ Ｐゴシック" charset="0"/>
              <a:cs typeface="Myriad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a:graphicFrameLocks/>
          </p:cNvGraphicFramePr>
          <p:nvPr>
            <p:extLst>
              <p:ext uri="{D42A27DB-BD31-4B8C-83A1-F6EECF244321}">
                <p14:modId xmlns:p14="http://schemas.microsoft.com/office/powerpoint/2010/main" xmlns="" val="3641639041"/>
              </p:ext>
            </p:extLst>
          </p:nvPr>
        </p:nvGraphicFramePr>
        <p:xfrm>
          <a:off x="133165" y="2205409"/>
          <a:ext cx="8735627" cy="337297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47194" y="867593"/>
            <a:ext cx="8505852" cy="584775"/>
          </a:xfrm>
          <a:prstGeom prst="rect">
            <a:avLst/>
          </a:prstGeom>
          <a:noFill/>
        </p:spPr>
        <p:txBody>
          <a:bodyPr wrap="square" rtlCol="0">
            <a:spAutoFit/>
          </a:bodyPr>
          <a:lstStyle/>
          <a:p>
            <a:r>
              <a:rPr lang="en-US" sz="3200" dirty="0" smtClean="0">
                <a:solidFill>
                  <a:srgbClr val="505150"/>
                </a:solidFill>
                <a:latin typeface="Myriad Pro"/>
                <a:cs typeface="Myriad Pro"/>
              </a:rPr>
              <a:t>The ATB Business Beat Index</a:t>
            </a:r>
            <a:endParaRPr lang="en-US" sz="3200" dirty="0">
              <a:solidFill>
                <a:srgbClr val="505150"/>
              </a:solidFill>
              <a:latin typeface="Myriad Pro"/>
              <a:cs typeface="Myriad Pro"/>
            </a:endParaRPr>
          </a:p>
        </p:txBody>
      </p:sp>
      <p:sp>
        <p:nvSpPr>
          <p:cNvPr id="11" name="Footer Placeholder 2"/>
          <p:cNvSpPr txBox="1">
            <a:spLocks/>
          </p:cNvSpPr>
          <p:nvPr/>
        </p:nvSpPr>
        <p:spPr>
          <a:xfrm>
            <a:off x="719612" y="5600734"/>
            <a:ext cx="6928094" cy="289427"/>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Data</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time periods: </a:t>
            </a: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Q1 2013= Jan 2013, Q2 2013 = May 2013, Q3 2013 = Aug/Sept 2013,</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Q</a:t>
            </a: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4 2013 = Dec 2013, </a:t>
            </a:r>
          </a:p>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Q1 2014= Mar 2014., Q2 2014 = June 2014, Q3 2014</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 Aug, 2014; Q4 2014 = Dec 2014</a:t>
            </a:r>
            <a:endPar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endParaRPr>
          </a:p>
        </p:txBody>
      </p:sp>
      <p:sp>
        <p:nvSpPr>
          <p:cNvPr id="12" name="TextBox 11"/>
          <p:cNvSpPr txBox="1"/>
          <p:nvPr/>
        </p:nvSpPr>
        <p:spPr>
          <a:xfrm>
            <a:off x="8164" y="6576933"/>
            <a:ext cx="733243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2013-14.</a:t>
            </a:r>
            <a:endParaRPr lang="en-CA" sz="1200" dirty="0">
              <a:solidFill>
                <a:srgbClr val="505150"/>
              </a:solidFill>
              <a:latin typeface="+mn-lt"/>
            </a:endParaRPr>
          </a:p>
        </p:txBody>
      </p:sp>
      <p:cxnSp>
        <p:nvCxnSpPr>
          <p:cNvPr id="8" name="Straight Connector 7"/>
          <p:cNvCxnSpPr/>
          <p:nvPr/>
        </p:nvCxnSpPr>
        <p:spPr>
          <a:xfrm>
            <a:off x="594803" y="4471062"/>
            <a:ext cx="6604987" cy="0"/>
          </a:xfrm>
          <a:prstGeom prst="line">
            <a:avLst/>
          </a:prstGeom>
          <a:ln w="44450">
            <a:solidFill>
              <a:schemeClr val="tx1">
                <a:lumMod val="50000"/>
                <a:lumOff val="50000"/>
              </a:schemeClr>
            </a:solidFill>
          </a:ln>
          <a:effectLst/>
        </p:spPr>
        <p:style>
          <a:lnRef idx="2">
            <a:schemeClr val="dk1"/>
          </a:lnRef>
          <a:fillRef idx="0">
            <a:schemeClr val="dk1"/>
          </a:fillRef>
          <a:effectRef idx="1">
            <a:schemeClr val="dk1"/>
          </a:effectRef>
          <a:fontRef idx="minor">
            <a:schemeClr val="tx1"/>
          </a:fontRef>
        </p:style>
      </p:cxnSp>
      <p:sp>
        <p:nvSpPr>
          <p:cNvPr id="15" name="Footer Placeholder 2"/>
          <p:cNvSpPr txBox="1">
            <a:spLocks/>
          </p:cNvSpPr>
          <p:nvPr/>
        </p:nvSpPr>
        <p:spPr>
          <a:xfrm>
            <a:off x="723900" y="2044429"/>
            <a:ext cx="1153006" cy="252000"/>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spc="0" normalizeH="0" baseline="0" noProof="0" dirty="0" smtClean="0">
                <a:ln>
                  <a:noFill/>
                </a:ln>
                <a:solidFill>
                  <a:schemeClr val="tx1">
                    <a:lumMod val="75000"/>
                    <a:lumOff val="25000"/>
                  </a:schemeClr>
                </a:solidFill>
                <a:effectLst/>
                <a:uLnTx/>
                <a:uFillTx/>
                <a:latin typeface="Myriad Pro" pitchFamily="34" charset="0"/>
                <a:ea typeface="ＭＳ Ｐゴシック" charset="0"/>
                <a:cs typeface="ＭＳ Ｐゴシック" charset="0"/>
              </a:rPr>
              <a:t>Index (0-100)</a:t>
            </a:r>
          </a:p>
        </p:txBody>
      </p:sp>
      <p:sp>
        <p:nvSpPr>
          <p:cNvPr id="16" name="Footer Placeholder 2"/>
          <p:cNvSpPr txBox="1">
            <a:spLocks/>
          </p:cNvSpPr>
          <p:nvPr/>
        </p:nvSpPr>
        <p:spPr>
          <a:xfrm>
            <a:off x="751600" y="1767029"/>
            <a:ext cx="5760000" cy="252000"/>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lang="en-US" sz="1600" dirty="0" smtClean="0">
                <a:solidFill>
                  <a:schemeClr val="tx1">
                    <a:lumMod val="75000"/>
                    <a:lumOff val="25000"/>
                  </a:schemeClr>
                </a:solidFill>
                <a:latin typeface="Myriad Pro" pitchFamily="34" charset="0"/>
              </a:rPr>
              <a:t>ATB Business Beat Index</a:t>
            </a: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yriad Pro" pitchFamily="34" charset="0"/>
              <a:ea typeface="ＭＳ Ｐゴシック" charset="0"/>
              <a:cs typeface="ＭＳ Ｐゴシック" charset="0"/>
            </a:endParaRPr>
          </a:p>
        </p:txBody>
      </p:sp>
      <p:sp>
        <p:nvSpPr>
          <p:cNvPr id="14" name="TextBox 13"/>
          <p:cNvSpPr txBox="1"/>
          <p:nvPr/>
        </p:nvSpPr>
        <p:spPr>
          <a:xfrm>
            <a:off x="4365300" y="4475605"/>
            <a:ext cx="2088000" cy="584775"/>
          </a:xfrm>
          <a:prstGeom prst="rect">
            <a:avLst/>
          </a:prstGeom>
          <a:noFill/>
        </p:spPr>
        <p:txBody>
          <a:bodyPr wrap="square" rtlCol="0">
            <a:spAutoFit/>
          </a:bodyPr>
          <a:lstStyle/>
          <a:p>
            <a:pPr algn="r"/>
            <a:r>
              <a:rPr lang="en-CA" sz="1600" dirty="0" smtClean="0">
                <a:solidFill>
                  <a:schemeClr val="tx1">
                    <a:lumMod val="75000"/>
                    <a:lumOff val="25000"/>
                  </a:schemeClr>
                </a:solidFill>
              </a:rPr>
              <a:t>Less optimistic about future performance</a:t>
            </a:r>
            <a:endParaRPr lang="en-CA" sz="1600" dirty="0">
              <a:solidFill>
                <a:schemeClr val="tx1">
                  <a:lumMod val="75000"/>
                  <a:lumOff val="25000"/>
                </a:schemeClr>
              </a:solidFill>
            </a:endParaRPr>
          </a:p>
        </p:txBody>
      </p:sp>
      <p:sp>
        <p:nvSpPr>
          <p:cNvPr id="9" name="TextBox 8"/>
          <p:cNvSpPr txBox="1"/>
          <p:nvPr/>
        </p:nvSpPr>
        <p:spPr>
          <a:xfrm>
            <a:off x="4365300" y="3801034"/>
            <a:ext cx="2088000" cy="584775"/>
          </a:xfrm>
          <a:prstGeom prst="rect">
            <a:avLst/>
          </a:prstGeom>
          <a:noFill/>
        </p:spPr>
        <p:txBody>
          <a:bodyPr wrap="square" rtlCol="0">
            <a:spAutoFit/>
          </a:bodyPr>
          <a:lstStyle/>
          <a:p>
            <a:pPr algn="r"/>
            <a:r>
              <a:rPr lang="en-CA" sz="1600" dirty="0" smtClean="0">
                <a:solidFill>
                  <a:schemeClr val="tx1">
                    <a:lumMod val="75000"/>
                    <a:lumOff val="25000"/>
                  </a:schemeClr>
                </a:solidFill>
              </a:rPr>
              <a:t>More optimistic about future performance</a:t>
            </a:r>
            <a:endParaRPr lang="en-CA" sz="16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xmlns="" val="691865588"/>
              </p:ext>
            </p:extLst>
          </p:nvPr>
        </p:nvGraphicFramePr>
        <p:xfrm>
          <a:off x="8164" y="2085234"/>
          <a:ext cx="8833995" cy="3690766"/>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flipV="1">
            <a:off x="483196" y="4222977"/>
            <a:ext cx="6565674" cy="1"/>
          </a:xfrm>
          <a:prstGeom prst="line">
            <a:avLst/>
          </a:prstGeom>
          <a:ln w="44450">
            <a:solidFill>
              <a:schemeClr val="tx1">
                <a:lumMod val="50000"/>
                <a:lumOff val="50000"/>
              </a:schemeClr>
            </a:solidFill>
          </a:ln>
          <a:effectLst/>
        </p:spPr>
        <p:style>
          <a:lnRef idx="2">
            <a:schemeClr val="dk1"/>
          </a:lnRef>
          <a:fillRef idx="0">
            <a:schemeClr val="dk1"/>
          </a:fillRef>
          <a:effectRef idx="1">
            <a:schemeClr val="dk1"/>
          </a:effectRef>
          <a:fontRef idx="minor">
            <a:schemeClr val="tx1"/>
          </a:fontRef>
        </p:style>
      </p:cxnSp>
      <p:sp>
        <p:nvSpPr>
          <p:cNvPr id="2" name="TextBox 1"/>
          <p:cNvSpPr txBox="1"/>
          <p:nvPr/>
        </p:nvSpPr>
        <p:spPr>
          <a:xfrm>
            <a:off x="447194" y="867593"/>
            <a:ext cx="8505852" cy="584775"/>
          </a:xfrm>
          <a:prstGeom prst="rect">
            <a:avLst/>
          </a:prstGeom>
          <a:noFill/>
        </p:spPr>
        <p:txBody>
          <a:bodyPr wrap="square" rtlCol="0">
            <a:spAutoFit/>
          </a:bodyPr>
          <a:lstStyle/>
          <a:p>
            <a:r>
              <a:rPr lang="en-US" sz="3200" dirty="0" smtClean="0">
                <a:solidFill>
                  <a:srgbClr val="505150"/>
                </a:solidFill>
                <a:latin typeface="Myriad Pro"/>
                <a:cs typeface="Myriad Pro"/>
              </a:rPr>
              <a:t>The ATB Business Beat Index - </a:t>
            </a:r>
            <a:r>
              <a:rPr lang="en-US" sz="3200" b="1" dirty="0" smtClean="0">
                <a:solidFill>
                  <a:srgbClr val="505150"/>
                </a:solidFill>
                <a:latin typeface="Myriad Pro"/>
                <a:cs typeface="Myriad Pro"/>
              </a:rPr>
              <a:t>Energy</a:t>
            </a:r>
            <a:endParaRPr lang="en-US" sz="3200" b="1" dirty="0">
              <a:solidFill>
                <a:srgbClr val="505150"/>
              </a:solidFill>
              <a:latin typeface="Myriad Pro"/>
              <a:cs typeface="Myriad Pro"/>
            </a:endParaRPr>
          </a:p>
        </p:txBody>
      </p:sp>
      <p:sp>
        <p:nvSpPr>
          <p:cNvPr id="12" name="TextBox 11"/>
          <p:cNvSpPr txBox="1"/>
          <p:nvPr/>
        </p:nvSpPr>
        <p:spPr>
          <a:xfrm>
            <a:off x="8164" y="6576933"/>
            <a:ext cx="733243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rPr>
              <a:t>Source:  ATB Financial, Survey on Alberta SMEs 2013-14.</a:t>
            </a:r>
            <a:endParaRPr lang="en-CA" sz="1200" dirty="0">
              <a:solidFill>
                <a:srgbClr val="505150"/>
              </a:solidFill>
            </a:endParaRPr>
          </a:p>
        </p:txBody>
      </p:sp>
      <p:sp>
        <p:nvSpPr>
          <p:cNvPr id="9" name="TextBox 8"/>
          <p:cNvSpPr txBox="1"/>
          <p:nvPr/>
        </p:nvSpPr>
        <p:spPr>
          <a:xfrm>
            <a:off x="3674382" y="3639103"/>
            <a:ext cx="2088000" cy="584775"/>
          </a:xfrm>
          <a:prstGeom prst="rect">
            <a:avLst/>
          </a:prstGeom>
          <a:noFill/>
        </p:spPr>
        <p:txBody>
          <a:bodyPr wrap="square" rtlCol="0">
            <a:spAutoFit/>
          </a:bodyPr>
          <a:lstStyle/>
          <a:p>
            <a:pPr algn="r"/>
            <a:r>
              <a:rPr lang="en-CA" sz="1600" dirty="0" smtClean="0">
                <a:solidFill>
                  <a:schemeClr val="tx1">
                    <a:lumMod val="75000"/>
                    <a:lumOff val="25000"/>
                  </a:schemeClr>
                </a:solidFill>
              </a:rPr>
              <a:t>More optimistic about future performance</a:t>
            </a:r>
            <a:endParaRPr lang="en-CA" sz="1600" dirty="0">
              <a:solidFill>
                <a:schemeClr val="tx1">
                  <a:lumMod val="75000"/>
                  <a:lumOff val="25000"/>
                </a:schemeClr>
              </a:solidFill>
            </a:endParaRPr>
          </a:p>
        </p:txBody>
      </p:sp>
      <p:sp>
        <p:nvSpPr>
          <p:cNvPr id="14" name="TextBox 13"/>
          <p:cNvSpPr txBox="1"/>
          <p:nvPr/>
        </p:nvSpPr>
        <p:spPr>
          <a:xfrm>
            <a:off x="3663365" y="4247029"/>
            <a:ext cx="2088000" cy="584775"/>
          </a:xfrm>
          <a:prstGeom prst="rect">
            <a:avLst/>
          </a:prstGeom>
          <a:noFill/>
        </p:spPr>
        <p:txBody>
          <a:bodyPr wrap="square" rtlCol="0">
            <a:spAutoFit/>
          </a:bodyPr>
          <a:lstStyle/>
          <a:p>
            <a:pPr algn="r"/>
            <a:r>
              <a:rPr lang="en-CA" sz="1600" dirty="0" smtClean="0">
                <a:solidFill>
                  <a:schemeClr val="tx1">
                    <a:lumMod val="75000"/>
                    <a:lumOff val="25000"/>
                  </a:schemeClr>
                </a:solidFill>
              </a:rPr>
              <a:t>Less optimistic about future performance</a:t>
            </a:r>
            <a:endParaRPr lang="en-CA" sz="1600" dirty="0">
              <a:solidFill>
                <a:schemeClr val="tx1">
                  <a:lumMod val="75000"/>
                  <a:lumOff val="25000"/>
                </a:schemeClr>
              </a:solidFill>
            </a:endParaRPr>
          </a:p>
        </p:txBody>
      </p:sp>
      <p:sp>
        <p:nvSpPr>
          <p:cNvPr id="15" name="Footer Placeholder 2"/>
          <p:cNvSpPr txBox="1">
            <a:spLocks/>
          </p:cNvSpPr>
          <p:nvPr/>
        </p:nvSpPr>
        <p:spPr>
          <a:xfrm>
            <a:off x="599613" y="1804643"/>
            <a:ext cx="1153006" cy="252000"/>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spc="0" normalizeH="0" baseline="0" noProof="0" dirty="0" smtClean="0">
                <a:ln>
                  <a:noFill/>
                </a:ln>
                <a:solidFill>
                  <a:schemeClr val="tx1">
                    <a:lumMod val="75000"/>
                    <a:lumOff val="25000"/>
                  </a:schemeClr>
                </a:solidFill>
                <a:effectLst/>
                <a:uLnTx/>
                <a:uFillTx/>
                <a:latin typeface="Myriad Pro" pitchFamily="34" charset="0"/>
                <a:ea typeface="ＭＳ Ｐゴシック" charset="0"/>
                <a:cs typeface="ＭＳ Ｐゴシック" charset="0"/>
              </a:rPr>
              <a:t>Index (0-100)</a:t>
            </a:r>
          </a:p>
        </p:txBody>
      </p:sp>
      <p:sp>
        <p:nvSpPr>
          <p:cNvPr id="16" name="Footer Placeholder 2"/>
          <p:cNvSpPr txBox="1">
            <a:spLocks/>
          </p:cNvSpPr>
          <p:nvPr/>
        </p:nvSpPr>
        <p:spPr>
          <a:xfrm>
            <a:off x="487459" y="1527243"/>
            <a:ext cx="5760000" cy="252000"/>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lang="en-US" sz="1600" dirty="0" smtClean="0">
                <a:solidFill>
                  <a:schemeClr val="tx1">
                    <a:lumMod val="75000"/>
                    <a:lumOff val="25000"/>
                  </a:schemeClr>
                </a:solidFill>
                <a:latin typeface="Myriad Pro" pitchFamily="34" charset="0"/>
              </a:rPr>
              <a:t>ATB Business Beat Index</a:t>
            </a: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yriad Pro" pitchFamily="34" charset="0"/>
              <a:ea typeface="ＭＳ Ｐゴシック" charset="0"/>
              <a:cs typeface="ＭＳ Ｐゴシック" charset="0"/>
            </a:endParaRPr>
          </a:p>
        </p:txBody>
      </p:sp>
      <p:sp>
        <p:nvSpPr>
          <p:cNvPr id="11" name="Footer Placeholder 2"/>
          <p:cNvSpPr txBox="1">
            <a:spLocks/>
          </p:cNvSpPr>
          <p:nvPr/>
        </p:nvSpPr>
        <p:spPr>
          <a:xfrm>
            <a:off x="719612" y="5776000"/>
            <a:ext cx="6928094" cy="289427"/>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Data</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time periods: </a:t>
            </a: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Q1 2013= Jan 2013, Q2 2013 = May 2013, Q3 2013 = Aug/Sept 2013,</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Q</a:t>
            </a: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4 2013 = Dec 2013, </a:t>
            </a:r>
          </a:p>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Q1 2014= Mar 2014., Q2 2014 = June 2014, Q3 2014</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 Aug, 2014; Q4 2014 = Dec 2014</a:t>
            </a:r>
            <a:endPar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xmlns="" val="1475232203"/>
              </p:ext>
            </p:extLst>
          </p:nvPr>
        </p:nvGraphicFramePr>
        <p:xfrm>
          <a:off x="88063" y="2014251"/>
          <a:ext cx="8807362" cy="376174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47194" y="867593"/>
            <a:ext cx="8696806" cy="584775"/>
          </a:xfrm>
          <a:prstGeom prst="rect">
            <a:avLst/>
          </a:prstGeom>
          <a:noFill/>
        </p:spPr>
        <p:txBody>
          <a:bodyPr wrap="square" rtlCol="0">
            <a:spAutoFit/>
          </a:bodyPr>
          <a:lstStyle/>
          <a:p>
            <a:r>
              <a:rPr lang="en-US" sz="3200" dirty="0" smtClean="0">
                <a:solidFill>
                  <a:srgbClr val="505150"/>
                </a:solidFill>
                <a:latin typeface="Myriad Pro"/>
                <a:cs typeface="Myriad Pro"/>
              </a:rPr>
              <a:t>The ATB Business Beat Index – </a:t>
            </a:r>
            <a:r>
              <a:rPr lang="en-US" sz="3200" b="1" dirty="0" smtClean="0">
                <a:solidFill>
                  <a:srgbClr val="505150"/>
                </a:solidFill>
                <a:latin typeface="Myriad Pro"/>
                <a:cs typeface="Myriad Pro"/>
              </a:rPr>
              <a:t>Retail</a:t>
            </a:r>
            <a:endParaRPr lang="en-US" sz="3200" b="1" dirty="0">
              <a:solidFill>
                <a:srgbClr val="505150"/>
              </a:solidFill>
              <a:latin typeface="Myriad Pro"/>
              <a:cs typeface="Myriad Pro"/>
            </a:endParaRPr>
          </a:p>
        </p:txBody>
      </p:sp>
      <p:sp>
        <p:nvSpPr>
          <p:cNvPr id="12" name="TextBox 11"/>
          <p:cNvSpPr txBox="1"/>
          <p:nvPr/>
        </p:nvSpPr>
        <p:spPr>
          <a:xfrm>
            <a:off x="8164" y="6576933"/>
            <a:ext cx="733243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rPr>
              <a:t>Source:  ATB Financial, Survey on Alberta SMEs 2013-14.</a:t>
            </a:r>
            <a:endParaRPr lang="en-CA" sz="1200" dirty="0">
              <a:solidFill>
                <a:srgbClr val="505150"/>
              </a:solidFill>
            </a:endParaRPr>
          </a:p>
        </p:txBody>
      </p:sp>
      <p:cxnSp>
        <p:nvCxnSpPr>
          <p:cNvPr id="8" name="Straight Connector 7"/>
          <p:cNvCxnSpPr/>
          <p:nvPr/>
        </p:nvCxnSpPr>
        <p:spPr>
          <a:xfrm>
            <a:off x="438316" y="4717807"/>
            <a:ext cx="6699331" cy="0"/>
          </a:xfrm>
          <a:prstGeom prst="line">
            <a:avLst/>
          </a:prstGeom>
          <a:ln w="44450">
            <a:solidFill>
              <a:schemeClr val="tx1">
                <a:lumMod val="50000"/>
                <a:lumOff val="50000"/>
              </a:schemeClr>
            </a:solidFill>
          </a:ln>
          <a:effectLst/>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4096808" y="4089328"/>
            <a:ext cx="2088000" cy="584775"/>
          </a:xfrm>
          <a:prstGeom prst="rect">
            <a:avLst/>
          </a:prstGeom>
          <a:noFill/>
        </p:spPr>
        <p:txBody>
          <a:bodyPr wrap="square" rtlCol="0">
            <a:spAutoFit/>
          </a:bodyPr>
          <a:lstStyle/>
          <a:p>
            <a:pPr algn="r"/>
            <a:r>
              <a:rPr lang="en-CA" sz="1600" dirty="0" smtClean="0">
                <a:solidFill>
                  <a:schemeClr val="tx1">
                    <a:lumMod val="75000"/>
                    <a:lumOff val="25000"/>
                  </a:schemeClr>
                </a:solidFill>
              </a:rPr>
              <a:t>More optimistic about future performance</a:t>
            </a:r>
            <a:endParaRPr lang="en-CA" sz="1600" dirty="0">
              <a:solidFill>
                <a:schemeClr val="tx1">
                  <a:lumMod val="75000"/>
                  <a:lumOff val="25000"/>
                </a:schemeClr>
              </a:solidFill>
            </a:endParaRPr>
          </a:p>
        </p:txBody>
      </p:sp>
      <p:sp>
        <p:nvSpPr>
          <p:cNvPr id="14" name="TextBox 13"/>
          <p:cNvSpPr txBox="1"/>
          <p:nvPr/>
        </p:nvSpPr>
        <p:spPr>
          <a:xfrm>
            <a:off x="4085791" y="4719649"/>
            <a:ext cx="2088000" cy="584775"/>
          </a:xfrm>
          <a:prstGeom prst="rect">
            <a:avLst/>
          </a:prstGeom>
          <a:noFill/>
        </p:spPr>
        <p:txBody>
          <a:bodyPr wrap="square" rtlCol="0">
            <a:spAutoFit/>
          </a:bodyPr>
          <a:lstStyle/>
          <a:p>
            <a:pPr algn="r"/>
            <a:r>
              <a:rPr lang="en-CA" sz="1600" dirty="0" smtClean="0">
                <a:solidFill>
                  <a:schemeClr val="tx1">
                    <a:lumMod val="75000"/>
                    <a:lumOff val="25000"/>
                  </a:schemeClr>
                </a:solidFill>
              </a:rPr>
              <a:t>Less optimistic about future performance</a:t>
            </a:r>
            <a:endParaRPr lang="en-CA" sz="1600" dirty="0">
              <a:solidFill>
                <a:schemeClr val="tx1">
                  <a:lumMod val="75000"/>
                  <a:lumOff val="25000"/>
                </a:schemeClr>
              </a:solidFill>
            </a:endParaRPr>
          </a:p>
        </p:txBody>
      </p:sp>
      <p:sp>
        <p:nvSpPr>
          <p:cNvPr id="18" name="Footer Placeholder 2"/>
          <p:cNvSpPr txBox="1">
            <a:spLocks/>
          </p:cNvSpPr>
          <p:nvPr/>
        </p:nvSpPr>
        <p:spPr>
          <a:xfrm>
            <a:off x="723900" y="1804643"/>
            <a:ext cx="1153006" cy="252000"/>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spc="0" normalizeH="0" baseline="0" noProof="0" dirty="0" smtClean="0">
                <a:ln>
                  <a:noFill/>
                </a:ln>
                <a:solidFill>
                  <a:schemeClr val="tx1">
                    <a:lumMod val="75000"/>
                    <a:lumOff val="25000"/>
                  </a:schemeClr>
                </a:solidFill>
                <a:effectLst/>
                <a:uLnTx/>
                <a:uFillTx/>
                <a:latin typeface="Myriad Pro" pitchFamily="34" charset="0"/>
                <a:ea typeface="ＭＳ Ｐゴシック" charset="0"/>
                <a:cs typeface="ＭＳ Ｐゴシック" charset="0"/>
              </a:rPr>
              <a:t>Index (0-100)</a:t>
            </a:r>
          </a:p>
        </p:txBody>
      </p:sp>
      <p:sp>
        <p:nvSpPr>
          <p:cNvPr id="19" name="Footer Placeholder 2"/>
          <p:cNvSpPr txBox="1">
            <a:spLocks/>
          </p:cNvSpPr>
          <p:nvPr/>
        </p:nvSpPr>
        <p:spPr>
          <a:xfrm>
            <a:off x="751600" y="1527243"/>
            <a:ext cx="5760000" cy="252000"/>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lang="en-US" sz="1600" dirty="0" smtClean="0">
                <a:solidFill>
                  <a:schemeClr val="tx1">
                    <a:lumMod val="75000"/>
                    <a:lumOff val="25000"/>
                  </a:schemeClr>
                </a:solidFill>
                <a:latin typeface="Myriad Pro" pitchFamily="34" charset="0"/>
              </a:rPr>
              <a:t>ATB Business Beat Index</a:t>
            </a: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yriad Pro" pitchFamily="34" charset="0"/>
              <a:ea typeface="ＭＳ Ｐゴシック" charset="0"/>
              <a:cs typeface="ＭＳ Ｐゴシック" charset="0"/>
            </a:endParaRPr>
          </a:p>
        </p:txBody>
      </p:sp>
      <p:sp>
        <p:nvSpPr>
          <p:cNvPr id="16" name="Footer Placeholder 2"/>
          <p:cNvSpPr txBox="1">
            <a:spLocks/>
          </p:cNvSpPr>
          <p:nvPr/>
        </p:nvSpPr>
        <p:spPr>
          <a:xfrm>
            <a:off x="719612" y="5776000"/>
            <a:ext cx="6928094" cy="289427"/>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Data</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time periods: </a:t>
            </a: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Q1 2013= Jan 2013, Q2 2013 = May 2013, Q3 2013 = Aug/Sept 2013,</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Q</a:t>
            </a: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4 2013 = Dec 2013, </a:t>
            </a:r>
          </a:p>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Q1 2014= Mar 2014., Q2 2014 = June 2014, Q3 2014</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 Aug, 2014; Q4 2014 = Dec 2014</a:t>
            </a:r>
            <a:endPar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ext uri="{D42A27DB-BD31-4B8C-83A1-F6EECF244321}">
                <p14:modId xmlns:p14="http://schemas.microsoft.com/office/powerpoint/2010/main" xmlns="" val="3285660461"/>
              </p:ext>
            </p:extLst>
          </p:nvPr>
        </p:nvGraphicFramePr>
        <p:xfrm>
          <a:off x="8164" y="2014251"/>
          <a:ext cx="8851751" cy="376174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47194" y="867593"/>
            <a:ext cx="8505852" cy="584775"/>
          </a:xfrm>
          <a:prstGeom prst="rect">
            <a:avLst/>
          </a:prstGeom>
          <a:noFill/>
        </p:spPr>
        <p:txBody>
          <a:bodyPr wrap="square" rtlCol="0">
            <a:spAutoFit/>
          </a:bodyPr>
          <a:lstStyle/>
          <a:p>
            <a:r>
              <a:rPr lang="en-US" sz="3200" dirty="0" smtClean="0">
                <a:solidFill>
                  <a:srgbClr val="505150"/>
                </a:solidFill>
                <a:latin typeface="Myriad Pro"/>
                <a:cs typeface="Myriad Pro"/>
              </a:rPr>
              <a:t>The ATB Business Beat Index - </a:t>
            </a:r>
            <a:r>
              <a:rPr lang="en-US" sz="3200" b="1" dirty="0" smtClean="0">
                <a:solidFill>
                  <a:srgbClr val="505150"/>
                </a:solidFill>
                <a:latin typeface="Myriad Pro"/>
                <a:cs typeface="Myriad Pro"/>
              </a:rPr>
              <a:t>Construction</a:t>
            </a:r>
            <a:endParaRPr lang="en-US" sz="3200" b="1" dirty="0">
              <a:solidFill>
                <a:srgbClr val="505150"/>
              </a:solidFill>
              <a:latin typeface="Myriad Pro"/>
              <a:cs typeface="Myriad Pro"/>
            </a:endParaRPr>
          </a:p>
        </p:txBody>
      </p:sp>
      <p:sp>
        <p:nvSpPr>
          <p:cNvPr id="12" name="TextBox 11"/>
          <p:cNvSpPr txBox="1"/>
          <p:nvPr/>
        </p:nvSpPr>
        <p:spPr>
          <a:xfrm>
            <a:off x="8164" y="6576933"/>
            <a:ext cx="733243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rPr>
              <a:t>Source:  ATB Financial, Survey on Alberta SMEs 2013-14.</a:t>
            </a:r>
          </a:p>
        </p:txBody>
      </p:sp>
      <p:cxnSp>
        <p:nvCxnSpPr>
          <p:cNvPr id="8" name="Straight Connector 7"/>
          <p:cNvCxnSpPr/>
          <p:nvPr/>
        </p:nvCxnSpPr>
        <p:spPr>
          <a:xfrm>
            <a:off x="487535" y="4718114"/>
            <a:ext cx="6605723" cy="0"/>
          </a:xfrm>
          <a:prstGeom prst="line">
            <a:avLst/>
          </a:prstGeom>
          <a:ln w="44450">
            <a:solidFill>
              <a:schemeClr val="tx1">
                <a:lumMod val="50000"/>
                <a:lumOff val="50000"/>
              </a:schemeClr>
            </a:solidFill>
          </a:ln>
          <a:effectLst/>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3685399" y="4115122"/>
            <a:ext cx="2088000" cy="584775"/>
          </a:xfrm>
          <a:prstGeom prst="rect">
            <a:avLst/>
          </a:prstGeom>
          <a:noFill/>
        </p:spPr>
        <p:txBody>
          <a:bodyPr wrap="square" rtlCol="0">
            <a:spAutoFit/>
          </a:bodyPr>
          <a:lstStyle/>
          <a:p>
            <a:pPr algn="r"/>
            <a:r>
              <a:rPr lang="en-CA" sz="1600" dirty="0" smtClean="0">
                <a:solidFill>
                  <a:schemeClr val="tx1">
                    <a:lumMod val="75000"/>
                    <a:lumOff val="25000"/>
                  </a:schemeClr>
                </a:solidFill>
              </a:rPr>
              <a:t>More optimistic about future performance</a:t>
            </a:r>
            <a:endParaRPr lang="en-CA" sz="1600" dirty="0">
              <a:solidFill>
                <a:schemeClr val="tx1">
                  <a:lumMod val="75000"/>
                  <a:lumOff val="25000"/>
                </a:schemeClr>
              </a:solidFill>
            </a:endParaRPr>
          </a:p>
        </p:txBody>
      </p:sp>
      <p:sp>
        <p:nvSpPr>
          <p:cNvPr id="14" name="TextBox 13"/>
          <p:cNvSpPr txBox="1"/>
          <p:nvPr/>
        </p:nvSpPr>
        <p:spPr>
          <a:xfrm>
            <a:off x="3674382" y="4723048"/>
            <a:ext cx="2088000" cy="584775"/>
          </a:xfrm>
          <a:prstGeom prst="rect">
            <a:avLst/>
          </a:prstGeom>
          <a:noFill/>
        </p:spPr>
        <p:txBody>
          <a:bodyPr wrap="square" rtlCol="0">
            <a:spAutoFit/>
          </a:bodyPr>
          <a:lstStyle/>
          <a:p>
            <a:pPr algn="r"/>
            <a:r>
              <a:rPr lang="en-CA" sz="1600" dirty="0" smtClean="0">
                <a:solidFill>
                  <a:schemeClr val="tx1">
                    <a:lumMod val="75000"/>
                    <a:lumOff val="25000"/>
                  </a:schemeClr>
                </a:solidFill>
              </a:rPr>
              <a:t>Less optimistic about future performance</a:t>
            </a:r>
            <a:endParaRPr lang="en-CA" sz="1600" dirty="0">
              <a:solidFill>
                <a:schemeClr val="tx1">
                  <a:lumMod val="75000"/>
                  <a:lumOff val="25000"/>
                </a:schemeClr>
              </a:solidFill>
            </a:endParaRPr>
          </a:p>
        </p:txBody>
      </p:sp>
      <p:sp>
        <p:nvSpPr>
          <p:cNvPr id="18" name="Footer Placeholder 2"/>
          <p:cNvSpPr txBox="1">
            <a:spLocks/>
          </p:cNvSpPr>
          <p:nvPr/>
        </p:nvSpPr>
        <p:spPr>
          <a:xfrm>
            <a:off x="723900" y="1804643"/>
            <a:ext cx="1153006" cy="252000"/>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200" b="0" i="0" u="none" strike="noStrike" kern="1200" cap="none" spc="0" normalizeH="0" baseline="0" noProof="0" dirty="0" smtClean="0">
                <a:ln>
                  <a:noFill/>
                </a:ln>
                <a:solidFill>
                  <a:schemeClr val="tx1">
                    <a:lumMod val="75000"/>
                    <a:lumOff val="25000"/>
                  </a:schemeClr>
                </a:solidFill>
                <a:effectLst/>
                <a:uLnTx/>
                <a:uFillTx/>
                <a:latin typeface="Myriad Pro" pitchFamily="34" charset="0"/>
                <a:ea typeface="ＭＳ Ｐゴシック" charset="0"/>
                <a:cs typeface="ＭＳ Ｐゴシック" charset="0"/>
              </a:rPr>
              <a:t>Index (0-100)</a:t>
            </a:r>
          </a:p>
        </p:txBody>
      </p:sp>
      <p:sp>
        <p:nvSpPr>
          <p:cNvPr id="19" name="Footer Placeholder 2"/>
          <p:cNvSpPr txBox="1">
            <a:spLocks/>
          </p:cNvSpPr>
          <p:nvPr/>
        </p:nvSpPr>
        <p:spPr>
          <a:xfrm>
            <a:off x="751600" y="1527243"/>
            <a:ext cx="5760000" cy="252000"/>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lang="en-US" sz="1600" dirty="0" smtClean="0">
                <a:solidFill>
                  <a:schemeClr val="tx1">
                    <a:lumMod val="75000"/>
                    <a:lumOff val="25000"/>
                  </a:schemeClr>
                </a:solidFill>
                <a:latin typeface="Myriad Pro" pitchFamily="34" charset="0"/>
              </a:rPr>
              <a:t>ATB Business Beat Index</a:t>
            </a: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Myriad Pro" pitchFamily="34" charset="0"/>
              <a:ea typeface="ＭＳ Ｐゴシック" charset="0"/>
              <a:cs typeface="ＭＳ Ｐゴシック" charset="0"/>
            </a:endParaRPr>
          </a:p>
        </p:txBody>
      </p:sp>
      <p:sp>
        <p:nvSpPr>
          <p:cNvPr id="15" name="Footer Placeholder 2"/>
          <p:cNvSpPr txBox="1">
            <a:spLocks/>
          </p:cNvSpPr>
          <p:nvPr/>
        </p:nvSpPr>
        <p:spPr>
          <a:xfrm>
            <a:off x="719612" y="5776000"/>
            <a:ext cx="6928094" cy="289427"/>
          </a:xfrm>
          <a:prstGeom prst="rect">
            <a:avLst/>
          </a:prstGeom>
        </p:spPr>
        <p:txBody>
          <a:bodyPr anchor="t"/>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Data</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time periods: </a:t>
            </a: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Q1 2013= Jan 2013, Q2 2013 = May 2013, Q3 2013 = Aug/Sept 2013,</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Q</a:t>
            </a: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4 2013 = Dec 2013, </a:t>
            </a:r>
          </a:p>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Q1 2014= Mar 2014., Q2 2014 = June 2014, Q3 2014</a:t>
            </a:r>
            <a:r>
              <a:rPr kumimoji="0" lang="en-US" sz="1000" b="0" i="0" u="none" strike="noStrike" kern="1200" cap="none" spc="0" normalizeH="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rPr>
              <a:t> = Aug, 2014; Q4 2014 = Dec 2014</a:t>
            </a:r>
            <a:endParaRPr kumimoji="0" lang="en-US" sz="1000" b="0" i="0" u="none" strike="noStrike" kern="1200" cap="none" spc="0" normalizeH="0" baseline="0" noProof="0" dirty="0" smtClean="0">
              <a:ln>
                <a:noFill/>
              </a:ln>
              <a:solidFill>
                <a:schemeClr val="tx1">
                  <a:lumMod val="50000"/>
                  <a:lumOff val="50000"/>
                </a:schemeClr>
              </a:solidFill>
              <a:effectLst/>
              <a:uLnTx/>
              <a:uFillTx/>
              <a:latin typeface="Myriad Pro" pitchFamily="34"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979" y="3467309"/>
            <a:ext cx="8862711" cy="584775"/>
          </a:xfrm>
          <a:prstGeom prst="rect">
            <a:avLst/>
          </a:prstGeom>
          <a:noFill/>
        </p:spPr>
        <p:txBody>
          <a:bodyPr wrap="square" rtlCol="0">
            <a:spAutoFit/>
          </a:bodyPr>
          <a:lstStyle/>
          <a:p>
            <a:r>
              <a:rPr lang="en-US" sz="3200" dirty="0" smtClean="0">
                <a:solidFill>
                  <a:schemeClr val="bg1"/>
                </a:solidFill>
                <a:latin typeface="Myriad Pro"/>
                <a:cs typeface="Myriad Pro"/>
              </a:rPr>
              <a:t>Impact of Oil Prices and Canadian Dollar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Impact from drop in price of oil</a:t>
            </a:r>
            <a:endParaRPr lang="en-CA" dirty="0"/>
          </a:p>
        </p:txBody>
      </p:sp>
      <p:sp>
        <p:nvSpPr>
          <p:cNvPr id="7" name="Rectangle 6"/>
          <p:cNvSpPr/>
          <p:nvPr/>
        </p:nvSpPr>
        <p:spPr>
          <a:xfrm>
            <a:off x="5900900" y="945531"/>
            <a:ext cx="3243100" cy="738664"/>
          </a:xfrm>
          <a:prstGeom prst="rect">
            <a:avLst/>
          </a:prstGeom>
        </p:spPr>
        <p:txBody>
          <a:bodyPr wrap="square">
            <a:spAutoFit/>
          </a:bodyPr>
          <a:lstStyle/>
          <a:p>
            <a:pPr algn="ctr"/>
            <a:r>
              <a:rPr lang="en-CA" sz="1400" dirty="0" smtClean="0">
                <a:latin typeface="+mn-lt"/>
              </a:rPr>
              <a:t>“Have your business operations been affected by the recent drops in </a:t>
            </a:r>
            <a:r>
              <a:rPr lang="en-CA" sz="1400" b="1" dirty="0" smtClean="0">
                <a:latin typeface="+mn-lt"/>
              </a:rPr>
              <a:t>the price of oil</a:t>
            </a:r>
            <a:r>
              <a:rPr lang="en-CA" sz="1400" dirty="0" smtClean="0">
                <a:latin typeface="+mn-lt"/>
              </a:rPr>
              <a:t>?”</a:t>
            </a:r>
            <a:endParaRPr lang="en-CA" sz="1400" dirty="0">
              <a:latin typeface="+mn-lt"/>
            </a:endParaRPr>
          </a:p>
        </p:txBody>
      </p:sp>
      <p:graphicFrame>
        <p:nvGraphicFramePr>
          <p:cNvPr id="8" name="Chart 7"/>
          <p:cNvGraphicFramePr/>
          <p:nvPr>
            <p:extLst>
              <p:ext uri="{D42A27DB-BD31-4B8C-83A1-F6EECF244321}">
                <p14:modId xmlns:p14="http://schemas.microsoft.com/office/powerpoint/2010/main" xmlns="" val="2319027009"/>
              </p:ext>
            </p:extLst>
          </p:nvPr>
        </p:nvGraphicFramePr>
        <p:xfrm>
          <a:off x="8164" y="1230531"/>
          <a:ext cx="4774851" cy="46960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xmlns="" val="3717820563"/>
              </p:ext>
            </p:extLst>
          </p:nvPr>
        </p:nvGraphicFramePr>
        <p:xfrm>
          <a:off x="5159484" y="1655982"/>
          <a:ext cx="2276694" cy="24885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extLst>
              <p:ext uri="{D42A27DB-BD31-4B8C-83A1-F6EECF244321}">
                <p14:modId xmlns:p14="http://schemas.microsoft.com/office/powerpoint/2010/main" xmlns="" val="708890846"/>
              </p:ext>
            </p:extLst>
          </p:nvPr>
        </p:nvGraphicFramePr>
        <p:xfrm>
          <a:off x="4280480" y="3811976"/>
          <a:ext cx="2213179" cy="24714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p:nvPr>
            <p:extLst>
              <p:ext uri="{D42A27DB-BD31-4B8C-83A1-F6EECF244321}">
                <p14:modId xmlns:p14="http://schemas.microsoft.com/office/powerpoint/2010/main" xmlns="" val="3186490895"/>
              </p:ext>
            </p:extLst>
          </p:nvPr>
        </p:nvGraphicFramePr>
        <p:xfrm>
          <a:off x="6619919" y="3811975"/>
          <a:ext cx="2185281" cy="2533799"/>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has oil price impacted?</a:t>
            </a:r>
            <a:endParaRPr lang="en-CA" dirty="0"/>
          </a:p>
        </p:txBody>
      </p:sp>
      <p:sp>
        <p:nvSpPr>
          <p:cNvPr id="4" name="Rounded Rectangular Callout 3"/>
          <p:cNvSpPr/>
          <p:nvPr/>
        </p:nvSpPr>
        <p:spPr>
          <a:xfrm>
            <a:off x="5557652" y="882120"/>
            <a:ext cx="3586348" cy="570000"/>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smtClean="0">
                <a:solidFill>
                  <a:schemeClr val="tx1"/>
                </a:solidFill>
              </a:rPr>
              <a:t>“Can you describe how your business operations have been affected by the recent drops </a:t>
            </a:r>
            <a:r>
              <a:rPr lang="en-CA" sz="1400" b="1" dirty="0" smtClean="0">
                <a:solidFill>
                  <a:schemeClr val="tx1"/>
                </a:solidFill>
              </a:rPr>
              <a:t>in the price of oil</a:t>
            </a:r>
            <a:r>
              <a:rPr lang="en-CA" sz="1400" dirty="0" smtClean="0">
                <a:solidFill>
                  <a:schemeClr val="tx1"/>
                </a:solidFill>
              </a:rPr>
              <a:t>”</a:t>
            </a:r>
          </a:p>
          <a:p>
            <a:pPr algn="ctr"/>
            <a:endParaRPr lang="en-CA" sz="1600" dirty="0">
              <a:solidFill>
                <a:schemeClr val="tx1"/>
              </a:solidFill>
            </a:endParaRPr>
          </a:p>
        </p:txBody>
      </p:sp>
      <p:graphicFrame>
        <p:nvGraphicFramePr>
          <p:cNvPr id="5" name="Chart 4"/>
          <p:cNvGraphicFramePr/>
          <p:nvPr>
            <p:extLst>
              <p:ext uri="{D42A27DB-BD31-4B8C-83A1-F6EECF244321}">
                <p14:modId xmlns:p14="http://schemas.microsoft.com/office/powerpoint/2010/main" xmlns="" val="3017891535"/>
              </p:ext>
            </p:extLst>
          </p:nvPr>
        </p:nvGraphicFramePr>
        <p:xfrm>
          <a:off x="8164" y="2216587"/>
          <a:ext cx="4385706" cy="388436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164" y="6436256"/>
            <a:ext cx="9135836" cy="646331"/>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49 respondents affected negatively by recent drop in oil prices, </a:t>
            </a:r>
            <a:r>
              <a:rPr lang="en-CA" sz="1200" dirty="0">
                <a:solidFill>
                  <a:srgbClr val="505150"/>
                </a:solidFill>
              </a:rPr>
              <a:t>responses mentioned by </a:t>
            </a:r>
            <a:r>
              <a:rPr lang="en-CA" sz="1200" dirty="0" smtClean="0">
                <a:solidFill>
                  <a:srgbClr val="505150"/>
                </a:solidFill>
              </a:rPr>
              <a:t>6% </a:t>
            </a:r>
            <a:r>
              <a:rPr lang="en-CA" sz="1200" dirty="0">
                <a:solidFill>
                  <a:srgbClr val="505150"/>
                </a:solidFill>
              </a:rPr>
              <a:t>or more are shown.</a:t>
            </a:r>
          </a:p>
          <a:p>
            <a:r>
              <a:rPr lang="en-CA" sz="1200" dirty="0" smtClean="0">
                <a:solidFill>
                  <a:srgbClr val="505150"/>
                </a:solidFill>
                <a:latin typeface="+mn-lt"/>
              </a:rPr>
              <a:t>.</a:t>
            </a:r>
            <a:endParaRPr lang="en-CA" sz="1200" dirty="0">
              <a:solidFill>
                <a:srgbClr val="505150"/>
              </a:solidFill>
              <a:latin typeface="+mn-lt"/>
            </a:endParaRPr>
          </a:p>
        </p:txBody>
      </p:sp>
      <p:sp>
        <p:nvSpPr>
          <p:cNvPr id="9" name="TextBox 8"/>
          <p:cNvSpPr txBox="1"/>
          <p:nvPr/>
        </p:nvSpPr>
        <p:spPr>
          <a:xfrm>
            <a:off x="8164" y="1550626"/>
            <a:ext cx="4678879" cy="615553"/>
          </a:xfrm>
          <a:prstGeom prst="rect">
            <a:avLst/>
          </a:prstGeom>
          <a:noFill/>
        </p:spPr>
        <p:txBody>
          <a:bodyPr wrap="square" rtlCol="0">
            <a:spAutoFit/>
          </a:bodyPr>
          <a:lstStyle/>
          <a:p>
            <a:pPr algn="ctr"/>
            <a:r>
              <a:rPr lang="en-CA" sz="2000" b="1" dirty="0" smtClean="0">
                <a:solidFill>
                  <a:schemeClr val="accent6">
                    <a:lumMod val="75000"/>
                  </a:schemeClr>
                </a:solidFill>
                <a:latin typeface="Arial Narrow" pitchFamily="34" charset="0"/>
              </a:rPr>
              <a:t>Affected Negatively</a:t>
            </a:r>
          </a:p>
          <a:p>
            <a:pPr algn="ctr"/>
            <a:r>
              <a:rPr lang="en-CA" sz="1400" b="1" dirty="0" smtClean="0">
                <a:solidFill>
                  <a:schemeClr val="accent6">
                    <a:lumMod val="75000"/>
                  </a:schemeClr>
                </a:solidFill>
                <a:latin typeface="Arial Narrow" pitchFamily="34" charset="0"/>
              </a:rPr>
              <a:t>(n =49)</a:t>
            </a:r>
            <a:endParaRPr lang="en-CA" sz="1400" b="1" dirty="0">
              <a:solidFill>
                <a:schemeClr val="accent6">
                  <a:lumMod val="75000"/>
                </a:schemeClr>
              </a:solidFill>
              <a:latin typeface="Arial Narrow" pitchFamily="34" charset="0"/>
            </a:endParaRPr>
          </a:p>
        </p:txBody>
      </p:sp>
      <p:sp>
        <p:nvSpPr>
          <p:cNvPr id="10" name="Rectangle 9"/>
          <p:cNvSpPr/>
          <p:nvPr/>
        </p:nvSpPr>
        <p:spPr>
          <a:xfrm>
            <a:off x="4844219" y="2033662"/>
            <a:ext cx="3786542" cy="954107"/>
          </a:xfrm>
          <a:prstGeom prst="rect">
            <a:avLst/>
          </a:prstGeom>
        </p:spPr>
        <p:txBody>
          <a:bodyPr wrap="square">
            <a:spAutoFit/>
          </a:bodyPr>
          <a:lstStyle/>
          <a:p>
            <a:pPr fontAlgn="auto">
              <a:spcBef>
                <a:spcPts val="0"/>
              </a:spcBef>
              <a:spcAft>
                <a:spcPts val="0"/>
              </a:spcAft>
              <a:defRPr/>
            </a:pPr>
            <a:r>
              <a:rPr lang="en-CA" sz="1400" dirty="0">
                <a:latin typeface="+mj-lt"/>
              </a:rPr>
              <a:t>“WE ARE A MANUFACTURER AND WE BUILD PRODUCTS FOR THE OIL INDUSTRY. WHEN OIL PRICES GO DOWN, PROJECTS ARE SHELVED THAT ARE HALFWAY INTO </a:t>
            </a:r>
            <a:r>
              <a:rPr lang="en-CA" sz="1400" dirty="0" smtClean="0">
                <a:latin typeface="+mj-lt"/>
              </a:rPr>
              <a:t>COMPLETION.“</a:t>
            </a:r>
          </a:p>
        </p:txBody>
      </p:sp>
      <p:cxnSp>
        <p:nvCxnSpPr>
          <p:cNvPr id="11" name="Straight Connector 10"/>
          <p:cNvCxnSpPr/>
          <p:nvPr/>
        </p:nvCxnSpPr>
        <p:spPr>
          <a:xfrm>
            <a:off x="5009318" y="2033662"/>
            <a:ext cx="2126468"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844219" y="2893437"/>
            <a:ext cx="3786542" cy="1169551"/>
          </a:xfrm>
          <a:prstGeom prst="rect">
            <a:avLst/>
          </a:prstGeom>
          <a:noFill/>
        </p:spPr>
        <p:txBody>
          <a:bodyPr wrap="square" rtlCol="0">
            <a:spAutoFit/>
          </a:bodyPr>
          <a:lstStyle/>
          <a:p>
            <a:r>
              <a:rPr lang="en-CA" sz="1400" i="1" dirty="0" smtClean="0">
                <a:solidFill>
                  <a:schemeClr val="tx1">
                    <a:lumMod val="75000"/>
                    <a:lumOff val="25000"/>
                  </a:schemeClr>
                </a:solidFill>
              </a:rPr>
              <a:t>General Manager or Office Manager, </a:t>
            </a:r>
          </a:p>
          <a:p>
            <a:r>
              <a:rPr lang="en-CA" sz="1400" i="1" dirty="0" smtClean="0">
                <a:solidFill>
                  <a:schemeClr val="tx1">
                    <a:lumMod val="75000"/>
                    <a:lumOff val="25000"/>
                  </a:schemeClr>
                </a:solidFill>
              </a:rPr>
              <a:t>Manufacturing, </a:t>
            </a:r>
          </a:p>
          <a:p>
            <a:r>
              <a:rPr lang="en-CA" sz="1400" i="1" dirty="0" smtClean="0">
                <a:solidFill>
                  <a:schemeClr val="tx1">
                    <a:lumMod val="75000"/>
                    <a:lumOff val="25000"/>
                  </a:schemeClr>
                </a:solidFill>
              </a:rPr>
              <a:t>20 years in business,</a:t>
            </a:r>
          </a:p>
          <a:p>
            <a:r>
              <a:rPr lang="en-CA" sz="1400" i="1" dirty="0" smtClean="0">
                <a:solidFill>
                  <a:schemeClr val="tx1">
                    <a:lumMod val="75000"/>
                    <a:lumOff val="25000"/>
                  </a:schemeClr>
                </a:solidFill>
              </a:rPr>
              <a:t>5-19 employees,</a:t>
            </a:r>
          </a:p>
          <a:p>
            <a:r>
              <a:rPr lang="en-CA" sz="1400" i="1" dirty="0" smtClean="0">
                <a:solidFill>
                  <a:schemeClr val="tx1">
                    <a:lumMod val="75000"/>
                    <a:lumOff val="25000"/>
                  </a:schemeClr>
                </a:solidFill>
              </a:rPr>
              <a:t>$3 million to less than $5 million in revenues.</a:t>
            </a:r>
            <a:endParaRPr lang="en-CA" sz="1400" i="1" dirty="0">
              <a:solidFill>
                <a:schemeClr val="tx1">
                  <a:lumMod val="75000"/>
                  <a:lumOff val="25000"/>
                </a:schemeClr>
              </a:solidFill>
            </a:endParaRPr>
          </a:p>
        </p:txBody>
      </p:sp>
      <p:sp>
        <p:nvSpPr>
          <p:cNvPr id="13" name="Rectangle 12"/>
          <p:cNvSpPr/>
          <p:nvPr/>
        </p:nvSpPr>
        <p:spPr>
          <a:xfrm>
            <a:off x="4844219" y="4382997"/>
            <a:ext cx="3786542" cy="523220"/>
          </a:xfrm>
          <a:prstGeom prst="rect">
            <a:avLst/>
          </a:prstGeom>
        </p:spPr>
        <p:txBody>
          <a:bodyPr wrap="square">
            <a:spAutoFit/>
          </a:bodyPr>
          <a:lstStyle/>
          <a:p>
            <a:pPr fontAlgn="auto">
              <a:spcBef>
                <a:spcPts val="0"/>
              </a:spcBef>
              <a:spcAft>
                <a:spcPts val="0"/>
              </a:spcAft>
              <a:defRPr/>
            </a:pPr>
            <a:r>
              <a:rPr lang="en-CA" sz="1400" dirty="0">
                <a:latin typeface="+mj-lt"/>
              </a:rPr>
              <a:t>“I AM NOT SEEING AS MANY HOUSING STARTS AND THE FORECAST IS </a:t>
            </a:r>
            <a:r>
              <a:rPr lang="en-CA" sz="1400" dirty="0" smtClean="0">
                <a:latin typeface="+mj-lt"/>
              </a:rPr>
              <a:t> TO </a:t>
            </a:r>
            <a:r>
              <a:rPr lang="en-CA" sz="1400" dirty="0">
                <a:latin typeface="+mj-lt"/>
              </a:rPr>
              <a:t>DROP BY 30</a:t>
            </a:r>
            <a:r>
              <a:rPr lang="en-CA" sz="1400" dirty="0" smtClean="0">
                <a:latin typeface="+mj-lt"/>
              </a:rPr>
              <a:t>%.“</a:t>
            </a:r>
          </a:p>
        </p:txBody>
      </p:sp>
      <p:cxnSp>
        <p:nvCxnSpPr>
          <p:cNvPr id="14" name="Straight Connector 13"/>
          <p:cNvCxnSpPr/>
          <p:nvPr/>
        </p:nvCxnSpPr>
        <p:spPr>
          <a:xfrm>
            <a:off x="5009318" y="4382997"/>
            <a:ext cx="2126468"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844219" y="4814016"/>
            <a:ext cx="3786542" cy="1169551"/>
          </a:xfrm>
          <a:prstGeom prst="rect">
            <a:avLst/>
          </a:prstGeom>
          <a:noFill/>
        </p:spPr>
        <p:txBody>
          <a:bodyPr wrap="square" rtlCol="0">
            <a:spAutoFit/>
          </a:bodyPr>
          <a:lstStyle/>
          <a:p>
            <a:r>
              <a:rPr lang="en-CA" sz="1400" i="1" dirty="0" smtClean="0">
                <a:solidFill>
                  <a:schemeClr val="tx1">
                    <a:lumMod val="75000"/>
                    <a:lumOff val="25000"/>
                  </a:schemeClr>
                </a:solidFill>
              </a:rPr>
              <a:t>Owner/Operator, </a:t>
            </a:r>
          </a:p>
          <a:p>
            <a:r>
              <a:rPr lang="en-CA" sz="1400" i="1" dirty="0" smtClean="0">
                <a:solidFill>
                  <a:schemeClr val="tx1">
                    <a:lumMod val="75000"/>
                    <a:lumOff val="25000"/>
                  </a:schemeClr>
                </a:solidFill>
              </a:rPr>
              <a:t>Construction, </a:t>
            </a:r>
          </a:p>
          <a:p>
            <a:r>
              <a:rPr lang="en-CA" sz="1400" i="1" dirty="0" smtClean="0">
                <a:solidFill>
                  <a:schemeClr val="tx1">
                    <a:lumMod val="75000"/>
                    <a:lumOff val="25000"/>
                  </a:schemeClr>
                </a:solidFill>
              </a:rPr>
              <a:t>5 years in business,</a:t>
            </a:r>
          </a:p>
          <a:p>
            <a:r>
              <a:rPr lang="en-CA" sz="1400" i="1" dirty="0" smtClean="0">
                <a:solidFill>
                  <a:schemeClr val="tx1">
                    <a:lumMod val="75000"/>
                    <a:lumOff val="25000"/>
                  </a:schemeClr>
                </a:solidFill>
              </a:rPr>
              <a:t>5-19 employees,</a:t>
            </a:r>
          </a:p>
          <a:p>
            <a:r>
              <a:rPr lang="en-CA" sz="1400" i="1" dirty="0" smtClean="0">
                <a:solidFill>
                  <a:schemeClr val="tx1">
                    <a:lumMod val="75000"/>
                    <a:lumOff val="25000"/>
                  </a:schemeClr>
                </a:solidFill>
              </a:rPr>
              <a:t>$1 million to less than $3 million in revenues.</a:t>
            </a:r>
            <a:endParaRPr lang="en-CA" sz="1400" i="1" dirty="0">
              <a:solidFill>
                <a:schemeClr val="tx1">
                  <a:lumMod val="75000"/>
                  <a:lumOff val="25000"/>
                </a:schemeClr>
              </a:solidFill>
            </a:endParaRPr>
          </a:p>
        </p:txBody>
      </p:sp>
    </p:spTree>
    <p:extLst>
      <p:ext uri="{BB962C8B-B14F-4D97-AF65-F5344CB8AC3E}">
        <p14:creationId xmlns:p14="http://schemas.microsoft.com/office/powerpoint/2010/main" xmlns="" val="391933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has oil price impacted?</a:t>
            </a:r>
            <a:endParaRPr lang="en-CA" dirty="0"/>
          </a:p>
        </p:txBody>
      </p:sp>
      <p:sp>
        <p:nvSpPr>
          <p:cNvPr id="4" name="Rounded Rectangular Callout 3"/>
          <p:cNvSpPr/>
          <p:nvPr/>
        </p:nvSpPr>
        <p:spPr>
          <a:xfrm>
            <a:off x="5557652" y="882120"/>
            <a:ext cx="3586348" cy="570000"/>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smtClean="0">
                <a:solidFill>
                  <a:schemeClr val="tx1"/>
                </a:solidFill>
              </a:rPr>
              <a:t>“Can you describe how your business operations have been affected by the recent drops </a:t>
            </a:r>
            <a:r>
              <a:rPr lang="en-CA" sz="1400" b="1" dirty="0" smtClean="0">
                <a:solidFill>
                  <a:schemeClr val="tx1"/>
                </a:solidFill>
              </a:rPr>
              <a:t>in the price of oil</a:t>
            </a:r>
            <a:r>
              <a:rPr lang="en-CA" sz="1400" dirty="0" smtClean="0">
                <a:solidFill>
                  <a:schemeClr val="tx1"/>
                </a:solidFill>
              </a:rPr>
              <a:t>”</a:t>
            </a:r>
          </a:p>
          <a:p>
            <a:pPr algn="ctr"/>
            <a:endParaRPr lang="en-CA" sz="1600" dirty="0">
              <a:solidFill>
                <a:schemeClr val="tx1"/>
              </a:solidFill>
            </a:endParaRPr>
          </a:p>
        </p:txBody>
      </p:sp>
      <p:sp>
        <p:nvSpPr>
          <p:cNvPr id="6" name="TextBox 5"/>
          <p:cNvSpPr txBox="1"/>
          <p:nvPr/>
        </p:nvSpPr>
        <p:spPr>
          <a:xfrm>
            <a:off x="8164" y="6436256"/>
            <a:ext cx="9135836" cy="646331"/>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39 respondents affected positively by drop in oil prices, </a:t>
            </a:r>
            <a:r>
              <a:rPr lang="en-CA" sz="1200" dirty="0">
                <a:solidFill>
                  <a:srgbClr val="505150"/>
                </a:solidFill>
              </a:rPr>
              <a:t>responses mentioned by </a:t>
            </a:r>
            <a:r>
              <a:rPr lang="en-CA" sz="1200" dirty="0" smtClean="0">
                <a:solidFill>
                  <a:srgbClr val="505150"/>
                </a:solidFill>
              </a:rPr>
              <a:t>10% </a:t>
            </a:r>
            <a:r>
              <a:rPr lang="en-CA" sz="1200" dirty="0">
                <a:solidFill>
                  <a:srgbClr val="505150"/>
                </a:solidFill>
              </a:rPr>
              <a:t>or more are shown.</a:t>
            </a:r>
          </a:p>
          <a:p>
            <a:r>
              <a:rPr lang="en-CA" sz="1200" dirty="0" smtClean="0">
                <a:solidFill>
                  <a:srgbClr val="505150"/>
                </a:solidFill>
                <a:latin typeface="+mn-lt"/>
              </a:rPr>
              <a:t>.</a:t>
            </a:r>
            <a:endParaRPr lang="en-CA" sz="1200" dirty="0">
              <a:solidFill>
                <a:srgbClr val="505150"/>
              </a:solidFill>
              <a:latin typeface="+mn-lt"/>
            </a:endParaRPr>
          </a:p>
        </p:txBody>
      </p:sp>
      <p:graphicFrame>
        <p:nvGraphicFramePr>
          <p:cNvPr id="7" name="Chart 6"/>
          <p:cNvGraphicFramePr/>
          <p:nvPr>
            <p:extLst>
              <p:ext uri="{D42A27DB-BD31-4B8C-83A1-F6EECF244321}">
                <p14:modId xmlns:p14="http://schemas.microsoft.com/office/powerpoint/2010/main" xmlns="" val="808300465"/>
              </p:ext>
            </p:extLst>
          </p:nvPr>
        </p:nvGraphicFramePr>
        <p:xfrm>
          <a:off x="190006" y="2316821"/>
          <a:ext cx="4037610" cy="371810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0" y="1493118"/>
            <a:ext cx="4358254" cy="615553"/>
          </a:xfrm>
          <a:prstGeom prst="rect">
            <a:avLst/>
          </a:prstGeom>
          <a:noFill/>
        </p:spPr>
        <p:txBody>
          <a:bodyPr wrap="square" rtlCol="0">
            <a:spAutoFit/>
          </a:bodyPr>
          <a:lstStyle/>
          <a:p>
            <a:pPr algn="ctr"/>
            <a:r>
              <a:rPr lang="en-CA" sz="2000" b="1" dirty="0" smtClean="0">
                <a:solidFill>
                  <a:schemeClr val="accent6">
                    <a:lumMod val="75000"/>
                  </a:schemeClr>
                </a:solidFill>
                <a:latin typeface="Arial Narrow" pitchFamily="34" charset="0"/>
              </a:rPr>
              <a:t>Affected Positively</a:t>
            </a:r>
          </a:p>
          <a:p>
            <a:pPr algn="ctr"/>
            <a:r>
              <a:rPr lang="en-CA" sz="1400" b="1" dirty="0" smtClean="0">
                <a:solidFill>
                  <a:schemeClr val="accent6">
                    <a:lumMod val="75000"/>
                  </a:schemeClr>
                </a:solidFill>
                <a:latin typeface="Arial Narrow" pitchFamily="34" charset="0"/>
              </a:rPr>
              <a:t>(n =39)</a:t>
            </a:r>
            <a:endParaRPr lang="en-CA" sz="1400" b="1" dirty="0">
              <a:solidFill>
                <a:schemeClr val="accent6">
                  <a:lumMod val="75000"/>
                </a:schemeClr>
              </a:solidFill>
              <a:latin typeface="Arial Narrow" pitchFamily="34" charset="0"/>
            </a:endParaRPr>
          </a:p>
        </p:txBody>
      </p:sp>
      <p:sp>
        <p:nvSpPr>
          <p:cNvPr id="10" name="Rectangle 9"/>
          <p:cNvSpPr/>
          <p:nvPr/>
        </p:nvSpPr>
        <p:spPr>
          <a:xfrm>
            <a:off x="3921202" y="1667416"/>
            <a:ext cx="2669603" cy="1169551"/>
          </a:xfrm>
          <a:prstGeom prst="rect">
            <a:avLst/>
          </a:prstGeom>
        </p:spPr>
        <p:txBody>
          <a:bodyPr wrap="square">
            <a:spAutoFit/>
          </a:bodyPr>
          <a:lstStyle/>
          <a:p>
            <a:pPr fontAlgn="auto">
              <a:spcBef>
                <a:spcPts val="0"/>
              </a:spcBef>
              <a:spcAft>
                <a:spcPts val="0"/>
              </a:spcAft>
              <a:defRPr/>
            </a:pPr>
            <a:r>
              <a:rPr lang="en-CA" sz="1400" dirty="0">
                <a:latin typeface="+mj-lt"/>
              </a:rPr>
              <a:t>“IT'S BEEN BETTER BECAUSE OUR GAS IS CHEAPER. IT'S BETTER FOR THE ECONOMY, PEOPLE ARE SPENDING MONEY AND GOING </a:t>
            </a:r>
            <a:r>
              <a:rPr lang="en-CA" sz="1400" dirty="0" smtClean="0">
                <a:latin typeface="+mj-lt"/>
              </a:rPr>
              <a:t>PLACES.”</a:t>
            </a:r>
            <a:endParaRPr lang="en-CA" sz="1400" dirty="0">
              <a:latin typeface="+mj-lt"/>
            </a:endParaRPr>
          </a:p>
        </p:txBody>
      </p:sp>
      <p:cxnSp>
        <p:nvCxnSpPr>
          <p:cNvPr id="11" name="Straight Connector 10"/>
          <p:cNvCxnSpPr/>
          <p:nvPr/>
        </p:nvCxnSpPr>
        <p:spPr>
          <a:xfrm>
            <a:off x="4086301" y="1667416"/>
            <a:ext cx="1499211"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921202" y="2705886"/>
            <a:ext cx="2669603" cy="1384995"/>
          </a:xfrm>
          <a:prstGeom prst="rect">
            <a:avLst/>
          </a:prstGeom>
          <a:noFill/>
        </p:spPr>
        <p:txBody>
          <a:bodyPr wrap="square" rtlCol="0">
            <a:spAutoFit/>
          </a:bodyPr>
          <a:lstStyle/>
          <a:p>
            <a:r>
              <a:rPr lang="en-CA" sz="1400" i="1" dirty="0" smtClean="0">
                <a:solidFill>
                  <a:schemeClr val="tx1">
                    <a:lumMod val="75000"/>
                    <a:lumOff val="25000"/>
                  </a:schemeClr>
                </a:solidFill>
              </a:rPr>
              <a:t>Senior Manager or Manager, </a:t>
            </a:r>
          </a:p>
          <a:p>
            <a:r>
              <a:rPr lang="en-CA" sz="1400" i="1" dirty="0" smtClean="0">
                <a:solidFill>
                  <a:schemeClr val="tx1">
                    <a:lumMod val="75000"/>
                    <a:lumOff val="25000"/>
                  </a:schemeClr>
                </a:solidFill>
              </a:rPr>
              <a:t>Automotive, </a:t>
            </a:r>
          </a:p>
          <a:p>
            <a:r>
              <a:rPr lang="en-CA" sz="1400" i="1" dirty="0" smtClean="0">
                <a:solidFill>
                  <a:schemeClr val="tx1">
                    <a:lumMod val="75000"/>
                    <a:lumOff val="25000"/>
                  </a:schemeClr>
                </a:solidFill>
              </a:rPr>
              <a:t>10 years in business,</a:t>
            </a:r>
          </a:p>
          <a:p>
            <a:r>
              <a:rPr lang="en-CA" sz="1400" i="1" dirty="0" smtClean="0">
                <a:solidFill>
                  <a:schemeClr val="tx1">
                    <a:lumMod val="75000"/>
                    <a:lumOff val="25000"/>
                  </a:schemeClr>
                </a:solidFill>
              </a:rPr>
              <a:t>5-19 employees,</a:t>
            </a:r>
          </a:p>
          <a:p>
            <a:r>
              <a:rPr lang="en-CA" sz="1400" i="1" dirty="0" smtClean="0">
                <a:solidFill>
                  <a:schemeClr val="tx1">
                    <a:lumMod val="75000"/>
                    <a:lumOff val="25000"/>
                  </a:schemeClr>
                </a:solidFill>
              </a:rPr>
              <a:t>$500,000 to less than $1 million in revenues.</a:t>
            </a:r>
            <a:endParaRPr lang="en-CA" sz="1400" i="1" dirty="0">
              <a:solidFill>
                <a:schemeClr val="tx1">
                  <a:lumMod val="75000"/>
                  <a:lumOff val="25000"/>
                </a:schemeClr>
              </a:solidFill>
            </a:endParaRPr>
          </a:p>
        </p:txBody>
      </p:sp>
      <p:sp>
        <p:nvSpPr>
          <p:cNvPr id="13" name="Rectangle 12"/>
          <p:cNvSpPr/>
          <p:nvPr/>
        </p:nvSpPr>
        <p:spPr>
          <a:xfrm>
            <a:off x="6590805" y="1668652"/>
            <a:ext cx="2553195" cy="954107"/>
          </a:xfrm>
          <a:prstGeom prst="rect">
            <a:avLst/>
          </a:prstGeom>
        </p:spPr>
        <p:txBody>
          <a:bodyPr wrap="square">
            <a:spAutoFit/>
          </a:bodyPr>
          <a:lstStyle/>
          <a:p>
            <a:pPr fontAlgn="auto">
              <a:spcBef>
                <a:spcPts val="0"/>
              </a:spcBef>
              <a:spcAft>
                <a:spcPts val="0"/>
              </a:spcAft>
              <a:defRPr/>
            </a:pPr>
            <a:r>
              <a:rPr lang="en-CA" sz="1400" dirty="0">
                <a:latin typeface="+mj-lt"/>
              </a:rPr>
              <a:t>“LOWER PRICE OF OIL MAKES A BETTER PRICE FOR MY PRODUCT TO SELL, BECAUSE I SELL AN OFF-PRODUCT OF </a:t>
            </a:r>
            <a:r>
              <a:rPr lang="en-CA" sz="1400" dirty="0" smtClean="0">
                <a:latin typeface="+mj-lt"/>
              </a:rPr>
              <a:t>OIL.”</a:t>
            </a:r>
            <a:endParaRPr lang="en-CA" sz="1400" dirty="0">
              <a:latin typeface="+mj-lt"/>
            </a:endParaRPr>
          </a:p>
        </p:txBody>
      </p:sp>
      <p:cxnSp>
        <p:nvCxnSpPr>
          <p:cNvPr id="14" name="Straight Connector 13"/>
          <p:cNvCxnSpPr/>
          <p:nvPr/>
        </p:nvCxnSpPr>
        <p:spPr>
          <a:xfrm>
            <a:off x="6755904" y="1668652"/>
            <a:ext cx="1433838"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590805" y="2555543"/>
            <a:ext cx="2553195" cy="1384995"/>
          </a:xfrm>
          <a:prstGeom prst="rect">
            <a:avLst/>
          </a:prstGeom>
          <a:noFill/>
        </p:spPr>
        <p:txBody>
          <a:bodyPr wrap="square" rtlCol="0">
            <a:spAutoFit/>
          </a:bodyPr>
          <a:lstStyle/>
          <a:p>
            <a:r>
              <a:rPr lang="en-CA" sz="1400" i="1" dirty="0" smtClean="0">
                <a:solidFill>
                  <a:schemeClr val="tx1">
                    <a:lumMod val="75000"/>
                    <a:lumOff val="25000"/>
                  </a:schemeClr>
                </a:solidFill>
              </a:rPr>
              <a:t>CEO or President, </a:t>
            </a:r>
          </a:p>
          <a:p>
            <a:r>
              <a:rPr lang="en-CA" sz="1400" i="1" dirty="0" smtClean="0">
                <a:solidFill>
                  <a:schemeClr val="tx1">
                    <a:lumMod val="75000"/>
                    <a:lumOff val="25000"/>
                  </a:schemeClr>
                </a:solidFill>
              </a:rPr>
              <a:t>Energy or Oil and Gas, </a:t>
            </a:r>
          </a:p>
          <a:p>
            <a:r>
              <a:rPr lang="en-CA" sz="1400" i="1" dirty="0" smtClean="0">
                <a:solidFill>
                  <a:schemeClr val="tx1">
                    <a:lumMod val="75000"/>
                    <a:lumOff val="25000"/>
                  </a:schemeClr>
                </a:solidFill>
              </a:rPr>
              <a:t>11 years in business,</a:t>
            </a:r>
          </a:p>
          <a:p>
            <a:r>
              <a:rPr lang="en-CA" sz="1400" i="1" dirty="0" smtClean="0">
                <a:solidFill>
                  <a:schemeClr val="tx1">
                    <a:lumMod val="75000"/>
                    <a:lumOff val="25000"/>
                  </a:schemeClr>
                </a:solidFill>
              </a:rPr>
              <a:t>5-19 employees,</a:t>
            </a:r>
          </a:p>
          <a:p>
            <a:r>
              <a:rPr lang="en-CA" sz="1400" i="1" dirty="0" smtClean="0">
                <a:solidFill>
                  <a:schemeClr val="tx1">
                    <a:lumMod val="75000"/>
                    <a:lumOff val="25000"/>
                  </a:schemeClr>
                </a:solidFill>
              </a:rPr>
              <a:t>$250,000 to less than $500,000 in revenues.</a:t>
            </a:r>
            <a:endParaRPr lang="en-CA" sz="1400" i="1" dirty="0">
              <a:solidFill>
                <a:schemeClr val="tx1">
                  <a:lumMod val="75000"/>
                  <a:lumOff val="25000"/>
                </a:schemeClr>
              </a:solidFill>
            </a:endParaRPr>
          </a:p>
        </p:txBody>
      </p:sp>
      <p:sp>
        <p:nvSpPr>
          <p:cNvPr id="18" name="Rectangle 17"/>
          <p:cNvSpPr/>
          <p:nvPr/>
        </p:nvSpPr>
        <p:spPr>
          <a:xfrm>
            <a:off x="3921201" y="4227615"/>
            <a:ext cx="5092169" cy="1807313"/>
          </a:xfrm>
          <a:prstGeom prst="rect">
            <a:avLst/>
          </a:prstGeom>
          <a:solidFill>
            <a:schemeClr val="accent5">
              <a:lumMod val="40000"/>
              <a:lumOff val="60000"/>
            </a:schemeClr>
          </a:solidFill>
          <a:ln>
            <a:solidFill>
              <a:schemeClr val="accent5">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b="1" dirty="0" smtClean="0"/>
              <a:t>Other</a:t>
            </a:r>
          </a:p>
          <a:p>
            <a:r>
              <a:rPr lang="en-CA" dirty="0" smtClean="0"/>
              <a:t>- Lower input costs </a:t>
            </a:r>
          </a:p>
          <a:p>
            <a:r>
              <a:rPr lang="en-CA" dirty="0" smtClean="0"/>
              <a:t>- More interest in methods that reduce      dependency on oil products (e.g., engine retrofits, alternative fuel and energy sources)</a:t>
            </a:r>
          </a:p>
          <a:p>
            <a:r>
              <a:rPr lang="en-CA" dirty="0" smtClean="0"/>
              <a:t>- Lower cost of other petroleum products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xmlns="" val="2424843875"/>
              </p:ext>
            </p:extLst>
          </p:nvPr>
        </p:nvGraphicFramePr>
        <p:xfrm>
          <a:off x="168994" y="1800547"/>
          <a:ext cx="4533635" cy="430337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
        <p:nvSpPr>
          <p:cNvPr id="13" name="Rectangle 12"/>
          <p:cNvSpPr/>
          <p:nvPr/>
        </p:nvSpPr>
        <p:spPr>
          <a:xfrm>
            <a:off x="6353862" y="619369"/>
            <a:ext cx="2790137" cy="954107"/>
          </a:xfrm>
          <a:prstGeom prst="rect">
            <a:avLst/>
          </a:prstGeom>
        </p:spPr>
        <p:txBody>
          <a:bodyPr wrap="square">
            <a:spAutoFit/>
          </a:bodyPr>
          <a:lstStyle/>
          <a:p>
            <a:pPr algn="ctr"/>
            <a:r>
              <a:rPr lang="en-CA" sz="1400" dirty="0" smtClean="0">
                <a:latin typeface="+mn-lt"/>
              </a:rPr>
              <a:t>“Have your business operations been affected by the recent drops in </a:t>
            </a:r>
            <a:r>
              <a:rPr lang="en-CA" sz="1400" b="1" dirty="0" smtClean="0">
                <a:latin typeface="+mn-lt"/>
              </a:rPr>
              <a:t>the value of the Canadian dollar</a:t>
            </a:r>
            <a:r>
              <a:rPr lang="en-CA" sz="1400" dirty="0" smtClean="0">
                <a:latin typeface="+mn-lt"/>
              </a:rPr>
              <a:t>?”</a:t>
            </a:r>
            <a:endParaRPr lang="en-CA" sz="1400" dirty="0">
              <a:latin typeface="+mn-lt"/>
            </a:endParaRPr>
          </a:p>
        </p:txBody>
      </p:sp>
      <p:graphicFrame>
        <p:nvGraphicFramePr>
          <p:cNvPr id="5" name="Chart 4"/>
          <p:cNvGraphicFramePr/>
          <p:nvPr>
            <p:extLst>
              <p:ext uri="{D42A27DB-BD31-4B8C-83A1-F6EECF244321}">
                <p14:modId xmlns:p14="http://schemas.microsoft.com/office/powerpoint/2010/main" xmlns="" val="3459701149"/>
              </p:ext>
            </p:extLst>
          </p:nvPr>
        </p:nvGraphicFramePr>
        <p:xfrm>
          <a:off x="5574092" y="1667115"/>
          <a:ext cx="2305465" cy="236296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p14="http://schemas.microsoft.com/office/powerpoint/2010/main" xmlns="" val="1704451477"/>
              </p:ext>
            </p:extLst>
          </p:nvPr>
        </p:nvGraphicFramePr>
        <p:xfrm>
          <a:off x="4394712" y="3930732"/>
          <a:ext cx="2207968" cy="22960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xmlns="" val="3642387572"/>
              </p:ext>
            </p:extLst>
          </p:nvPr>
        </p:nvGraphicFramePr>
        <p:xfrm>
          <a:off x="6753475" y="3930732"/>
          <a:ext cx="2165552" cy="2251983"/>
        </p:xfrm>
        <a:graphic>
          <a:graphicData uri="http://schemas.openxmlformats.org/drawingml/2006/chart">
            <c:chart xmlns:c="http://schemas.openxmlformats.org/drawingml/2006/chart" xmlns:r="http://schemas.openxmlformats.org/officeDocument/2006/relationships" r:id="rId6"/>
          </a:graphicData>
        </a:graphic>
      </p:graphicFrame>
      <p:sp>
        <p:nvSpPr>
          <p:cNvPr id="10" name="Title 9"/>
          <p:cNvSpPr>
            <a:spLocks noGrp="1"/>
          </p:cNvSpPr>
          <p:nvPr>
            <p:ph type="title"/>
          </p:nvPr>
        </p:nvSpPr>
        <p:spPr/>
        <p:txBody>
          <a:bodyPr/>
          <a:lstStyle/>
          <a:p>
            <a:r>
              <a:rPr lang="en-CA" dirty="0" smtClean="0"/>
              <a:t>Impact of drop in Canadian dollar</a:t>
            </a:r>
            <a:endParaRPr lang="en-CA" dirty="0"/>
          </a:p>
        </p:txBody>
      </p:sp>
    </p:spTree>
    <p:extLst>
      <p:ext uri="{BB962C8B-B14F-4D97-AF65-F5344CB8AC3E}">
        <p14:creationId xmlns:p14="http://schemas.microsoft.com/office/powerpoint/2010/main" xmlns="" val="707741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863626598"/>
              </p:ext>
            </p:extLst>
          </p:nvPr>
        </p:nvGraphicFramePr>
        <p:xfrm>
          <a:off x="0" y="2207680"/>
          <a:ext cx="4203865" cy="3955614"/>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8164" y="6436256"/>
            <a:ext cx="9135836" cy="646331"/>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84 respondents affected negatively by drop in value of the Canadian dollar, </a:t>
            </a:r>
            <a:r>
              <a:rPr lang="en-CA" sz="1200" dirty="0">
                <a:solidFill>
                  <a:srgbClr val="505150"/>
                </a:solidFill>
              </a:rPr>
              <a:t>responses mentioned by </a:t>
            </a:r>
            <a:r>
              <a:rPr lang="en-CA" sz="1200" dirty="0" smtClean="0">
                <a:solidFill>
                  <a:srgbClr val="505150"/>
                </a:solidFill>
              </a:rPr>
              <a:t>4% </a:t>
            </a:r>
            <a:r>
              <a:rPr lang="en-CA" sz="1200" dirty="0">
                <a:solidFill>
                  <a:srgbClr val="505150"/>
                </a:solidFill>
              </a:rPr>
              <a:t>or more are shown.</a:t>
            </a:r>
          </a:p>
          <a:p>
            <a:r>
              <a:rPr lang="en-CA" sz="1200" dirty="0" smtClean="0">
                <a:solidFill>
                  <a:srgbClr val="505150"/>
                </a:solidFill>
                <a:latin typeface="+mn-lt"/>
              </a:rPr>
              <a:t>.</a:t>
            </a:r>
            <a:endParaRPr lang="en-CA" sz="1200" dirty="0">
              <a:solidFill>
                <a:srgbClr val="505150"/>
              </a:solidFill>
              <a:latin typeface="+mn-lt"/>
            </a:endParaRPr>
          </a:p>
        </p:txBody>
      </p:sp>
      <p:sp>
        <p:nvSpPr>
          <p:cNvPr id="6" name="Rounded Rectangular Callout 5"/>
          <p:cNvSpPr/>
          <p:nvPr/>
        </p:nvSpPr>
        <p:spPr>
          <a:xfrm>
            <a:off x="6590805" y="952294"/>
            <a:ext cx="2553195" cy="511804"/>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smtClean="0">
                <a:solidFill>
                  <a:schemeClr val="tx1"/>
                </a:solidFill>
              </a:rPr>
              <a:t>“Can you describe how your business operations have been affected by the recent drops </a:t>
            </a:r>
            <a:r>
              <a:rPr lang="en-CA" sz="1400" b="1" dirty="0" smtClean="0">
                <a:solidFill>
                  <a:schemeClr val="tx1"/>
                </a:solidFill>
              </a:rPr>
              <a:t>in the value of the Canadian dollar?</a:t>
            </a:r>
            <a:r>
              <a:rPr lang="en-CA" sz="1400" dirty="0" smtClean="0">
                <a:solidFill>
                  <a:schemeClr val="tx1"/>
                </a:solidFill>
              </a:rPr>
              <a:t>”</a:t>
            </a:r>
            <a:endParaRPr lang="en-CA" sz="1400" dirty="0">
              <a:solidFill>
                <a:schemeClr val="tx1"/>
              </a:solidFill>
            </a:endParaRPr>
          </a:p>
        </p:txBody>
      </p:sp>
      <p:sp>
        <p:nvSpPr>
          <p:cNvPr id="9" name="TextBox 8"/>
          <p:cNvSpPr txBox="1"/>
          <p:nvPr/>
        </p:nvSpPr>
        <p:spPr>
          <a:xfrm>
            <a:off x="130626" y="1485713"/>
            <a:ext cx="4678879" cy="615553"/>
          </a:xfrm>
          <a:prstGeom prst="rect">
            <a:avLst/>
          </a:prstGeom>
          <a:noFill/>
        </p:spPr>
        <p:txBody>
          <a:bodyPr wrap="square" rtlCol="0">
            <a:spAutoFit/>
          </a:bodyPr>
          <a:lstStyle/>
          <a:p>
            <a:pPr algn="ctr"/>
            <a:r>
              <a:rPr lang="en-CA" sz="2000" b="1" dirty="0" smtClean="0">
                <a:solidFill>
                  <a:schemeClr val="accent6">
                    <a:lumMod val="75000"/>
                  </a:schemeClr>
                </a:solidFill>
                <a:latin typeface="Arial Narrow" pitchFamily="34" charset="0"/>
              </a:rPr>
              <a:t>Affected Negatively</a:t>
            </a:r>
          </a:p>
          <a:p>
            <a:pPr algn="ctr"/>
            <a:r>
              <a:rPr lang="en-CA" sz="1400" b="1" dirty="0" smtClean="0">
                <a:solidFill>
                  <a:schemeClr val="accent6">
                    <a:lumMod val="75000"/>
                  </a:schemeClr>
                </a:solidFill>
                <a:latin typeface="Arial Narrow" pitchFamily="34" charset="0"/>
              </a:rPr>
              <a:t>(n =84)</a:t>
            </a:r>
            <a:endParaRPr lang="en-CA" sz="1400" b="1" dirty="0">
              <a:solidFill>
                <a:schemeClr val="accent6">
                  <a:lumMod val="75000"/>
                </a:schemeClr>
              </a:solidFill>
              <a:latin typeface="Arial Narrow" pitchFamily="34" charset="0"/>
            </a:endParaRPr>
          </a:p>
        </p:txBody>
      </p:sp>
      <p:sp>
        <p:nvSpPr>
          <p:cNvPr id="10" name="Title 9"/>
          <p:cNvSpPr>
            <a:spLocks noGrp="1"/>
          </p:cNvSpPr>
          <p:nvPr>
            <p:ph type="title"/>
          </p:nvPr>
        </p:nvSpPr>
        <p:spPr/>
        <p:txBody>
          <a:bodyPr/>
          <a:lstStyle/>
          <a:p>
            <a:r>
              <a:rPr lang="en-CA" dirty="0" smtClean="0"/>
              <a:t>How has dollar drop impacted?</a:t>
            </a:r>
            <a:endParaRPr lang="en-CA" dirty="0"/>
          </a:p>
        </p:txBody>
      </p:sp>
      <p:sp>
        <p:nvSpPr>
          <p:cNvPr id="11" name="Rectangle 10"/>
          <p:cNvSpPr/>
          <p:nvPr/>
        </p:nvSpPr>
        <p:spPr>
          <a:xfrm>
            <a:off x="3645725" y="5272645"/>
            <a:ext cx="5237677" cy="835812"/>
          </a:xfrm>
          <a:prstGeom prst="rect">
            <a:avLst/>
          </a:prstGeom>
          <a:solidFill>
            <a:schemeClr val="accent5">
              <a:lumMod val="40000"/>
              <a:lumOff val="60000"/>
            </a:schemeClr>
          </a:solidFill>
          <a:ln>
            <a:solidFill>
              <a:schemeClr val="accent5">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t>41% of SMEs with </a:t>
            </a:r>
            <a:r>
              <a:rPr lang="en-CA" dirty="0"/>
              <a:t>storefronts (vs. 21% of SMEs </a:t>
            </a:r>
            <a:r>
              <a:rPr lang="en-CA" dirty="0" smtClean="0"/>
              <a:t>without storefronts) have been negatively affected by the low value of the Canadian dollar</a:t>
            </a:r>
            <a:endParaRPr lang="en-CA" dirty="0"/>
          </a:p>
        </p:txBody>
      </p:sp>
      <p:sp>
        <p:nvSpPr>
          <p:cNvPr id="12" name="Rectangle 11"/>
          <p:cNvSpPr/>
          <p:nvPr/>
        </p:nvSpPr>
        <p:spPr>
          <a:xfrm>
            <a:off x="4191990" y="1793489"/>
            <a:ext cx="2532783" cy="1600438"/>
          </a:xfrm>
          <a:prstGeom prst="rect">
            <a:avLst/>
          </a:prstGeom>
        </p:spPr>
        <p:txBody>
          <a:bodyPr wrap="square">
            <a:spAutoFit/>
          </a:bodyPr>
          <a:lstStyle/>
          <a:p>
            <a:pPr fontAlgn="auto">
              <a:spcBef>
                <a:spcPts val="0"/>
              </a:spcBef>
              <a:spcAft>
                <a:spcPts val="0"/>
              </a:spcAft>
              <a:defRPr/>
            </a:pPr>
            <a:r>
              <a:rPr lang="en-CA" sz="1400" dirty="0">
                <a:latin typeface="+mj-lt"/>
              </a:rPr>
              <a:t>“WE HAVE HAD TO CHANGE OUR IMPORT PRACTICES TO EXCLUDE ANYTHING FROM THE UNITED STATES, BASICALLY JUST CUT OUT ALL TRADE WITH THE U.S. BECAUSE WE CAN'T AFFORD TO</a:t>
            </a:r>
            <a:r>
              <a:rPr lang="en-CA" sz="1400" dirty="0" smtClean="0">
                <a:latin typeface="+mj-lt"/>
              </a:rPr>
              <a:t>.“</a:t>
            </a:r>
          </a:p>
        </p:txBody>
      </p:sp>
      <p:cxnSp>
        <p:nvCxnSpPr>
          <p:cNvPr id="14" name="Straight Connector 13"/>
          <p:cNvCxnSpPr/>
          <p:nvPr/>
        </p:nvCxnSpPr>
        <p:spPr>
          <a:xfrm>
            <a:off x="4357090" y="1793489"/>
            <a:ext cx="1422374"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179744" y="3274348"/>
            <a:ext cx="2532783" cy="1815882"/>
          </a:xfrm>
          <a:prstGeom prst="rect">
            <a:avLst/>
          </a:prstGeom>
          <a:noFill/>
        </p:spPr>
        <p:txBody>
          <a:bodyPr wrap="square" rtlCol="0">
            <a:spAutoFit/>
          </a:bodyPr>
          <a:lstStyle/>
          <a:p>
            <a:r>
              <a:rPr lang="en-CA" sz="1400" i="1" dirty="0" smtClean="0">
                <a:solidFill>
                  <a:schemeClr val="tx1">
                    <a:lumMod val="75000"/>
                    <a:lumOff val="25000"/>
                  </a:schemeClr>
                </a:solidFill>
              </a:rPr>
              <a:t>General Manager or Office Manager, </a:t>
            </a:r>
          </a:p>
          <a:p>
            <a:r>
              <a:rPr lang="en-CA" sz="1400" i="1" dirty="0" smtClean="0">
                <a:solidFill>
                  <a:schemeClr val="tx1">
                    <a:lumMod val="75000"/>
                    <a:lumOff val="25000"/>
                  </a:schemeClr>
                </a:solidFill>
              </a:rPr>
              <a:t>Arts, Entertainment, and Recreation, </a:t>
            </a:r>
          </a:p>
          <a:p>
            <a:r>
              <a:rPr lang="en-CA" sz="1400" i="1" dirty="0" smtClean="0">
                <a:solidFill>
                  <a:schemeClr val="tx1">
                    <a:lumMod val="75000"/>
                    <a:lumOff val="25000"/>
                  </a:schemeClr>
                </a:solidFill>
              </a:rPr>
              <a:t>3 years in business,</a:t>
            </a:r>
          </a:p>
          <a:p>
            <a:r>
              <a:rPr lang="en-CA" sz="1400" i="1" dirty="0" smtClean="0">
                <a:solidFill>
                  <a:schemeClr val="tx1">
                    <a:lumMod val="75000"/>
                    <a:lumOff val="25000"/>
                  </a:schemeClr>
                </a:solidFill>
              </a:rPr>
              <a:t>1-4 employees,</a:t>
            </a:r>
          </a:p>
          <a:p>
            <a:r>
              <a:rPr lang="en-CA" sz="1400" i="1" dirty="0" smtClean="0">
                <a:solidFill>
                  <a:schemeClr val="tx1">
                    <a:lumMod val="75000"/>
                    <a:lumOff val="25000"/>
                  </a:schemeClr>
                </a:solidFill>
              </a:rPr>
              <a:t>$500,000 to less than $1 million in revenues.</a:t>
            </a:r>
            <a:endParaRPr lang="en-CA" sz="1400" i="1" dirty="0">
              <a:solidFill>
                <a:schemeClr val="tx1">
                  <a:lumMod val="75000"/>
                  <a:lumOff val="25000"/>
                </a:schemeClr>
              </a:solidFill>
            </a:endParaRPr>
          </a:p>
        </p:txBody>
      </p:sp>
      <p:sp>
        <p:nvSpPr>
          <p:cNvPr id="16" name="Rectangle 15"/>
          <p:cNvSpPr/>
          <p:nvPr/>
        </p:nvSpPr>
        <p:spPr>
          <a:xfrm>
            <a:off x="6781922" y="1956101"/>
            <a:ext cx="2353912" cy="1169551"/>
          </a:xfrm>
          <a:prstGeom prst="rect">
            <a:avLst/>
          </a:prstGeom>
        </p:spPr>
        <p:txBody>
          <a:bodyPr wrap="square">
            <a:spAutoFit/>
          </a:bodyPr>
          <a:lstStyle/>
          <a:p>
            <a:pPr fontAlgn="auto">
              <a:spcBef>
                <a:spcPts val="0"/>
              </a:spcBef>
              <a:spcAft>
                <a:spcPts val="0"/>
              </a:spcAft>
              <a:defRPr/>
            </a:pPr>
            <a:r>
              <a:rPr lang="en-CA" sz="1400" dirty="0">
                <a:latin typeface="+mj-lt"/>
              </a:rPr>
              <a:t>“IT'S BEEN AFFECTED BY THE FACT THAT I BUY ALL MY PRODUCTS BY CANADIAN DISTRIBUTORS IN AMERICAN DOLLARS</a:t>
            </a:r>
            <a:r>
              <a:rPr lang="en-CA" sz="1400" dirty="0" smtClean="0">
                <a:latin typeface="+mj-lt"/>
              </a:rPr>
              <a:t>.“</a:t>
            </a:r>
          </a:p>
        </p:txBody>
      </p:sp>
      <p:cxnSp>
        <p:nvCxnSpPr>
          <p:cNvPr id="17" name="Straight Connector 16"/>
          <p:cNvCxnSpPr/>
          <p:nvPr/>
        </p:nvCxnSpPr>
        <p:spPr>
          <a:xfrm>
            <a:off x="6947021" y="1956101"/>
            <a:ext cx="1321923"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769676" y="3058712"/>
            <a:ext cx="2353912" cy="1384995"/>
          </a:xfrm>
          <a:prstGeom prst="rect">
            <a:avLst/>
          </a:prstGeom>
          <a:noFill/>
        </p:spPr>
        <p:txBody>
          <a:bodyPr wrap="square" rtlCol="0">
            <a:spAutoFit/>
          </a:bodyPr>
          <a:lstStyle/>
          <a:p>
            <a:r>
              <a:rPr lang="en-CA" sz="1400" i="1" dirty="0" smtClean="0">
                <a:solidFill>
                  <a:schemeClr val="tx1">
                    <a:lumMod val="75000"/>
                    <a:lumOff val="25000"/>
                  </a:schemeClr>
                </a:solidFill>
              </a:rPr>
              <a:t>Owner/Operator, </a:t>
            </a:r>
          </a:p>
          <a:p>
            <a:r>
              <a:rPr lang="en-CA" sz="1400" i="1" dirty="0" smtClean="0">
                <a:solidFill>
                  <a:schemeClr val="tx1">
                    <a:lumMod val="75000"/>
                    <a:lumOff val="25000"/>
                  </a:schemeClr>
                </a:solidFill>
              </a:rPr>
              <a:t>Retail, </a:t>
            </a:r>
          </a:p>
          <a:p>
            <a:r>
              <a:rPr lang="en-CA" sz="1400" i="1" dirty="0" smtClean="0">
                <a:solidFill>
                  <a:schemeClr val="tx1">
                    <a:lumMod val="75000"/>
                    <a:lumOff val="25000"/>
                  </a:schemeClr>
                </a:solidFill>
              </a:rPr>
              <a:t>31 years in business,</a:t>
            </a:r>
          </a:p>
          <a:p>
            <a:r>
              <a:rPr lang="en-CA" sz="1400" i="1" dirty="0" smtClean="0">
                <a:solidFill>
                  <a:schemeClr val="tx1">
                    <a:lumMod val="75000"/>
                    <a:lumOff val="25000"/>
                  </a:schemeClr>
                </a:solidFill>
              </a:rPr>
              <a:t>1-4 employees,</a:t>
            </a:r>
          </a:p>
          <a:p>
            <a:r>
              <a:rPr lang="en-CA" sz="1400" i="1" dirty="0" smtClean="0">
                <a:solidFill>
                  <a:schemeClr val="tx1">
                    <a:lumMod val="75000"/>
                    <a:lumOff val="25000"/>
                  </a:schemeClr>
                </a:solidFill>
              </a:rPr>
              <a:t>$1 million to less than $3 million in revenues.</a:t>
            </a:r>
            <a:endParaRPr lang="en-CA" sz="1400" i="1" dirty="0">
              <a:solidFill>
                <a:schemeClr val="tx1">
                  <a:lumMod val="75000"/>
                  <a:lumOff val="25000"/>
                </a:schemeClr>
              </a:solidFill>
            </a:endParaRPr>
          </a:p>
        </p:txBody>
      </p:sp>
    </p:spTree>
    <p:extLst>
      <p:ext uri="{BB962C8B-B14F-4D97-AF65-F5344CB8AC3E}">
        <p14:creationId xmlns:p14="http://schemas.microsoft.com/office/powerpoint/2010/main" xmlns="" val="2255871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505535" y="3479156"/>
            <a:ext cx="7772400" cy="684199"/>
          </a:xfrm>
        </p:spPr>
        <p:txBody>
          <a:bodyPr/>
          <a:lstStyle/>
          <a:p>
            <a:r>
              <a:rPr lang="en-CA" sz="3200" dirty="0" smtClean="0"/>
              <a:t>Background and Methodology</a:t>
            </a:r>
            <a:endParaRPr lang="en-US" sz="3200" dirty="0"/>
          </a:p>
        </p:txBody>
      </p:sp>
    </p:spTree>
    <p:extLst>
      <p:ext uri="{BB962C8B-B14F-4D97-AF65-F5344CB8AC3E}">
        <p14:creationId xmlns:p14="http://schemas.microsoft.com/office/powerpoint/2010/main" xmlns="" val="2724417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164" y="6436256"/>
            <a:ext cx="9135836" cy="646331"/>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20 respondents affected positively by drop in value of the Canadian dollar, </a:t>
            </a:r>
            <a:r>
              <a:rPr lang="en-CA" sz="1200" dirty="0">
                <a:solidFill>
                  <a:srgbClr val="505150"/>
                </a:solidFill>
              </a:rPr>
              <a:t>responses mentioned by </a:t>
            </a:r>
            <a:r>
              <a:rPr lang="en-CA" sz="1200" dirty="0" smtClean="0">
                <a:solidFill>
                  <a:srgbClr val="505150"/>
                </a:solidFill>
              </a:rPr>
              <a:t>4% </a:t>
            </a:r>
            <a:r>
              <a:rPr lang="en-CA" sz="1200" dirty="0">
                <a:solidFill>
                  <a:srgbClr val="505150"/>
                </a:solidFill>
              </a:rPr>
              <a:t>or more are shown.</a:t>
            </a:r>
          </a:p>
          <a:p>
            <a:r>
              <a:rPr lang="en-CA" sz="1200" dirty="0" smtClean="0">
                <a:solidFill>
                  <a:srgbClr val="505150"/>
                </a:solidFill>
                <a:latin typeface="+mn-lt"/>
              </a:rPr>
              <a:t>.</a:t>
            </a:r>
            <a:endParaRPr lang="en-CA" sz="1200" dirty="0">
              <a:solidFill>
                <a:srgbClr val="505150"/>
              </a:solidFill>
              <a:latin typeface="+mn-lt"/>
            </a:endParaRPr>
          </a:p>
        </p:txBody>
      </p:sp>
      <p:sp>
        <p:nvSpPr>
          <p:cNvPr id="6" name="Rounded Rectangular Callout 5"/>
          <p:cNvSpPr/>
          <p:nvPr/>
        </p:nvSpPr>
        <p:spPr>
          <a:xfrm>
            <a:off x="6590805" y="952294"/>
            <a:ext cx="2553195" cy="511804"/>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smtClean="0">
                <a:solidFill>
                  <a:schemeClr val="tx1"/>
                </a:solidFill>
              </a:rPr>
              <a:t>“Can you describe how your business operations have been affected by the recent drops </a:t>
            </a:r>
            <a:r>
              <a:rPr lang="en-CA" sz="1400" b="1" dirty="0" smtClean="0">
                <a:solidFill>
                  <a:schemeClr val="tx1"/>
                </a:solidFill>
              </a:rPr>
              <a:t>in the value of the Canadian dollar?</a:t>
            </a:r>
            <a:r>
              <a:rPr lang="en-CA" sz="1400" dirty="0" smtClean="0">
                <a:solidFill>
                  <a:schemeClr val="tx1"/>
                </a:solidFill>
              </a:rPr>
              <a:t>”</a:t>
            </a:r>
            <a:endParaRPr lang="en-CA" sz="1400" dirty="0">
              <a:solidFill>
                <a:schemeClr val="tx1"/>
              </a:solidFill>
            </a:endParaRPr>
          </a:p>
        </p:txBody>
      </p:sp>
      <p:graphicFrame>
        <p:nvGraphicFramePr>
          <p:cNvPr id="5" name="Chart 4"/>
          <p:cNvGraphicFramePr/>
          <p:nvPr>
            <p:extLst>
              <p:ext uri="{D42A27DB-BD31-4B8C-83A1-F6EECF244321}">
                <p14:modId xmlns:p14="http://schemas.microsoft.com/office/powerpoint/2010/main" xmlns="" val="670897459"/>
              </p:ext>
            </p:extLst>
          </p:nvPr>
        </p:nvGraphicFramePr>
        <p:xfrm>
          <a:off x="8164" y="2326433"/>
          <a:ext cx="4104448" cy="383686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13750" y="1648597"/>
            <a:ext cx="4678879" cy="615553"/>
          </a:xfrm>
          <a:prstGeom prst="rect">
            <a:avLst/>
          </a:prstGeom>
          <a:noFill/>
        </p:spPr>
        <p:txBody>
          <a:bodyPr wrap="square" rtlCol="0">
            <a:spAutoFit/>
          </a:bodyPr>
          <a:lstStyle/>
          <a:p>
            <a:pPr algn="ctr"/>
            <a:r>
              <a:rPr lang="en-CA" sz="2000" b="1" dirty="0" smtClean="0">
                <a:solidFill>
                  <a:schemeClr val="accent6">
                    <a:lumMod val="75000"/>
                  </a:schemeClr>
                </a:solidFill>
                <a:latin typeface="Arial Narrow" pitchFamily="34" charset="0"/>
              </a:rPr>
              <a:t>Affected Positively</a:t>
            </a:r>
          </a:p>
          <a:p>
            <a:pPr algn="ctr"/>
            <a:r>
              <a:rPr lang="en-CA" sz="1400" b="1" dirty="0" smtClean="0">
                <a:solidFill>
                  <a:schemeClr val="accent6">
                    <a:lumMod val="75000"/>
                  </a:schemeClr>
                </a:solidFill>
                <a:latin typeface="Arial Narrow" pitchFamily="34" charset="0"/>
              </a:rPr>
              <a:t>(n =20)</a:t>
            </a:r>
            <a:endParaRPr lang="en-CA" sz="1400" b="1" dirty="0">
              <a:solidFill>
                <a:schemeClr val="accent6">
                  <a:lumMod val="75000"/>
                </a:schemeClr>
              </a:solidFill>
              <a:latin typeface="Arial Narrow" pitchFamily="34" charset="0"/>
            </a:endParaRPr>
          </a:p>
        </p:txBody>
      </p:sp>
      <p:sp>
        <p:nvSpPr>
          <p:cNvPr id="10" name="Title 9"/>
          <p:cNvSpPr>
            <a:spLocks noGrp="1"/>
          </p:cNvSpPr>
          <p:nvPr>
            <p:ph type="title"/>
          </p:nvPr>
        </p:nvSpPr>
        <p:spPr/>
        <p:txBody>
          <a:bodyPr/>
          <a:lstStyle/>
          <a:p>
            <a:r>
              <a:rPr lang="en-CA" dirty="0" smtClean="0"/>
              <a:t>How has dollar drop impacted?</a:t>
            </a:r>
            <a:endParaRPr lang="en-CA" dirty="0"/>
          </a:p>
        </p:txBody>
      </p:sp>
      <p:sp>
        <p:nvSpPr>
          <p:cNvPr id="11" name="Rectangle 10"/>
          <p:cNvSpPr/>
          <p:nvPr/>
        </p:nvSpPr>
        <p:spPr>
          <a:xfrm>
            <a:off x="3740727" y="2542425"/>
            <a:ext cx="2755076" cy="2031325"/>
          </a:xfrm>
          <a:prstGeom prst="rect">
            <a:avLst/>
          </a:prstGeom>
        </p:spPr>
        <p:txBody>
          <a:bodyPr wrap="square">
            <a:spAutoFit/>
          </a:bodyPr>
          <a:lstStyle/>
          <a:p>
            <a:pPr fontAlgn="auto">
              <a:spcBef>
                <a:spcPts val="0"/>
              </a:spcBef>
              <a:spcAft>
                <a:spcPts val="0"/>
              </a:spcAft>
              <a:defRPr/>
            </a:pPr>
            <a:r>
              <a:rPr lang="en-CA" sz="1400" dirty="0">
                <a:latin typeface="+mj-lt"/>
              </a:rPr>
              <a:t>“INCREASE IN REVENUE SIMPLY THROUGH THE EXCHANGE RATE GAINS, BECAUSE PRIMARILY OUR BUSINESS IS DONE IN EUROS OR U.S. DOLLARS. SO, THE CANADIAN REVENUE IN BUSINESS THAT WAS IN EFFECT FROM 2 YEARS AGO IS 15 PERCENT HIGHER THAN IT IS TODAY</a:t>
            </a:r>
            <a:r>
              <a:rPr lang="en-CA" sz="1400" dirty="0" smtClean="0">
                <a:latin typeface="+mj-lt"/>
              </a:rPr>
              <a:t>.“</a:t>
            </a:r>
          </a:p>
        </p:txBody>
      </p:sp>
      <p:cxnSp>
        <p:nvCxnSpPr>
          <p:cNvPr id="12" name="Straight Connector 11"/>
          <p:cNvCxnSpPr/>
          <p:nvPr/>
        </p:nvCxnSpPr>
        <p:spPr>
          <a:xfrm>
            <a:off x="4051769" y="2542425"/>
            <a:ext cx="1547212"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728481" y="4457848"/>
            <a:ext cx="2755076" cy="1169551"/>
          </a:xfrm>
          <a:prstGeom prst="rect">
            <a:avLst/>
          </a:prstGeom>
          <a:noFill/>
        </p:spPr>
        <p:txBody>
          <a:bodyPr wrap="square" rtlCol="0">
            <a:spAutoFit/>
          </a:bodyPr>
          <a:lstStyle/>
          <a:p>
            <a:r>
              <a:rPr lang="en-CA" sz="1400" i="1" dirty="0" smtClean="0">
                <a:solidFill>
                  <a:schemeClr val="tx1">
                    <a:lumMod val="75000"/>
                    <a:lumOff val="25000"/>
                  </a:schemeClr>
                </a:solidFill>
              </a:rPr>
              <a:t>CEO or President, </a:t>
            </a:r>
          </a:p>
          <a:p>
            <a:r>
              <a:rPr lang="en-CA" sz="1400" i="1" dirty="0" smtClean="0">
                <a:solidFill>
                  <a:schemeClr val="tx1">
                    <a:lumMod val="75000"/>
                    <a:lumOff val="25000"/>
                  </a:schemeClr>
                </a:solidFill>
              </a:rPr>
              <a:t>Environmental Consulting, </a:t>
            </a:r>
          </a:p>
          <a:p>
            <a:r>
              <a:rPr lang="en-CA" sz="1400" i="1" dirty="0" smtClean="0">
                <a:solidFill>
                  <a:schemeClr val="tx1">
                    <a:lumMod val="75000"/>
                    <a:lumOff val="25000"/>
                  </a:schemeClr>
                </a:solidFill>
              </a:rPr>
              <a:t>15 years in business,</a:t>
            </a:r>
          </a:p>
          <a:p>
            <a:r>
              <a:rPr lang="en-CA" sz="1400" i="1" dirty="0" smtClean="0">
                <a:solidFill>
                  <a:schemeClr val="tx1">
                    <a:lumMod val="75000"/>
                    <a:lumOff val="25000"/>
                  </a:schemeClr>
                </a:solidFill>
              </a:rPr>
              <a:t>1-4 employees,</a:t>
            </a:r>
          </a:p>
          <a:p>
            <a:r>
              <a:rPr lang="en-CA" sz="1400" i="1" dirty="0" smtClean="0">
                <a:solidFill>
                  <a:schemeClr val="tx1">
                    <a:lumMod val="75000"/>
                    <a:lumOff val="25000"/>
                  </a:schemeClr>
                </a:solidFill>
              </a:rPr>
              <a:t>Less than $250,000 in revenues.</a:t>
            </a:r>
            <a:endParaRPr lang="en-CA" sz="1400" i="1" dirty="0">
              <a:solidFill>
                <a:schemeClr val="tx1">
                  <a:lumMod val="75000"/>
                  <a:lumOff val="25000"/>
                </a:schemeClr>
              </a:solidFill>
            </a:endParaRPr>
          </a:p>
        </p:txBody>
      </p:sp>
      <p:sp>
        <p:nvSpPr>
          <p:cNvPr id="18" name="Rectangle 17"/>
          <p:cNvSpPr/>
          <p:nvPr/>
        </p:nvSpPr>
        <p:spPr>
          <a:xfrm>
            <a:off x="6483556" y="2518703"/>
            <a:ext cx="2660443" cy="954107"/>
          </a:xfrm>
          <a:prstGeom prst="rect">
            <a:avLst/>
          </a:prstGeom>
        </p:spPr>
        <p:txBody>
          <a:bodyPr wrap="square">
            <a:spAutoFit/>
          </a:bodyPr>
          <a:lstStyle/>
          <a:p>
            <a:pPr fontAlgn="auto">
              <a:spcBef>
                <a:spcPts val="0"/>
              </a:spcBef>
              <a:spcAft>
                <a:spcPts val="0"/>
              </a:spcAft>
              <a:defRPr/>
            </a:pPr>
            <a:r>
              <a:rPr lang="en-CA" sz="1400" dirty="0">
                <a:latin typeface="+mj-lt"/>
              </a:rPr>
              <a:t>“WE ARE PROVIDING SERVICE TO AMERICAN AND EUROPEAN CUSTOMERS THAT PAY US IN U.S. DOLLARS</a:t>
            </a:r>
            <a:r>
              <a:rPr lang="en-CA" sz="1400" dirty="0" smtClean="0">
                <a:latin typeface="+mj-lt"/>
              </a:rPr>
              <a:t>.“</a:t>
            </a:r>
          </a:p>
        </p:txBody>
      </p:sp>
      <p:cxnSp>
        <p:nvCxnSpPr>
          <p:cNvPr id="19" name="Straight Connector 18"/>
          <p:cNvCxnSpPr/>
          <p:nvPr/>
        </p:nvCxnSpPr>
        <p:spPr>
          <a:xfrm>
            <a:off x="6648657" y="2518703"/>
            <a:ext cx="1494068"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471310" y="3382811"/>
            <a:ext cx="2660443" cy="1384995"/>
          </a:xfrm>
          <a:prstGeom prst="rect">
            <a:avLst/>
          </a:prstGeom>
          <a:noFill/>
        </p:spPr>
        <p:txBody>
          <a:bodyPr wrap="square" rtlCol="0">
            <a:spAutoFit/>
          </a:bodyPr>
          <a:lstStyle/>
          <a:p>
            <a:r>
              <a:rPr lang="en-CA" sz="1400" i="1" dirty="0" smtClean="0">
                <a:solidFill>
                  <a:schemeClr val="tx1">
                    <a:lumMod val="75000"/>
                    <a:lumOff val="25000"/>
                  </a:schemeClr>
                </a:solidFill>
              </a:rPr>
              <a:t>CFO, </a:t>
            </a:r>
          </a:p>
          <a:p>
            <a:r>
              <a:rPr lang="en-CA" sz="1400" i="1" dirty="0" smtClean="0">
                <a:solidFill>
                  <a:schemeClr val="tx1">
                    <a:lumMod val="75000"/>
                    <a:lumOff val="25000"/>
                  </a:schemeClr>
                </a:solidFill>
              </a:rPr>
              <a:t>Professional, Scientific, and Technical Services, </a:t>
            </a:r>
          </a:p>
          <a:p>
            <a:r>
              <a:rPr lang="en-CA" sz="1400" i="1" dirty="0" smtClean="0">
                <a:solidFill>
                  <a:schemeClr val="tx1">
                    <a:lumMod val="75000"/>
                    <a:lumOff val="25000"/>
                  </a:schemeClr>
                </a:solidFill>
              </a:rPr>
              <a:t>14 years in business,</a:t>
            </a:r>
          </a:p>
          <a:p>
            <a:r>
              <a:rPr lang="en-CA" sz="1400" i="1" dirty="0" smtClean="0">
                <a:solidFill>
                  <a:schemeClr val="tx1">
                    <a:lumMod val="75000"/>
                    <a:lumOff val="25000"/>
                  </a:schemeClr>
                </a:solidFill>
              </a:rPr>
              <a:t>50-99 employees,</a:t>
            </a:r>
          </a:p>
          <a:p>
            <a:r>
              <a:rPr lang="en-CA" sz="1400" i="1" dirty="0" smtClean="0">
                <a:solidFill>
                  <a:schemeClr val="tx1">
                    <a:lumMod val="75000"/>
                    <a:lumOff val="25000"/>
                  </a:schemeClr>
                </a:solidFill>
              </a:rPr>
              <a:t>$15 to 20 million in revenues.</a:t>
            </a:r>
            <a:endParaRPr lang="en-CA" sz="1400" i="1" dirty="0">
              <a:solidFill>
                <a:schemeClr val="tx1">
                  <a:lumMod val="75000"/>
                  <a:lumOff val="25000"/>
                </a:schemeClr>
              </a:solidFill>
            </a:endParaRPr>
          </a:p>
        </p:txBody>
      </p:sp>
    </p:spTree>
    <p:extLst>
      <p:ext uri="{BB962C8B-B14F-4D97-AF65-F5344CB8AC3E}">
        <p14:creationId xmlns:p14="http://schemas.microsoft.com/office/powerpoint/2010/main" xmlns="" val="1560348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979" y="3467309"/>
            <a:ext cx="8862711" cy="584775"/>
          </a:xfrm>
          <a:prstGeom prst="rect">
            <a:avLst/>
          </a:prstGeom>
          <a:noFill/>
        </p:spPr>
        <p:txBody>
          <a:bodyPr wrap="square" rtlCol="0">
            <a:spAutoFit/>
          </a:bodyPr>
          <a:lstStyle/>
          <a:p>
            <a:r>
              <a:rPr lang="en-US" sz="3200" dirty="0" smtClean="0">
                <a:solidFill>
                  <a:schemeClr val="bg1"/>
                </a:solidFill>
                <a:latin typeface="Myriad Pro"/>
                <a:cs typeface="Myriad Pro"/>
              </a:rPr>
              <a:t>Cash flow</a:t>
            </a:r>
          </a:p>
        </p:txBody>
      </p:sp>
    </p:spTree>
    <p:extLst>
      <p:ext uri="{BB962C8B-B14F-4D97-AF65-F5344CB8AC3E}">
        <p14:creationId xmlns:p14="http://schemas.microsoft.com/office/powerpoint/2010/main" xmlns="" val="608354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3966030305"/>
              </p:ext>
            </p:extLst>
          </p:nvPr>
        </p:nvGraphicFramePr>
        <p:xfrm>
          <a:off x="8164" y="1315200"/>
          <a:ext cx="5169478" cy="4761906"/>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ular Callout 5"/>
          <p:cNvSpPr/>
          <p:nvPr/>
        </p:nvSpPr>
        <p:spPr>
          <a:xfrm>
            <a:off x="5391396" y="668760"/>
            <a:ext cx="3752603" cy="646440"/>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smtClean="0">
                <a:solidFill>
                  <a:schemeClr val="tx1"/>
                </a:solidFill>
              </a:rPr>
              <a:t>“Which </a:t>
            </a:r>
            <a:r>
              <a:rPr lang="en-CA" sz="1400" dirty="0">
                <a:solidFill>
                  <a:schemeClr val="tx1"/>
                </a:solidFill>
              </a:rPr>
              <a:t>of the following would be your top priority if your business were to receive a </a:t>
            </a:r>
            <a:r>
              <a:rPr lang="en-CA" sz="1400" dirty="0" smtClean="0">
                <a:solidFill>
                  <a:schemeClr val="tx1"/>
                </a:solidFill>
              </a:rPr>
              <a:t>cash infusion </a:t>
            </a:r>
            <a:r>
              <a:rPr lang="en-CA" sz="1400" dirty="0">
                <a:solidFill>
                  <a:schemeClr val="tx1"/>
                </a:solidFill>
              </a:rPr>
              <a:t>of </a:t>
            </a:r>
            <a:r>
              <a:rPr lang="en-CA" sz="1400" dirty="0" smtClean="0">
                <a:solidFill>
                  <a:schemeClr val="tx1"/>
                </a:solidFill>
              </a:rPr>
              <a:t> $</a:t>
            </a:r>
            <a:r>
              <a:rPr lang="en-CA" sz="1400" dirty="0">
                <a:solidFill>
                  <a:schemeClr val="tx1"/>
                </a:solidFill>
              </a:rPr>
              <a:t>100,000</a:t>
            </a:r>
            <a:r>
              <a:rPr lang="en-CA" sz="1400" dirty="0" smtClean="0">
                <a:solidFill>
                  <a:schemeClr val="tx1"/>
                </a:solidFill>
              </a:rPr>
              <a:t>?”</a:t>
            </a:r>
            <a:endParaRPr lang="en-CA" sz="1400" dirty="0">
              <a:solidFill>
                <a:schemeClr val="tx1"/>
              </a:solidFill>
            </a:endParaRPr>
          </a:p>
        </p:txBody>
      </p:sp>
      <p:sp>
        <p:nvSpPr>
          <p:cNvPr id="5" name="TextBox 4"/>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 responses mentioned by 4% or more are shown</a:t>
            </a:r>
            <a:r>
              <a:rPr lang="en-CA" sz="1200" dirty="0" smtClean="0">
                <a:solidFill>
                  <a:srgbClr val="505150"/>
                </a:solidFill>
              </a:rPr>
              <a:t>.</a:t>
            </a:r>
            <a:endParaRPr lang="en-CA" sz="1200" dirty="0">
              <a:solidFill>
                <a:srgbClr val="505150"/>
              </a:solidFill>
              <a:latin typeface="+mn-lt"/>
            </a:endParaRPr>
          </a:p>
        </p:txBody>
      </p:sp>
      <p:sp>
        <p:nvSpPr>
          <p:cNvPr id="19" name="Title 18"/>
          <p:cNvSpPr>
            <a:spLocks noGrp="1"/>
          </p:cNvSpPr>
          <p:nvPr>
            <p:ph type="title"/>
          </p:nvPr>
        </p:nvSpPr>
        <p:spPr>
          <a:xfrm>
            <a:off x="360362" y="597120"/>
            <a:ext cx="8428037" cy="718080"/>
          </a:xfrm>
        </p:spPr>
        <p:txBody>
          <a:bodyPr/>
          <a:lstStyle/>
          <a:p>
            <a:r>
              <a:rPr lang="en-CA" dirty="0" smtClean="0"/>
              <a:t>If you received $100,000 …</a:t>
            </a:r>
            <a:endParaRPr lang="en-CA" dirty="0"/>
          </a:p>
        </p:txBody>
      </p:sp>
      <p:sp>
        <p:nvSpPr>
          <p:cNvPr id="20" name="Rectangle 19"/>
          <p:cNvSpPr/>
          <p:nvPr/>
        </p:nvSpPr>
        <p:spPr>
          <a:xfrm>
            <a:off x="2220685" y="4667004"/>
            <a:ext cx="6627093" cy="1392424"/>
          </a:xfrm>
          <a:prstGeom prst="rect">
            <a:avLst/>
          </a:prstGeom>
          <a:solidFill>
            <a:schemeClr val="accent5">
              <a:lumMod val="40000"/>
              <a:lumOff val="60000"/>
            </a:schemeClr>
          </a:solidFill>
          <a:ln>
            <a:solidFill>
              <a:schemeClr val="accent5">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t>42% of SMEs that have run at a deficit would pay off loan debt (vs. 12% of SMEs that haven’t run a deficit)</a:t>
            </a:r>
          </a:p>
          <a:p>
            <a:pPr algn="ctr"/>
            <a:endParaRPr lang="en-CA" dirty="0"/>
          </a:p>
          <a:p>
            <a:pPr algn="ctr"/>
            <a:r>
              <a:rPr lang="en-CA" dirty="0" smtClean="0"/>
              <a:t>62% of SMEs that haven’t run a deficit would invest to grow their business (vs. 41% of SMEs that have run a deficit)</a:t>
            </a:r>
            <a:endParaRPr lang="en-CA" dirty="0"/>
          </a:p>
        </p:txBody>
      </p:sp>
      <p:cxnSp>
        <p:nvCxnSpPr>
          <p:cNvPr id="12" name="Straight Connector 11"/>
          <p:cNvCxnSpPr/>
          <p:nvPr/>
        </p:nvCxnSpPr>
        <p:spPr>
          <a:xfrm>
            <a:off x="6257512" y="1818643"/>
            <a:ext cx="1600355"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6092412" y="1818643"/>
            <a:ext cx="3051587" cy="2033742"/>
            <a:chOff x="6092412" y="1818643"/>
            <a:chExt cx="3051587" cy="2033742"/>
          </a:xfrm>
        </p:grpSpPr>
        <p:sp>
          <p:nvSpPr>
            <p:cNvPr id="11" name="Rectangle 10"/>
            <p:cNvSpPr/>
            <p:nvPr/>
          </p:nvSpPr>
          <p:spPr>
            <a:xfrm>
              <a:off x="6092412" y="1818643"/>
              <a:ext cx="3051587" cy="1169551"/>
            </a:xfrm>
            <a:prstGeom prst="rect">
              <a:avLst/>
            </a:prstGeom>
          </p:spPr>
          <p:txBody>
            <a:bodyPr wrap="square">
              <a:spAutoFit/>
            </a:bodyPr>
            <a:lstStyle/>
            <a:p>
              <a:pPr fontAlgn="auto">
                <a:spcBef>
                  <a:spcPts val="0"/>
                </a:spcBef>
                <a:spcAft>
                  <a:spcPts val="0"/>
                </a:spcAft>
                <a:defRPr/>
              </a:pPr>
              <a:r>
                <a:rPr lang="en-CA" sz="1400" dirty="0">
                  <a:latin typeface="+mj-lt"/>
                </a:rPr>
                <a:t>“WE COULD PROBABLY DROP THE PRICE OF THE PRODUCT WE ORDER IF WE BOUGHT MORE IN ONE SHOT. IF WE DID THAT, IN A SENSE IT WOULD BOOST OUR BUSINESS</a:t>
              </a:r>
              <a:r>
                <a:rPr lang="en-CA" sz="1400" dirty="0" smtClean="0">
                  <a:latin typeface="+mj-lt"/>
                </a:rPr>
                <a:t>.“</a:t>
              </a:r>
            </a:p>
          </p:txBody>
        </p:sp>
        <p:sp>
          <p:nvSpPr>
            <p:cNvPr id="13" name="TextBox 12"/>
            <p:cNvSpPr txBox="1"/>
            <p:nvPr/>
          </p:nvSpPr>
          <p:spPr>
            <a:xfrm>
              <a:off x="6116824" y="2898278"/>
              <a:ext cx="2849707" cy="954107"/>
            </a:xfrm>
            <a:prstGeom prst="rect">
              <a:avLst/>
            </a:prstGeom>
            <a:noFill/>
          </p:spPr>
          <p:txBody>
            <a:bodyPr wrap="square" rtlCol="0">
              <a:spAutoFit/>
            </a:bodyPr>
            <a:lstStyle/>
            <a:p>
              <a:r>
                <a:rPr lang="en-CA" sz="1400" i="1" dirty="0" smtClean="0">
                  <a:solidFill>
                    <a:schemeClr val="tx1">
                      <a:lumMod val="75000"/>
                      <a:lumOff val="25000"/>
                    </a:schemeClr>
                  </a:solidFill>
                </a:rPr>
                <a:t>Owner/Operator, </a:t>
              </a:r>
            </a:p>
            <a:p>
              <a:r>
                <a:rPr lang="en-CA" sz="1400" i="1" dirty="0" smtClean="0">
                  <a:solidFill>
                    <a:schemeClr val="tx1">
                      <a:lumMod val="75000"/>
                      <a:lumOff val="25000"/>
                    </a:schemeClr>
                  </a:solidFill>
                </a:rPr>
                <a:t>Solar Energy, </a:t>
              </a:r>
            </a:p>
            <a:p>
              <a:r>
                <a:rPr lang="en-CA" sz="1400" i="1" dirty="0" smtClean="0">
                  <a:solidFill>
                    <a:schemeClr val="tx1">
                      <a:lumMod val="75000"/>
                      <a:lumOff val="25000"/>
                    </a:schemeClr>
                  </a:solidFill>
                </a:rPr>
                <a:t>5 years in business,</a:t>
              </a:r>
            </a:p>
            <a:p>
              <a:r>
                <a:rPr lang="en-CA" sz="1400" i="1" dirty="0" smtClean="0">
                  <a:solidFill>
                    <a:schemeClr val="tx1">
                      <a:lumMod val="75000"/>
                      <a:lumOff val="25000"/>
                    </a:schemeClr>
                  </a:solidFill>
                </a:rPr>
                <a:t>1-4 employees.</a:t>
              </a:r>
              <a:endParaRPr lang="en-CA" sz="1400" i="1" dirty="0">
                <a:solidFill>
                  <a:schemeClr val="tx1">
                    <a:lumMod val="75000"/>
                    <a:lumOff val="25000"/>
                  </a:schemeClr>
                </a:solidFill>
              </a:endParaRPr>
            </a:p>
          </p:txBody>
        </p:sp>
      </p:grpSp>
      <p:grpSp>
        <p:nvGrpSpPr>
          <p:cNvPr id="4" name="Group 3"/>
          <p:cNvGrpSpPr/>
          <p:nvPr/>
        </p:nvGrpSpPr>
        <p:grpSpPr>
          <a:xfrm>
            <a:off x="3477093" y="2537408"/>
            <a:ext cx="2817200" cy="2007475"/>
            <a:chOff x="6160982" y="2324507"/>
            <a:chExt cx="2983017" cy="2007475"/>
          </a:xfrm>
        </p:grpSpPr>
        <p:sp>
          <p:nvSpPr>
            <p:cNvPr id="15" name="Rectangle 14"/>
            <p:cNvSpPr/>
            <p:nvPr/>
          </p:nvSpPr>
          <p:spPr>
            <a:xfrm>
              <a:off x="6186133" y="2324507"/>
              <a:ext cx="2957866" cy="738664"/>
            </a:xfrm>
            <a:prstGeom prst="rect">
              <a:avLst/>
            </a:prstGeom>
          </p:spPr>
          <p:txBody>
            <a:bodyPr wrap="square">
              <a:spAutoFit/>
            </a:bodyPr>
            <a:lstStyle/>
            <a:p>
              <a:pPr fontAlgn="auto">
                <a:spcBef>
                  <a:spcPts val="0"/>
                </a:spcBef>
                <a:spcAft>
                  <a:spcPts val="0"/>
                </a:spcAft>
                <a:defRPr/>
              </a:pPr>
              <a:r>
                <a:rPr lang="en-CA" sz="1400" dirty="0">
                  <a:latin typeface="+mj-lt"/>
                </a:rPr>
                <a:t>“MARKETING, THAT'S WHAT BRINGS IN THE MOST CASH FOR PUTTING DOWN CASH ON MY </a:t>
              </a:r>
              <a:r>
                <a:rPr lang="en-CA" sz="1400" dirty="0" smtClean="0">
                  <a:latin typeface="+mj-lt"/>
                </a:rPr>
                <a:t>INVESTMENT.“</a:t>
              </a:r>
            </a:p>
          </p:txBody>
        </p:sp>
        <p:cxnSp>
          <p:nvCxnSpPr>
            <p:cNvPr id="16" name="Straight Connector 15"/>
            <p:cNvCxnSpPr/>
            <p:nvPr/>
          </p:nvCxnSpPr>
          <p:spPr>
            <a:xfrm>
              <a:off x="6351232" y="2324507"/>
              <a:ext cx="1661095"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160982" y="3162431"/>
              <a:ext cx="2957866" cy="1169551"/>
            </a:xfrm>
            <a:prstGeom prst="rect">
              <a:avLst/>
            </a:prstGeom>
            <a:noFill/>
          </p:spPr>
          <p:txBody>
            <a:bodyPr wrap="square" rtlCol="0">
              <a:spAutoFit/>
            </a:bodyPr>
            <a:lstStyle/>
            <a:p>
              <a:r>
                <a:rPr lang="en-CA" sz="1400" i="1" dirty="0" smtClean="0">
                  <a:solidFill>
                    <a:schemeClr val="tx1">
                      <a:lumMod val="75000"/>
                      <a:lumOff val="25000"/>
                    </a:schemeClr>
                  </a:solidFill>
                </a:rPr>
                <a:t>Owner/Operator, </a:t>
              </a:r>
            </a:p>
            <a:p>
              <a:r>
                <a:rPr lang="en-CA" sz="1400" i="1" dirty="0" smtClean="0">
                  <a:solidFill>
                    <a:schemeClr val="tx1">
                      <a:lumMod val="75000"/>
                      <a:lumOff val="25000"/>
                    </a:schemeClr>
                  </a:solidFill>
                </a:rPr>
                <a:t>Health Care and Social Assistance, </a:t>
              </a:r>
            </a:p>
            <a:p>
              <a:r>
                <a:rPr lang="en-CA" sz="1400" i="1" dirty="0" smtClean="0">
                  <a:solidFill>
                    <a:schemeClr val="tx1">
                      <a:lumMod val="75000"/>
                      <a:lumOff val="25000"/>
                    </a:schemeClr>
                  </a:solidFill>
                </a:rPr>
                <a:t>5 years in business,</a:t>
              </a:r>
            </a:p>
            <a:p>
              <a:r>
                <a:rPr lang="en-CA" sz="1400" i="1" dirty="0" smtClean="0">
                  <a:solidFill>
                    <a:schemeClr val="tx1">
                      <a:lumMod val="75000"/>
                      <a:lumOff val="25000"/>
                    </a:schemeClr>
                  </a:solidFill>
                </a:rPr>
                <a:t>1-4 employees,</a:t>
              </a:r>
            </a:p>
            <a:p>
              <a:r>
                <a:rPr lang="en-CA" sz="1400" i="1" dirty="0" smtClean="0">
                  <a:solidFill>
                    <a:schemeClr val="tx1">
                      <a:lumMod val="75000"/>
                      <a:lumOff val="25000"/>
                    </a:schemeClr>
                  </a:solidFill>
                </a:rPr>
                <a:t>Less than $250,000 in revenues.</a:t>
              </a:r>
              <a:endParaRPr lang="en-CA" sz="1400" i="1" dirty="0">
                <a:solidFill>
                  <a:schemeClr val="tx1">
                    <a:lumMod val="75000"/>
                    <a:lumOff val="25000"/>
                  </a:schemeClr>
                </a:solidFill>
              </a:endParaRPr>
            </a:p>
          </p:txBody>
        </p:sp>
      </p:grpSp>
    </p:spTree>
    <p:extLst>
      <p:ext uri="{BB962C8B-B14F-4D97-AF65-F5344CB8AC3E}">
        <p14:creationId xmlns:p14="http://schemas.microsoft.com/office/powerpoint/2010/main" xmlns="" val="1741739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527803346"/>
              </p:ext>
            </p:extLst>
          </p:nvPr>
        </p:nvGraphicFramePr>
        <p:xfrm>
          <a:off x="360362" y="1792056"/>
          <a:ext cx="3852043" cy="4382502"/>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ular Callout 5"/>
          <p:cNvSpPr/>
          <p:nvPr/>
        </p:nvSpPr>
        <p:spPr>
          <a:xfrm>
            <a:off x="5565096" y="956622"/>
            <a:ext cx="3575092" cy="511804"/>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a:solidFill>
                  <a:schemeClr val="tx1"/>
                </a:solidFill>
              </a:rPr>
              <a:t>“During the past 12 months, were there business growth opportunities that you did not pursue because your business lacked the necessary funds?</a:t>
            </a:r>
            <a:r>
              <a:rPr lang="en-CA" sz="1400" dirty="0" smtClean="0">
                <a:solidFill>
                  <a:schemeClr val="tx1"/>
                </a:solidFill>
              </a:rPr>
              <a:t>”</a:t>
            </a:r>
            <a:endParaRPr lang="en-CA" sz="1400" dirty="0">
              <a:solidFill>
                <a:schemeClr val="tx1"/>
              </a:solidFill>
            </a:endParaRPr>
          </a:p>
        </p:txBody>
      </p:sp>
      <p:sp>
        <p:nvSpPr>
          <p:cNvPr id="5" name="TextBox 4"/>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graphicFrame>
        <p:nvGraphicFramePr>
          <p:cNvPr id="7" name="Chart 6"/>
          <p:cNvGraphicFramePr/>
          <p:nvPr>
            <p:extLst>
              <p:ext uri="{D42A27DB-BD31-4B8C-83A1-F6EECF244321}">
                <p14:modId xmlns:p14="http://schemas.microsoft.com/office/powerpoint/2010/main" xmlns="" val="484364972"/>
              </p:ext>
            </p:extLst>
          </p:nvPr>
        </p:nvGraphicFramePr>
        <p:xfrm>
          <a:off x="5631912" y="1761795"/>
          <a:ext cx="2182052" cy="22961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extLst>
              <p:ext uri="{D42A27DB-BD31-4B8C-83A1-F6EECF244321}">
                <p14:modId xmlns:p14="http://schemas.microsoft.com/office/powerpoint/2010/main" xmlns="" val="1421214546"/>
              </p:ext>
            </p:extLst>
          </p:nvPr>
        </p:nvGraphicFramePr>
        <p:xfrm>
          <a:off x="4278827" y="3878364"/>
          <a:ext cx="2145723" cy="225796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p:nvPr>
            <p:extLst>
              <p:ext uri="{D42A27DB-BD31-4B8C-83A1-F6EECF244321}">
                <p14:modId xmlns:p14="http://schemas.microsoft.com/office/powerpoint/2010/main" xmlns="" val="3130823511"/>
              </p:ext>
            </p:extLst>
          </p:nvPr>
        </p:nvGraphicFramePr>
        <p:xfrm>
          <a:off x="6637591" y="3878364"/>
          <a:ext cx="2150808" cy="2263316"/>
        </p:xfrm>
        <a:graphic>
          <a:graphicData uri="http://schemas.openxmlformats.org/drawingml/2006/chart">
            <c:chart xmlns:c="http://schemas.openxmlformats.org/drawingml/2006/chart" xmlns:r="http://schemas.openxmlformats.org/officeDocument/2006/relationships" r:id="rId6"/>
          </a:graphicData>
        </a:graphic>
      </p:graphicFrame>
      <p:sp>
        <p:nvSpPr>
          <p:cNvPr id="11" name="Title 10"/>
          <p:cNvSpPr>
            <a:spLocks noGrp="1"/>
          </p:cNvSpPr>
          <p:nvPr>
            <p:ph type="title"/>
          </p:nvPr>
        </p:nvSpPr>
        <p:spPr/>
        <p:txBody>
          <a:bodyPr/>
          <a:lstStyle/>
          <a:p>
            <a:r>
              <a:rPr lang="en-CA" dirty="0" smtClean="0"/>
              <a:t>Missed growth opportunities?</a:t>
            </a:r>
            <a:endParaRPr lang="en-CA" dirty="0"/>
          </a:p>
        </p:txBody>
      </p:sp>
    </p:spTree>
    <p:extLst>
      <p:ext uri="{BB962C8B-B14F-4D97-AF65-F5344CB8AC3E}">
        <p14:creationId xmlns:p14="http://schemas.microsoft.com/office/powerpoint/2010/main" xmlns="" val="4241467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3239726476"/>
              </p:ext>
            </p:extLst>
          </p:nvPr>
        </p:nvGraphicFramePr>
        <p:xfrm>
          <a:off x="360362" y="1792056"/>
          <a:ext cx="3852043" cy="4382502"/>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ular Callout 5"/>
          <p:cNvSpPr/>
          <p:nvPr/>
        </p:nvSpPr>
        <p:spPr>
          <a:xfrm>
            <a:off x="5565096" y="956622"/>
            <a:ext cx="3575092" cy="511804"/>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a:solidFill>
                  <a:schemeClr val="tx1"/>
                </a:solidFill>
              </a:rPr>
              <a:t>“During the past 12 months, were there business growth opportunities that you did not pursue because your business lacked the necessary funds?</a:t>
            </a:r>
            <a:r>
              <a:rPr lang="en-CA" sz="1400" dirty="0" smtClean="0">
                <a:solidFill>
                  <a:schemeClr val="tx1"/>
                </a:solidFill>
              </a:rPr>
              <a:t>”</a:t>
            </a:r>
            <a:endParaRPr lang="en-CA" sz="1400" dirty="0">
              <a:solidFill>
                <a:schemeClr val="tx1"/>
              </a:solidFill>
            </a:endParaRPr>
          </a:p>
        </p:txBody>
      </p:sp>
      <p:sp>
        <p:nvSpPr>
          <p:cNvPr id="5" name="TextBox 4"/>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
        <p:nvSpPr>
          <p:cNvPr id="11" name="Title 10"/>
          <p:cNvSpPr>
            <a:spLocks noGrp="1"/>
          </p:cNvSpPr>
          <p:nvPr>
            <p:ph type="title"/>
          </p:nvPr>
        </p:nvSpPr>
        <p:spPr/>
        <p:txBody>
          <a:bodyPr/>
          <a:lstStyle/>
          <a:p>
            <a:r>
              <a:rPr lang="en-CA" dirty="0" smtClean="0"/>
              <a:t>Missed growth opportunities?</a:t>
            </a:r>
            <a:endParaRPr lang="en-CA" dirty="0"/>
          </a:p>
        </p:txBody>
      </p:sp>
      <p:sp>
        <p:nvSpPr>
          <p:cNvPr id="3" name="Rectangle 2"/>
          <p:cNvSpPr/>
          <p:nvPr/>
        </p:nvSpPr>
        <p:spPr>
          <a:xfrm>
            <a:off x="4212405" y="2260269"/>
            <a:ext cx="4765339" cy="1603169"/>
          </a:xfrm>
          <a:prstGeom prst="rect">
            <a:avLst/>
          </a:prstGeom>
          <a:solidFill>
            <a:schemeClr val="accent5">
              <a:lumMod val="40000"/>
              <a:lumOff val="60000"/>
            </a:schemeClr>
          </a:solidFill>
          <a:ln>
            <a:solidFill>
              <a:schemeClr val="accent5">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t>47% of SMEs that have run at a deficit have had to pass on growth opportunities due to a lack of funds (vs. 16% of SMEs that haven’t run a deficit)</a:t>
            </a:r>
            <a:endParaRPr lang="en-CA" dirty="0"/>
          </a:p>
        </p:txBody>
      </p:sp>
      <p:sp>
        <p:nvSpPr>
          <p:cNvPr id="12" name="Rectangle 11"/>
          <p:cNvSpPr/>
          <p:nvPr/>
        </p:nvSpPr>
        <p:spPr>
          <a:xfrm>
            <a:off x="4212405" y="3988989"/>
            <a:ext cx="4765339" cy="1603169"/>
          </a:xfrm>
          <a:prstGeom prst="rect">
            <a:avLst/>
          </a:prstGeom>
          <a:solidFill>
            <a:schemeClr val="accent5">
              <a:lumMod val="40000"/>
              <a:lumOff val="60000"/>
            </a:schemeClr>
          </a:solidFill>
          <a:ln>
            <a:solidFill>
              <a:schemeClr val="accent5">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t>29% of micro SMEs and 34% of medium SMEs have had to pass on growth opportunities due to a lack of funds (vs. 8% of large SMEs)</a:t>
            </a:r>
            <a:endParaRPr lang="en-CA" dirty="0"/>
          </a:p>
        </p:txBody>
      </p:sp>
    </p:spTree>
    <p:extLst>
      <p:ext uri="{BB962C8B-B14F-4D97-AF65-F5344CB8AC3E}">
        <p14:creationId xmlns:p14="http://schemas.microsoft.com/office/powerpoint/2010/main" xmlns="" val="2937001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2218452782"/>
              </p:ext>
            </p:extLst>
          </p:nvPr>
        </p:nvGraphicFramePr>
        <p:xfrm>
          <a:off x="91291" y="1496292"/>
          <a:ext cx="5877445" cy="4785756"/>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ular Callout 5"/>
          <p:cNvSpPr/>
          <p:nvPr/>
        </p:nvSpPr>
        <p:spPr>
          <a:xfrm>
            <a:off x="5664530" y="836693"/>
            <a:ext cx="3261896" cy="511804"/>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a:solidFill>
                  <a:schemeClr val="tx1"/>
                </a:solidFill>
              </a:rPr>
              <a:t>“What type of business growth opportunities were missed because of funding issues</a:t>
            </a:r>
            <a:r>
              <a:rPr lang="en-CA" sz="1400" dirty="0" smtClean="0">
                <a:solidFill>
                  <a:schemeClr val="tx1"/>
                </a:solidFill>
              </a:rPr>
              <a:t>?”</a:t>
            </a:r>
            <a:endParaRPr lang="en-CA" sz="1400" dirty="0">
              <a:solidFill>
                <a:schemeClr val="tx1"/>
              </a:solidFill>
            </a:endParaRPr>
          </a:p>
        </p:txBody>
      </p:sp>
      <p:sp>
        <p:nvSpPr>
          <p:cNvPr id="5" name="TextBox 4"/>
          <p:cNvSpPr txBox="1"/>
          <p:nvPr/>
        </p:nvSpPr>
        <p:spPr>
          <a:xfrm>
            <a:off x="8164" y="6424549"/>
            <a:ext cx="8510996" cy="461665"/>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88 respondents who missed growth opportunities because of funding issues, responses mentioned by 5% or more are shown</a:t>
            </a:r>
            <a:r>
              <a:rPr lang="en-CA" sz="1200" dirty="0" smtClean="0">
                <a:solidFill>
                  <a:srgbClr val="505150"/>
                </a:solidFill>
              </a:rPr>
              <a:t>.</a:t>
            </a:r>
            <a:endParaRPr lang="en-CA" sz="1200" dirty="0">
              <a:solidFill>
                <a:srgbClr val="505150"/>
              </a:solidFill>
              <a:latin typeface="+mn-lt"/>
            </a:endParaRPr>
          </a:p>
        </p:txBody>
      </p:sp>
      <p:sp>
        <p:nvSpPr>
          <p:cNvPr id="7" name="Title 6"/>
          <p:cNvSpPr>
            <a:spLocks noGrp="1"/>
          </p:cNvSpPr>
          <p:nvPr>
            <p:ph type="title"/>
          </p:nvPr>
        </p:nvSpPr>
        <p:spPr/>
        <p:txBody>
          <a:bodyPr/>
          <a:lstStyle/>
          <a:p>
            <a:r>
              <a:rPr lang="en-CA" dirty="0" smtClean="0"/>
              <a:t>What type of opportunities?</a:t>
            </a:r>
            <a:endParaRPr lang="en-CA" dirty="0"/>
          </a:p>
        </p:txBody>
      </p:sp>
      <p:grpSp>
        <p:nvGrpSpPr>
          <p:cNvPr id="15" name="Group 14"/>
          <p:cNvGrpSpPr/>
          <p:nvPr/>
        </p:nvGrpSpPr>
        <p:grpSpPr>
          <a:xfrm>
            <a:off x="5664530" y="1709352"/>
            <a:ext cx="3479470" cy="2018469"/>
            <a:chOff x="3949959" y="4060666"/>
            <a:chExt cx="2556935" cy="2018469"/>
          </a:xfrm>
        </p:grpSpPr>
        <p:sp>
          <p:nvSpPr>
            <p:cNvPr id="12" name="Rectangle 11"/>
            <p:cNvSpPr/>
            <p:nvPr/>
          </p:nvSpPr>
          <p:spPr>
            <a:xfrm>
              <a:off x="3962205" y="4060666"/>
              <a:ext cx="2544689" cy="954107"/>
            </a:xfrm>
            <a:prstGeom prst="rect">
              <a:avLst/>
            </a:prstGeom>
          </p:spPr>
          <p:txBody>
            <a:bodyPr wrap="square">
              <a:spAutoFit/>
            </a:bodyPr>
            <a:lstStyle/>
            <a:p>
              <a:pPr fontAlgn="auto">
                <a:spcBef>
                  <a:spcPts val="0"/>
                </a:spcBef>
                <a:spcAft>
                  <a:spcPts val="0"/>
                </a:spcAft>
                <a:defRPr/>
              </a:pPr>
              <a:r>
                <a:rPr lang="en-CA" sz="1400" dirty="0">
                  <a:latin typeface="+mj-lt"/>
                </a:rPr>
                <a:t>“BIGGER CONTRACTS. I CANNOT AFFORD TO HIRE MORE EMPLOYEES, I DO WHAT I CAN HANDLE BY MYSELF</a:t>
              </a:r>
              <a:r>
                <a:rPr lang="en-CA" sz="1400" dirty="0" smtClean="0">
                  <a:latin typeface="+mj-lt"/>
                </a:rPr>
                <a:t>.“</a:t>
              </a:r>
            </a:p>
          </p:txBody>
        </p:sp>
        <p:cxnSp>
          <p:nvCxnSpPr>
            <p:cNvPr id="13" name="Straight Connector 12"/>
            <p:cNvCxnSpPr/>
            <p:nvPr/>
          </p:nvCxnSpPr>
          <p:spPr>
            <a:xfrm>
              <a:off x="4048766" y="4060666"/>
              <a:ext cx="1429061"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949959" y="4694140"/>
              <a:ext cx="2544689" cy="1384995"/>
            </a:xfrm>
            <a:prstGeom prst="rect">
              <a:avLst/>
            </a:prstGeom>
            <a:noFill/>
          </p:spPr>
          <p:txBody>
            <a:bodyPr wrap="square" rtlCol="0">
              <a:spAutoFit/>
            </a:bodyPr>
            <a:lstStyle/>
            <a:p>
              <a:r>
                <a:rPr lang="en-CA" sz="1400" i="1" dirty="0" smtClean="0">
                  <a:solidFill>
                    <a:schemeClr val="tx1">
                      <a:lumMod val="75000"/>
                      <a:lumOff val="25000"/>
                    </a:schemeClr>
                  </a:solidFill>
                </a:rPr>
                <a:t>Owner/Operator, </a:t>
              </a:r>
            </a:p>
            <a:p>
              <a:r>
                <a:rPr lang="en-CA" sz="1400" i="1" dirty="0" smtClean="0">
                  <a:solidFill>
                    <a:schemeClr val="tx1">
                      <a:lumMod val="75000"/>
                      <a:lumOff val="25000"/>
                    </a:schemeClr>
                  </a:solidFill>
                </a:rPr>
                <a:t>Professional, Scientific, and Technical Services, </a:t>
              </a:r>
            </a:p>
            <a:p>
              <a:r>
                <a:rPr lang="en-CA" sz="1400" i="1" dirty="0" smtClean="0">
                  <a:solidFill>
                    <a:schemeClr val="tx1">
                      <a:lumMod val="75000"/>
                      <a:lumOff val="25000"/>
                    </a:schemeClr>
                  </a:solidFill>
                </a:rPr>
                <a:t>27 years in business,</a:t>
              </a:r>
            </a:p>
            <a:p>
              <a:r>
                <a:rPr lang="en-CA" sz="1400" i="1" dirty="0" smtClean="0">
                  <a:solidFill>
                    <a:schemeClr val="tx1">
                      <a:lumMod val="75000"/>
                      <a:lumOff val="25000"/>
                    </a:schemeClr>
                  </a:solidFill>
                </a:rPr>
                <a:t>1-4 employees,</a:t>
              </a:r>
            </a:p>
            <a:p>
              <a:r>
                <a:rPr lang="en-CA" sz="1400" i="1" dirty="0" smtClean="0">
                  <a:solidFill>
                    <a:schemeClr val="tx1">
                      <a:lumMod val="75000"/>
                      <a:lumOff val="25000"/>
                    </a:schemeClr>
                  </a:solidFill>
                </a:rPr>
                <a:t>Less than $250,000 in revenues.</a:t>
              </a:r>
              <a:endParaRPr lang="en-CA" sz="1400" i="1" dirty="0">
                <a:solidFill>
                  <a:schemeClr val="tx1">
                    <a:lumMod val="75000"/>
                    <a:lumOff val="25000"/>
                  </a:schemeClr>
                </a:solidFill>
              </a:endParaRPr>
            </a:p>
          </p:txBody>
        </p:sp>
      </p:grpSp>
      <p:sp>
        <p:nvSpPr>
          <p:cNvPr id="23" name="Rectangle 22"/>
          <p:cNvSpPr/>
          <p:nvPr/>
        </p:nvSpPr>
        <p:spPr>
          <a:xfrm>
            <a:off x="5001857" y="3871376"/>
            <a:ext cx="3786542" cy="1169551"/>
          </a:xfrm>
          <a:prstGeom prst="rect">
            <a:avLst/>
          </a:prstGeom>
        </p:spPr>
        <p:txBody>
          <a:bodyPr wrap="square">
            <a:spAutoFit/>
          </a:bodyPr>
          <a:lstStyle/>
          <a:p>
            <a:pPr fontAlgn="auto">
              <a:spcBef>
                <a:spcPts val="0"/>
              </a:spcBef>
              <a:spcAft>
                <a:spcPts val="0"/>
              </a:spcAft>
              <a:defRPr/>
            </a:pPr>
            <a:r>
              <a:rPr lang="en-CA" sz="1400" dirty="0">
                <a:latin typeface="+mj-lt"/>
              </a:rPr>
              <a:t>“BULK SALE OPPORTUNITIES, BECAUSE YOU HAVE TO RECOUP A CERTAIN MARGIN AND YOU GO BELOW THAT TO MAKE A PROFIT. SO, IF YOU HAD A RESERVE FUND, YOU WOULD BE ABLE TO DO THAT</a:t>
            </a:r>
            <a:r>
              <a:rPr lang="en-CA" sz="1400" dirty="0" smtClean="0">
                <a:latin typeface="+mj-lt"/>
              </a:rPr>
              <a:t>.“</a:t>
            </a:r>
          </a:p>
        </p:txBody>
      </p:sp>
      <p:cxnSp>
        <p:nvCxnSpPr>
          <p:cNvPr id="24" name="Straight Connector 23"/>
          <p:cNvCxnSpPr/>
          <p:nvPr/>
        </p:nvCxnSpPr>
        <p:spPr>
          <a:xfrm>
            <a:off x="5107581" y="3871376"/>
            <a:ext cx="2126468"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989611" y="4930376"/>
            <a:ext cx="3786542" cy="1169551"/>
          </a:xfrm>
          <a:prstGeom prst="rect">
            <a:avLst/>
          </a:prstGeom>
          <a:noFill/>
        </p:spPr>
        <p:txBody>
          <a:bodyPr wrap="square" rtlCol="0">
            <a:spAutoFit/>
          </a:bodyPr>
          <a:lstStyle/>
          <a:p>
            <a:r>
              <a:rPr lang="en-CA" sz="1400" i="1" dirty="0" smtClean="0">
                <a:solidFill>
                  <a:schemeClr val="tx1">
                    <a:lumMod val="75000"/>
                    <a:lumOff val="25000"/>
                  </a:schemeClr>
                </a:solidFill>
              </a:rPr>
              <a:t>General Manager or Office Manager, </a:t>
            </a:r>
          </a:p>
          <a:p>
            <a:r>
              <a:rPr lang="en-CA" sz="1400" i="1" dirty="0" smtClean="0">
                <a:solidFill>
                  <a:schemeClr val="tx1">
                    <a:lumMod val="75000"/>
                    <a:lumOff val="25000"/>
                  </a:schemeClr>
                </a:solidFill>
              </a:rPr>
              <a:t>Health Care and Social Assistance, </a:t>
            </a:r>
          </a:p>
          <a:p>
            <a:r>
              <a:rPr lang="en-CA" sz="1400" i="1" dirty="0" smtClean="0">
                <a:solidFill>
                  <a:schemeClr val="tx1">
                    <a:lumMod val="75000"/>
                    <a:lumOff val="25000"/>
                  </a:schemeClr>
                </a:solidFill>
              </a:rPr>
              <a:t>12 years in business,</a:t>
            </a:r>
          </a:p>
          <a:p>
            <a:r>
              <a:rPr lang="en-CA" sz="1400" i="1" dirty="0" smtClean="0">
                <a:solidFill>
                  <a:schemeClr val="tx1">
                    <a:lumMod val="75000"/>
                    <a:lumOff val="25000"/>
                  </a:schemeClr>
                </a:solidFill>
              </a:rPr>
              <a:t>20-49 employees,</a:t>
            </a:r>
          </a:p>
          <a:p>
            <a:r>
              <a:rPr lang="en-CA" sz="1400" i="1" dirty="0" smtClean="0">
                <a:solidFill>
                  <a:schemeClr val="tx1">
                    <a:lumMod val="75000"/>
                    <a:lumOff val="25000"/>
                  </a:schemeClr>
                </a:solidFill>
              </a:rPr>
              <a:t>$1 million to less than $3 million in revenues.</a:t>
            </a:r>
            <a:endParaRPr lang="en-CA" sz="1400" i="1" dirty="0">
              <a:solidFill>
                <a:schemeClr val="tx1">
                  <a:lumMod val="75000"/>
                  <a:lumOff val="25000"/>
                </a:schemeClr>
              </a:solidFill>
            </a:endParaRPr>
          </a:p>
        </p:txBody>
      </p:sp>
    </p:spTree>
    <p:extLst>
      <p:ext uri="{BB962C8B-B14F-4D97-AF65-F5344CB8AC3E}">
        <p14:creationId xmlns:p14="http://schemas.microsoft.com/office/powerpoint/2010/main" xmlns="" val="3259066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1892225855"/>
              </p:ext>
            </p:extLst>
          </p:nvPr>
        </p:nvGraphicFramePr>
        <p:xfrm>
          <a:off x="360362" y="1934560"/>
          <a:ext cx="3906981" cy="423999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graphicFrame>
        <p:nvGraphicFramePr>
          <p:cNvPr id="7" name="Chart 6"/>
          <p:cNvGraphicFramePr/>
          <p:nvPr>
            <p:extLst>
              <p:ext uri="{D42A27DB-BD31-4B8C-83A1-F6EECF244321}">
                <p14:modId xmlns:p14="http://schemas.microsoft.com/office/powerpoint/2010/main" xmlns="" val="1451229982"/>
              </p:ext>
            </p:extLst>
          </p:nvPr>
        </p:nvGraphicFramePr>
        <p:xfrm>
          <a:off x="5866410" y="1452176"/>
          <a:ext cx="2244437" cy="2472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extLst>
              <p:ext uri="{D42A27DB-BD31-4B8C-83A1-F6EECF244321}">
                <p14:modId xmlns:p14="http://schemas.microsoft.com/office/powerpoint/2010/main" xmlns="" val="3705092258"/>
              </p:ext>
            </p:extLst>
          </p:nvPr>
        </p:nvGraphicFramePr>
        <p:xfrm>
          <a:off x="4583876" y="3737965"/>
          <a:ext cx="2201362" cy="226605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p:nvPr>
            <p:extLst>
              <p:ext uri="{D42A27DB-BD31-4B8C-83A1-F6EECF244321}">
                <p14:modId xmlns:p14="http://schemas.microsoft.com/office/powerpoint/2010/main" xmlns="" val="3944350159"/>
              </p:ext>
            </p:extLst>
          </p:nvPr>
        </p:nvGraphicFramePr>
        <p:xfrm>
          <a:off x="6935191" y="3737965"/>
          <a:ext cx="2208810" cy="2273719"/>
        </p:xfrm>
        <a:graphic>
          <a:graphicData uri="http://schemas.openxmlformats.org/drawingml/2006/chart">
            <c:chart xmlns:c="http://schemas.openxmlformats.org/drawingml/2006/chart" xmlns:r="http://schemas.openxmlformats.org/officeDocument/2006/relationships" r:id="rId6"/>
          </a:graphicData>
        </a:graphic>
      </p:graphicFrame>
      <p:sp>
        <p:nvSpPr>
          <p:cNvPr id="11" name="Title 10"/>
          <p:cNvSpPr>
            <a:spLocks noGrp="1"/>
          </p:cNvSpPr>
          <p:nvPr>
            <p:ph type="title"/>
          </p:nvPr>
        </p:nvSpPr>
        <p:spPr/>
        <p:txBody>
          <a:bodyPr/>
          <a:lstStyle/>
          <a:p>
            <a:r>
              <a:rPr lang="en-CA" dirty="0" smtClean="0"/>
              <a:t>Does your business ever run a deficit?</a:t>
            </a:r>
            <a:endParaRPr lang="en-CA" dirty="0"/>
          </a:p>
        </p:txBody>
      </p:sp>
    </p:spTree>
    <p:extLst>
      <p:ext uri="{BB962C8B-B14F-4D97-AF65-F5344CB8AC3E}">
        <p14:creationId xmlns:p14="http://schemas.microsoft.com/office/powerpoint/2010/main" xmlns="" val="1577752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806592761"/>
              </p:ext>
            </p:extLst>
          </p:nvPr>
        </p:nvGraphicFramePr>
        <p:xfrm>
          <a:off x="360362" y="1803175"/>
          <a:ext cx="5608865" cy="439853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164" y="6424549"/>
            <a:ext cx="8510996" cy="461665"/>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126 respondents whose business sometimes runs a deficit, responses mentioned by 5% or more are shown</a:t>
            </a:r>
            <a:r>
              <a:rPr lang="en-CA" sz="1200" dirty="0" smtClean="0">
                <a:solidFill>
                  <a:srgbClr val="505150"/>
                </a:solidFill>
              </a:rPr>
              <a:t>.</a:t>
            </a:r>
            <a:endParaRPr lang="en-CA" sz="1200" dirty="0">
              <a:solidFill>
                <a:srgbClr val="505150"/>
              </a:solidFill>
              <a:latin typeface="+mn-lt"/>
            </a:endParaRPr>
          </a:p>
        </p:txBody>
      </p:sp>
      <p:sp>
        <p:nvSpPr>
          <p:cNvPr id="7" name="Rounded Rectangular Callout 6"/>
          <p:cNvSpPr/>
          <p:nvPr/>
        </p:nvSpPr>
        <p:spPr>
          <a:xfrm>
            <a:off x="213757" y="1931512"/>
            <a:ext cx="5118264" cy="2070472"/>
          </a:xfrm>
          <a:prstGeom prst="wedgeRoundRectCallout">
            <a:avLst>
              <a:gd name="adj1" fmla="val 49939"/>
              <a:gd name="adj2" fmla="val 26821"/>
              <a:gd name="adj3" fmla="val 16667"/>
            </a:avLst>
          </a:prstGeom>
          <a:noFill/>
          <a:ln w="28575">
            <a:solidFill>
              <a:schemeClr val="accent6">
                <a:lumMod val="75000"/>
              </a:scheme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CA" sz="1600" b="1" dirty="0">
              <a:solidFill>
                <a:schemeClr val="accent6">
                  <a:lumMod val="75000"/>
                </a:schemeClr>
              </a:solidFill>
              <a:latin typeface="Arial Narrow" pitchFamily="34" charset="0"/>
            </a:endParaRPr>
          </a:p>
        </p:txBody>
      </p:sp>
      <p:sp>
        <p:nvSpPr>
          <p:cNvPr id="11" name="Title 10"/>
          <p:cNvSpPr>
            <a:spLocks noGrp="1"/>
          </p:cNvSpPr>
          <p:nvPr>
            <p:ph type="title"/>
          </p:nvPr>
        </p:nvSpPr>
        <p:spPr/>
        <p:txBody>
          <a:bodyPr/>
          <a:lstStyle/>
          <a:p>
            <a:r>
              <a:rPr lang="en-CA" dirty="0" smtClean="0"/>
              <a:t>How often does your business run a deficit?</a:t>
            </a:r>
            <a:endParaRPr lang="en-CA" dirty="0"/>
          </a:p>
        </p:txBody>
      </p:sp>
      <p:sp>
        <p:nvSpPr>
          <p:cNvPr id="12" name="Rectangle 11"/>
          <p:cNvSpPr/>
          <p:nvPr/>
        </p:nvSpPr>
        <p:spPr>
          <a:xfrm>
            <a:off x="5506818" y="2603229"/>
            <a:ext cx="3459052" cy="727038"/>
          </a:xfrm>
          <a:prstGeom prst="rect">
            <a:avLst/>
          </a:prstGeom>
          <a:solidFill>
            <a:schemeClr val="accent5">
              <a:lumMod val="40000"/>
              <a:lumOff val="60000"/>
            </a:schemeClr>
          </a:solidFill>
          <a:ln>
            <a:solidFill>
              <a:schemeClr val="accent5">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t>41% report running a deficit at least once a quarter</a:t>
            </a:r>
            <a:endParaRPr lang="en-CA" dirty="0"/>
          </a:p>
        </p:txBody>
      </p:sp>
    </p:spTree>
    <p:extLst>
      <p:ext uri="{BB962C8B-B14F-4D97-AF65-F5344CB8AC3E}">
        <p14:creationId xmlns:p14="http://schemas.microsoft.com/office/powerpoint/2010/main" xmlns="" val="30021031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2273255478"/>
              </p:ext>
            </p:extLst>
          </p:nvPr>
        </p:nvGraphicFramePr>
        <p:xfrm>
          <a:off x="290151" y="1626412"/>
          <a:ext cx="4136323" cy="4287500"/>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ular Callout 5"/>
          <p:cNvSpPr/>
          <p:nvPr/>
        </p:nvSpPr>
        <p:spPr>
          <a:xfrm>
            <a:off x="6551847" y="828093"/>
            <a:ext cx="2383133" cy="511804"/>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a:solidFill>
                  <a:schemeClr val="tx1"/>
                </a:solidFill>
              </a:rPr>
              <a:t>“Would you say that your business' deficit is seasonal in nature?</a:t>
            </a:r>
            <a:r>
              <a:rPr lang="en-CA" sz="1400" dirty="0" smtClean="0">
                <a:solidFill>
                  <a:schemeClr val="tx1"/>
                </a:solidFill>
              </a:rPr>
              <a:t>”</a:t>
            </a:r>
            <a:endParaRPr lang="en-CA" sz="1400" dirty="0">
              <a:solidFill>
                <a:schemeClr val="tx1"/>
              </a:solidFill>
            </a:endParaRPr>
          </a:p>
        </p:txBody>
      </p:sp>
      <p:sp>
        <p:nvSpPr>
          <p:cNvPr id="5" name="TextBox 4"/>
          <p:cNvSpPr txBox="1"/>
          <p:nvPr/>
        </p:nvSpPr>
        <p:spPr>
          <a:xfrm>
            <a:off x="8164" y="656304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126 respondents whose business sometimes runs a deficit</a:t>
            </a:r>
            <a:r>
              <a:rPr lang="en-CA" sz="1200" dirty="0" smtClean="0">
                <a:solidFill>
                  <a:srgbClr val="505150"/>
                </a:solidFill>
              </a:rPr>
              <a:t>.</a:t>
            </a:r>
            <a:endParaRPr lang="en-CA" sz="1200" dirty="0">
              <a:solidFill>
                <a:srgbClr val="505150"/>
              </a:solidFill>
              <a:latin typeface="+mn-lt"/>
            </a:endParaRPr>
          </a:p>
        </p:txBody>
      </p:sp>
      <p:graphicFrame>
        <p:nvGraphicFramePr>
          <p:cNvPr id="7" name="Chart 6"/>
          <p:cNvGraphicFramePr/>
          <p:nvPr>
            <p:extLst>
              <p:ext uri="{D42A27DB-BD31-4B8C-83A1-F6EECF244321}">
                <p14:modId xmlns:p14="http://schemas.microsoft.com/office/powerpoint/2010/main" xmlns="" val="646449082"/>
              </p:ext>
            </p:extLst>
          </p:nvPr>
        </p:nvGraphicFramePr>
        <p:xfrm>
          <a:off x="5688281" y="1416141"/>
          <a:ext cx="2208809" cy="23218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extLst>
              <p:ext uri="{D42A27DB-BD31-4B8C-83A1-F6EECF244321}">
                <p14:modId xmlns:p14="http://schemas.microsoft.com/office/powerpoint/2010/main" xmlns="" val="3056517510"/>
              </p:ext>
            </p:extLst>
          </p:nvPr>
        </p:nvGraphicFramePr>
        <p:xfrm>
          <a:off x="4607626" y="3737965"/>
          <a:ext cx="2177611" cy="247259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p:nvPr>
            <p:extLst>
              <p:ext uri="{D42A27DB-BD31-4B8C-83A1-F6EECF244321}">
                <p14:modId xmlns:p14="http://schemas.microsoft.com/office/powerpoint/2010/main" xmlns="" val="3122913893"/>
              </p:ext>
            </p:extLst>
          </p:nvPr>
        </p:nvGraphicFramePr>
        <p:xfrm>
          <a:off x="6958940" y="3737965"/>
          <a:ext cx="2185060" cy="2481051"/>
        </p:xfrm>
        <a:graphic>
          <a:graphicData uri="http://schemas.openxmlformats.org/drawingml/2006/chart">
            <c:chart xmlns:c="http://schemas.openxmlformats.org/drawingml/2006/chart" xmlns:r="http://schemas.openxmlformats.org/officeDocument/2006/relationships" r:id="rId6"/>
          </a:graphicData>
        </a:graphic>
      </p:graphicFrame>
      <p:sp>
        <p:nvSpPr>
          <p:cNvPr id="11" name="Title 10"/>
          <p:cNvSpPr>
            <a:spLocks noGrp="1"/>
          </p:cNvSpPr>
          <p:nvPr>
            <p:ph type="title"/>
          </p:nvPr>
        </p:nvSpPr>
        <p:spPr>
          <a:xfrm>
            <a:off x="360362" y="724955"/>
            <a:ext cx="8428037" cy="718080"/>
          </a:xfrm>
        </p:spPr>
        <p:txBody>
          <a:bodyPr/>
          <a:lstStyle/>
          <a:p>
            <a:r>
              <a:rPr lang="en-CA" dirty="0" smtClean="0"/>
              <a:t>Are business deficits seasonal?</a:t>
            </a:r>
            <a:endParaRPr lang="en-CA" dirty="0"/>
          </a:p>
        </p:txBody>
      </p:sp>
    </p:spTree>
    <p:extLst>
      <p:ext uri="{BB962C8B-B14F-4D97-AF65-F5344CB8AC3E}">
        <p14:creationId xmlns:p14="http://schemas.microsoft.com/office/powerpoint/2010/main" xmlns="" val="2781429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xmlns="" val="4039183445"/>
              </p:ext>
            </p:extLst>
          </p:nvPr>
        </p:nvGraphicFramePr>
        <p:xfrm>
          <a:off x="201882" y="1389413"/>
          <a:ext cx="7034743" cy="4833257"/>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ular Callout 5"/>
          <p:cNvSpPr/>
          <p:nvPr/>
        </p:nvSpPr>
        <p:spPr>
          <a:xfrm>
            <a:off x="7148946" y="1493322"/>
            <a:ext cx="1995054" cy="879939"/>
          </a:xfrm>
          <a:prstGeom prst="wedgeRoundRectCallout">
            <a:avLst>
              <a:gd name="adj1" fmla="val -15419"/>
              <a:gd name="adj2" fmla="val 38858"/>
              <a:gd name="adj3" fmla="val 16667"/>
            </a:avLst>
          </a:prstGeom>
          <a:noFill/>
          <a:ln w="28575">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400" dirty="0">
                <a:solidFill>
                  <a:schemeClr val="tx1"/>
                </a:solidFill>
              </a:rPr>
              <a:t>“What are your business' typical strategies for getting through a short-term cash crunch?</a:t>
            </a:r>
            <a:r>
              <a:rPr lang="en-CA" sz="1400" dirty="0" smtClean="0">
                <a:solidFill>
                  <a:schemeClr val="tx1"/>
                </a:solidFill>
              </a:rPr>
              <a:t>”</a:t>
            </a:r>
            <a:endParaRPr lang="en-CA" sz="1400" dirty="0">
              <a:solidFill>
                <a:schemeClr val="tx1"/>
              </a:solidFill>
            </a:endParaRPr>
          </a:p>
        </p:txBody>
      </p:sp>
      <p:sp>
        <p:nvSpPr>
          <p:cNvPr id="5" name="TextBox 4"/>
          <p:cNvSpPr txBox="1"/>
          <p:nvPr/>
        </p:nvSpPr>
        <p:spPr>
          <a:xfrm>
            <a:off x="8164" y="6424549"/>
            <a:ext cx="8510996" cy="461665"/>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126 respondents whose business sometimes runs a deficit, responses mentioned by 5% or more are shown</a:t>
            </a:r>
            <a:r>
              <a:rPr lang="en-CA" sz="1200" dirty="0" smtClean="0">
                <a:solidFill>
                  <a:srgbClr val="505150"/>
                </a:solidFill>
              </a:rPr>
              <a:t>.</a:t>
            </a:r>
            <a:endParaRPr lang="en-CA" sz="1200" dirty="0">
              <a:solidFill>
                <a:srgbClr val="505150"/>
              </a:solidFill>
              <a:latin typeface="+mn-lt"/>
            </a:endParaRPr>
          </a:p>
        </p:txBody>
      </p:sp>
      <p:sp>
        <p:nvSpPr>
          <p:cNvPr id="7" name="Title 6"/>
          <p:cNvSpPr>
            <a:spLocks noGrp="1"/>
          </p:cNvSpPr>
          <p:nvPr>
            <p:ph type="title"/>
          </p:nvPr>
        </p:nvSpPr>
        <p:spPr>
          <a:xfrm>
            <a:off x="360362" y="775242"/>
            <a:ext cx="8605508" cy="718080"/>
          </a:xfrm>
        </p:spPr>
        <p:txBody>
          <a:bodyPr/>
          <a:lstStyle/>
          <a:p>
            <a:r>
              <a:rPr lang="en-CA" dirty="0" smtClean="0"/>
              <a:t>How do you get through short-term cash crunch?</a:t>
            </a:r>
            <a:endParaRPr lang="en-CA" dirty="0"/>
          </a:p>
        </p:txBody>
      </p:sp>
      <p:sp>
        <p:nvSpPr>
          <p:cNvPr id="9" name="Rectangle 8"/>
          <p:cNvSpPr/>
          <p:nvPr/>
        </p:nvSpPr>
        <p:spPr>
          <a:xfrm>
            <a:off x="4359930" y="2531907"/>
            <a:ext cx="4784070" cy="954107"/>
          </a:xfrm>
          <a:prstGeom prst="rect">
            <a:avLst/>
          </a:prstGeom>
        </p:spPr>
        <p:txBody>
          <a:bodyPr wrap="square">
            <a:spAutoFit/>
          </a:bodyPr>
          <a:lstStyle/>
          <a:p>
            <a:pPr fontAlgn="auto">
              <a:spcBef>
                <a:spcPts val="0"/>
              </a:spcBef>
              <a:spcAft>
                <a:spcPts val="0"/>
              </a:spcAft>
              <a:defRPr/>
            </a:pPr>
            <a:r>
              <a:rPr lang="en-CA" sz="1400" dirty="0">
                <a:latin typeface="+mj-lt"/>
              </a:rPr>
              <a:t>“WE CATCH UP ON INTERNAL PROJECTS TO KEEP EVERYBODY EMPLOYED. WE TAKE ON PIECEMEAL JOBS, ANYTHING TO KEEP REGULAR STAFF ROLLING. THERE IS NO CAPITAL PURCHASES DONE UNTIL WE GET OUT OF THE TIGHT SPOT</a:t>
            </a:r>
            <a:r>
              <a:rPr lang="en-CA" sz="1400" dirty="0" smtClean="0">
                <a:latin typeface="+mj-lt"/>
              </a:rPr>
              <a:t>.“</a:t>
            </a:r>
          </a:p>
        </p:txBody>
      </p:sp>
      <p:cxnSp>
        <p:nvCxnSpPr>
          <p:cNvPr id="10" name="Straight Connector 9"/>
          <p:cNvCxnSpPr/>
          <p:nvPr/>
        </p:nvCxnSpPr>
        <p:spPr>
          <a:xfrm>
            <a:off x="4525030" y="2531907"/>
            <a:ext cx="2686666"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347684" y="3391057"/>
            <a:ext cx="4784070" cy="1169551"/>
          </a:xfrm>
          <a:prstGeom prst="rect">
            <a:avLst/>
          </a:prstGeom>
          <a:noFill/>
        </p:spPr>
        <p:txBody>
          <a:bodyPr wrap="square" rtlCol="0">
            <a:spAutoFit/>
          </a:bodyPr>
          <a:lstStyle/>
          <a:p>
            <a:r>
              <a:rPr lang="en-CA" sz="1400" i="1" dirty="0" smtClean="0">
                <a:solidFill>
                  <a:schemeClr val="tx1">
                    <a:lumMod val="75000"/>
                    <a:lumOff val="25000"/>
                  </a:schemeClr>
                </a:solidFill>
              </a:rPr>
              <a:t>General Manager or Office Manager, </a:t>
            </a:r>
          </a:p>
          <a:p>
            <a:r>
              <a:rPr lang="en-CA" sz="1400" i="1" dirty="0" smtClean="0">
                <a:solidFill>
                  <a:schemeClr val="tx1">
                    <a:lumMod val="75000"/>
                    <a:lumOff val="25000"/>
                  </a:schemeClr>
                </a:solidFill>
              </a:rPr>
              <a:t>Manufacturing, </a:t>
            </a:r>
          </a:p>
          <a:p>
            <a:r>
              <a:rPr lang="en-CA" sz="1400" i="1" dirty="0" smtClean="0">
                <a:solidFill>
                  <a:schemeClr val="tx1">
                    <a:lumMod val="75000"/>
                    <a:lumOff val="25000"/>
                  </a:schemeClr>
                </a:solidFill>
              </a:rPr>
              <a:t>20 years in business,</a:t>
            </a:r>
          </a:p>
          <a:p>
            <a:r>
              <a:rPr lang="en-CA" sz="1400" i="1" dirty="0" smtClean="0">
                <a:solidFill>
                  <a:schemeClr val="tx1">
                    <a:lumMod val="75000"/>
                    <a:lumOff val="25000"/>
                  </a:schemeClr>
                </a:solidFill>
              </a:rPr>
              <a:t>5-19 employees,</a:t>
            </a:r>
          </a:p>
          <a:p>
            <a:r>
              <a:rPr lang="en-CA" sz="1400" i="1" dirty="0" smtClean="0">
                <a:solidFill>
                  <a:schemeClr val="tx1">
                    <a:lumMod val="75000"/>
                    <a:lumOff val="25000"/>
                  </a:schemeClr>
                </a:solidFill>
              </a:rPr>
              <a:t>$3 million to less than $5 million in revenues.</a:t>
            </a:r>
            <a:endParaRPr lang="en-CA" sz="1400" i="1" dirty="0">
              <a:solidFill>
                <a:schemeClr val="tx1">
                  <a:lumMod val="75000"/>
                  <a:lumOff val="25000"/>
                </a:schemeClr>
              </a:solidFill>
            </a:endParaRPr>
          </a:p>
        </p:txBody>
      </p:sp>
      <p:sp>
        <p:nvSpPr>
          <p:cNvPr id="12" name="Rectangle 11"/>
          <p:cNvSpPr/>
          <p:nvPr/>
        </p:nvSpPr>
        <p:spPr>
          <a:xfrm>
            <a:off x="4372176" y="4675449"/>
            <a:ext cx="4759578" cy="523220"/>
          </a:xfrm>
          <a:prstGeom prst="rect">
            <a:avLst/>
          </a:prstGeom>
        </p:spPr>
        <p:txBody>
          <a:bodyPr wrap="square">
            <a:spAutoFit/>
          </a:bodyPr>
          <a:lstStyle/>
          <a:p>
            <a:pPr fontAlgn="auto">
              <a:spcBef>
                <a:spcPts val="0"/>
              </a:spcBef>
              <a:spcAft>
                <a:spcPts val="0"/>
              </a:spcAft>
              <a:defRPr/>
            </a:pPr>
            <a:r>
              <a:rPr lang="en-CA" sz="1400" dirty="0">
                <a:latin typeface="+mj-lt"/>
              </a:rPr>
              <a:t>“WE START USING PERSONAL CREDIT CARDS. WE PAY COMPANY BILLS WITH PERSONAL CREDIT CARDS</a:t>
            </a:r>
            <a:r>
              <a:rPr lang="en-CA" sz="1400" dirty="0" smtClean="0">
                <a:latin typeface="+mj-lt"/>
              </a:rPr>
              <a:t>.”</a:t>
            </a:r>
          </a:p>
        </p:txBody>
      </p:sp>
      <p:cxnSp>
        <p:nvCxnSpPr>
          <p:cNvPr id="13" name="Straight Connector 12"/>
          <p:cNvCxnSpPr/>
          <p:nvPr/>
        </p:nvCxnSpPr>
        <p:spPr>
          <a:xfrm>
            <a:off x="4537275" y="4675449"/>
            <a:ext cx="2672911"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359930" y="5111461"/>
            <a:ext cx="4759578" cy="1169551"/>
          </a:xfrm>
          <a:prstGeom prst="rect">
            <a:avLst/>
          </a:prstGeom>
          <a:noFill/>
        </p:spPr>
        <p:txBody>
          <a:bodyPr wrap="square" rtlCol="0">
            <a:spAutoFit/>
          </a:bodyPr>
          <a:lstStyle/>
          <a:p>
            <a:r>
              <a:rPr lang="en-CA" sz="1400" i="1" dirty="0" smtClean="0">
                <a:solidFill>
                  <a:schemeClr val="tx1">
                    <a:lumMod val="75000"/>
                    <a:lumOff val="25000"/>
                  </a:schemeClr>
                </a:solidFill>
              </a:rPr>
              <a:t>Owner/Operator, </a:t>
            </a:r>
          </a:p>
          <a:p>
            <a:r>
              <a:rPr lang="en-CA" sz="1400" i="1" dirty="0" smtClean="0">
                <a:solidFill>
                  <a:schemeClr val="tx1">
                    <a:lumMod val="75000"/>
                    <a:lumOff val="25000"/>
                  </a:schemeClr>
                </a:solidFill>
              </a:rPr>
              <a:t>Business Services, </a:t>
            </a:r>
          </a:p>
          <a:p>
            <a:r>
              <a:rPr lang="en-CA" sz="1400" i="1" dirty="0" smtClean="0">
                <a:solidFill>
                  <a:schemeClr val="tx1">
                    <a:lumMod val="75000"/>
                    <a:lumOff val="25000"/>
                  </a:schemeClr>
                </a:solidFill>
              </a:rPr>
              <a:t>25 years in business,</a:t>
            </a:r>
          </a:p>
          <a:p>
            <a:r>
              <a:rPr lang="en-CA" sz="1400" i="1" dirty="0" smtClean="0">
                <a:solidFill>
                  <a:schemeClr val="tx1">
                    <a:lumMod val="75000"/>
                    <a:lumOff val="25000"/>
                  </a:schemeClr>
                </a:solidFill>
              </a:rPr>
              <a:t>5-19 employees,</a:t>
            </a:r>
          </a:p>
          <a:p>
            <a:r>
              <a:rPr lang="en-CA" sz="1400" i="1" dirty="0" smtClean="0">
                <a:solidFill>
                  <a:schemeClr val="tx1">
                    <a:lumMod val="75000"/>
                    <a:lumOff val="25000"/>
                  </a:schemeClr>
                </a:solidFill>
              </a:rPr>
              <a:t>$1 million to less than $3 million in revenues.</a:t>
            </a:r>
            <a:endParaRPr lang="en-CA" sz="1400" i="1" dirty="0">
              <a:solidFill>
                <a:schemeClr val="tx1">
                  <a:lumMod val="75000"/>
                  <a:lumOff val="25000"/>
                </a:schemeClr>
              </a:solidFill>
            </a:endParaRPr>
          </a:p>
        </p:txBody>
      </p:sp>
    </p:spTree>
    <p:extLst>
      <p:ext uri="{BB962C8B-B14F-4D97-AF65-F5344CB8AC3E}">
        <p14:creationId xmlns:p14="http://schemas.microsoft.com/office/powerpoint/2010/main" xmlns="" val="1382796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Background</a:t>
            </a:r>
            <a:endParaRPr lang="en-CA" dirty="0"/>
          </a:p>
        </p:txBody>
      </p:sp>
      <p:sp>
        <p:nvSpPr>
          <p:cNvPr id="12" name="Content Placeholder 11"/>
          <p:cNvSpPr>
            <a:spLocks noGrp="1"/>
          </p:cNvSpPr>
          <p:nvPr>
            <p:ph idx="1"/>
          </p:nvPr>
        </p:nvSpPr>
        <p:spPr/>
        <p:txBody>
          <a:bodyPr/>
          <a:lstStyle/>
          <a:p>
            <a:r>
              <a:rPr lang="en-US" dirty="0" smtClean="0"/>
              <a:t>ATB Financial commissioned NRG Research Group to conduct a survey of 300 randomly selected small to medium-sized businesses (SMEs) in Alberta each quarter, beginning in Q1 2013.</a:t>
            </a:r>
          </a:p>
          <a:p>
            <a:r>
              <a:rPr lang="en-US" dirty="0" smtClean="0"/>
              <a:t>The purpose of the study is to gain an understanding of the challenges faced by SMEs in Alberta, and to track confidence in the business climate in Alberta.</a:t>
            </a:r>
          </a:p>
        </p:txBody>
      </p:sp>
    </p:spTree>
    <p:extLst>
      <p:ext uri="{BB962C8B-B14F-4D97-AF65-F5344CB8AC3E}">
        <p14:creationId xmlns:p14="http://schemas.microsoft.com/office/powerpoint/2010/main" xmlns="" val="5894035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92" y="3197484"/>
            <a:ext cx="8866207" cy="1246495"/>
          </a:xfrm>
          <a:prstGeom prst="rect">
            <a:avLst/>
          </a:prstGeom>
          <a:noFill/>
        </p:spPr>
        <p:txBody>
          <a:bodyPr wrap="square" rtlCol="0">
            <a:spAutoFit/>
          </a:bodyPr>
          <a:lstStyle/>
          <a:p>
            <a:r>
              <a:rPr lang="en-CA" sz="3200" dirty="0" smtClean="0">
                <a:solidFill>
                  <a:schemeClr val="bg1"/>
                </a:solidFill>
                <a:latin typeface="Myriad Pro"/>
                <a:cs typeface="Myriad Pro"/>
              </a:rPr>
              <a:t>APPENDIX: </a:t>
            </a:r>
            <a:r>
              <a:rPr lang="en-CA" sz="3200" dirty="0" err="1" smtClean="0">
                <a:solidFill>
                  <a:schemeClr val="bg1"/>
                </a:solidFill>
                <a:latin typeface="Myriad Pro"/>
                <a:cs typeface="Myriad Pro"/>
              </a:rPr>
              <a:t>Firmographics</a:t>
            </a:r>
            <a:r>
              <a:rPr lang="en-CA" sz="3200" dirty="0" smtClean="0">
                <a:solidFill>
                  <a:schemeClr val="bg1"/>
                </a:solidFill>
                <a:latin typeface="Myriad Pro"/>
                <a:cs typeface="Myriad Pro"/>
              </a:rPr>
              <a:t> &amp; Respondent Demographics</a:t>
            </a:r>
          </a:p>
          <a:p>
            <a:endParaRPr lang="en-CA" sz="1100" dirty="0" smtClean="0">
              <a:solidFill>
                <a:schemeClr val="bg1"/>
              </a:solidFill>
              <a:latin typeface="Myriad Pro"/>
              <a:cs typeface="Myriad Pro"/>
            </a:endParaRPr>
          </a:p>
        </p:txBody>
      </p:sp>
    </p:spTree>
    <p:extLst>
      <p:ext uri="{BB962C8B-B14F-4D97-AF65-F5344CB8AC3E}">
        <p14:creationId xmlns:p14="http://schemas.microsoft.com/office/powerpoint/2010/main" xmlns="" val="3912261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xmlns="" val="4088732593"/>
              </p:ext>
            </p:extLst>
          </p:nvPr>
        </p:nvGraphicFramePr>
        <p:xfrm>
          <a:off x="206647" y="2062360"/>
          <a:ext cx="4201006" cy="2978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xmlns="" val="1973239277"/>
              </p:ext>
            </p:extLst>
          </p:nvPr>
        </p:nvGraphicFramePr>
        <p:xfrm>
          <a:off x="4715213" y="1831513"/>
          <a:ext cx="4356100" cy="3694033"/>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488588" y="2088486"/>
            <a:ext cx="2499206" cy="338554"/>
          </a:xfrm>
          <a:prstGeom prst="rect">
            <a:avLst/>
          </a:prstGeom>
          <a:noFill/>
          <a:scene3d>
            <a:camera prst="orthographicFront"/>
            <a:lightRig rig="threePt" dir="t"/>
          </a:scene3d>
          <a:sp3d>
            <a:bevelT prst="slope"/>
          </a:sp3d>
        </p:spPr>
        <p:txBody>
          <a:bodyPr wrap="square" rtlCol="0">
            <a:spAutoFit/>
          </a:bodyPr>
          <a:lstStyle/>
          <a:p>
            <a:pPr algn="ctr"/>
            <a:r>
              <a:rPr lang="en-CA" sz="1600" b="1" dirty="0" smtClean="0">
                <a:solidFill>
                  <a:schemeClr val="tx2">
                    <a:lumMod val="60000"/>
                    <a:lumOff val="40000"/>
                  </a:schemeClr>
                </a:solidFill>
                <a:latin typeface="+mn-lt"/>
              </a:rPr>
              <a:t>Number of Employees</a:t>
            </a:r>
            <a:endParaRPr lang="en-CA" sz="1600" b="1" dirty="0">
              <a:solidFill>
                <a:schemeClr val="tx2">
                  <a:lumMod val="60000"/>
                  <a:lumOff val="40000"/>
                </a:schemeClr>
              </a:solidFill>
              <a:latin typeface="+mn-lt"/>
            </a:endParaRPr>
          </a:p>
        </p:txBody>
      </p:sp>
      <p:sp>
        <p:nvSpPr>
          <p:cNvPr id="14" name="TextBox 13"/>
          <p:cNvSpPr txBox="1"/>
          <p:nvPr/>
        </p:nvSpPr>
        <p:spPr>
          <a:xfrm>
            <a:off x="4913696" y="2062796"/>
            <a:ext cx="2499206" cy="338554"/>
          </a:xfrm>
          <a:prstGeom prst="rect">
            <a:avLst/>
          </a:prstGeom>
          <a:noFill/>
          <a:scene3d>
            <a:camera prst="orthographicFront"/>
            <a:lightRig rig="threePt" dir="t"/>
          </a:scene3d>
          <a:sp3d>
            <a:bevelT prst="slope"/>
          </a:sp3d>
        </p:spPr>
        <p:txBody>
          <a:bodyPr wrap="square" rtlCol="0">
            <a:spAutoFit/>
          </a:bodyPr>
          <a:lstStyle/>
          <a:p>
            <a:pPr algn="ctr"/>
            <a:r>
              <a:rPr lang="en-CA" sz="1600" b="1" dirty="0" smtClean="0">
                <a:solidFill>
                  <a:schemeClr val="tx2">
                    <a:lumMod val="60000"/>
                    <a:lumOff val="40000"/>
                  </a:schemeClr>
                </a:solidFill>
                <a:latin typeface="+mn-lt"/>
              </a:rPr>
              <a:t>Annual Revenues 2013</a:t>
            </a:r>
            <a:endParaRPr lang="en-CA" sz="1600" b="1" dirty="0">
              <a:solidFill>
                <a:schemeClr val="tx2">
                  <a:lumMod val="60000"/>
                  <a:lumOff val="40000"/>
                </a:schemeClr>
              </a:solidFill>
              <a:latin typeface="+mn-lt"/>
            </a:endParaRPr>
          </a:p>
        </p:txBody>
      </p:sp>
      <p:sp>
        <p:nvSpPr>
          <p:cNvPr id="9" name="TextBox 8"/>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
        <p:nvSpPr>
          <p:cNvPr id="8" name="Title 7"/>
          <p:cNvSpPr>
            <a:spLocks noGrp="1"/>
          </p:cNvSpPr>
          <p:nvPr>
            <p:ph type="title"/>
          </p:nvPr>
        </p:nvSpPr>
        <p:spPr/>
        <p:txBody>
          <a:bodyPr/>
          <a:lstStyle/>
          <a:p>
            <a:r>
              <a:rPr lang="en-CA" dirty="0" smtClean="0"/>
              <a:t>Half of Alberta SMEs have less than 5 employees</a:t>
            </a:r>
            <a:endParaRPr lang="en-CA" dirty="0"/>
          </a:p>
        </p:txBody>
      </p:sp>
    </p:spTree>
    <p:extLst>
      <p:ext uri="{BB962C8B-B14F-4D97-AF65-F5344CB8AC3E}">
        <p14:creationId xmlns:p14="http://schemas.microsoft.com/office/powerpoint/2010/main" xmlns="" val="27603788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CA" dirty="0" smtClean="0"/>
              <a:t>Business </a:t>
            </a:r>
            <a:r>
              <a:rPr lang="en-CA" dirty="0" err="1" smtClean="0"/>
              <a:t>Firmographics</a:t>
            </a:r>
            <a:endParaRPr lang="en-CA" dirty="0"/>
          </a:p>
        </p:txBody>
      </p:sp>
      <p:graphicFrame>
        <p:nvGraphicFramePr>
          <p:cNvPr id="10" name="Chart 9"/>
          <p:cNvGraphicFramePr/>
          <p:nvPr>
            <p:extLst>
              <p:ext uri="{D42A27DB-BD31-4B8C-83A1-F6EECF244321}">
                <p14:modId xmlns:p14="http://schemas.microsoft.com/office/powerpoint/2010/main" xmlns="" val="4199468851"/>
              </p:ext>
            </p:extLst>
          </p:nvPr>
        </p:nvGraphicFramePr>
        <p:xfrm>
          <a:off x="3790949" y="2119537"/>
          <a:ext cx="5337425" cy="4209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xmlns="" val="2101837269"/>
              </p:ext>
            </p:extLst>
          </p:nvPr>
        </p:nvGraphicFramePr>
        <p:xfrm>
          <a:off x="382137" y="2119538"/>
          <a:ext cx="3885063" cy="4030891"/>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1446762" y="1487850"/>
            <a:ext cx="2344187"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Borrowing Needs</a:t>
            </a:r>
            <a:endParaRPr lang="en-CA" sz="2000" b="1" dirty="0">
              <a:solidFill>
                <a:schemeClr val="accent1">
                  <a:lumMod val="75000"/>
                </a:schemeClr>
              </a:solidFill>
              <a:latin typeface="+mn-lt"/>
            </a:endParaRPr>
          </a:p>
        </p:txBody>
      </p:sp>
      <p:sp>
        <p:nvSpPr>
          <p:cNvPr id="15" name="TextBox 14"/>
          <p:cNvSpPr txBox="1"/>
          <p:nvPr/>
        </p:nvSpPr>
        <p:spPr>
          <a:xfrm>
            <a:off x="5105400" y="1449750"/>
            <a:ext cx="3281718"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 of Years in Operation</a:t>
            </a:r>
            <a:endParaRPr lang="en-CA" sz="2000" b="1" dirty="0">
              <a:solidFill>
                <a:schemeClr val="accent1">
                  <a:lumMod val="75000"/>
                </a:schemeClr>
              </a:solidFill>
              <a:latin typeface="+mn-lt"/>
            </a:endParaRPr>
          </a:p>
        </p:txBody>
      </p:sp>
      <p:sp>
        <p:nvSpPr>
          <p:cNvPr id="13" name="Content Placeholder 4"/>
          <p:cNvSpPr txBox="1">
            <a:spLocks/>
          </p:cNvSpPr>
          <p:nvPr/>
        </p:nvSpPr>
        <p:spPr bwMode="auto">
          <a:xfrm>
            <a:off x="7740579" y="2119537"/>
            <a:ext cx="1080000" cy="648000"/>
          </a:xfrm>
          <a:prstGeom prst="round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144000" marR="0" lvl="0" indent="-144000" algn="ctr" defTabSz="457200" rtl="0" eaLnBrk="1" fontAlgn="base" latinLnBrk="0" hangingPunct="1">
              <a:lnSpc>
                <a:spcPct val="100000"/>
              </a:lnSpc>
              <a:spcBef>
                <a:spcPct val="20000"/>
              </a:spcBef>
              <a:spcAft>
                <a:spcPct val="0"/>
              </a:spcAft>
              <a:buClrTx/>
              <a:buSzTx/>
              <a:buFont typeface="Arial"/>
              <a:buNone/>
              <a:tabLst/>
              <a:defRPr/>
            </a:pPr>
            <a:r>
              <a:rPr kumimoji="0" lang="en-CA" sz="2000" b="0" i="0" u="none" strike="noStrike" kern="1200" cap="none" spc="0" normalizeH="0" baseline="0" noProof="0" dirty="0" smtClean="0">
                <a:ln>
                  <a:noFill/>
                </a:ln>
                <a:solidFill>
                  <a:schemeClr val="bg1"/>
                </a:solidFill>
                <a:effectLst/>
                <a:uLnTx/>
                <a:uFillTx/>
                <a:latin typeface="+mn-lt"/>
                <a:ea typeface="+mn-ea"/>
                <a:cs typeface="+mn-cs"/>
              </a:rPr>
              <a:t>MEAN</a:t>
            </a:r>
          </a:p>
          <a:p>
            <a:pPr marL="144000" marR="0" lvl="0" indent="-144000" algn="ctr" defTabSz="457200" rtl="0" eaLnBrk="1" fontAlgn="base" latinLnBrk="0" hangingPunct="1">
              <a:lnSpc>
                <a:spcPct val="100000"/>
              </a:lnSpc>
              <a:spcBef>
                <a:spcPct val="20000"/>
              </a:spcBef>
              <a:spcAft>
                <a:spcPct val="0"/>
              </a:spcAft>
              <a:buClrTx/>
              <a:buSzTx/>
              <a:buFont typeface="Arial"/>
              <a:buNone/>
              <a:tabLst/>
              <a:defRPr/>
            </a:pPr>
            <a:r>
              <a:rPr lang="en-CA" sz="1600" dirty="0" smtClean="0">
                <a:solidFill>
                  <a:schemeClr val="bg1"/>
                </a:solidFill>
              </a:rPr>
              <a:t>21 years</a:t>
            </a:r>
            <a:endParaRPr kumimoji="0" lang="en-CA" sz="16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6" name="TextBox 15"/>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Tree>
    <p:extLst>
      <p:ext uri="{BB962C8B-B14F-4D97-AF65-F5344CB8AC3E}">
        <p14:creationId xmlns:p14="http://schemas.microsoft.com/office/powerpoint/2010/main" xmlns="" val="137120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latin typeface="Myriad Pro"/>
                <a:cs typeface="Myriad Pro"/>
              </a:rPr>
              <a:t>Business Firmographics</a:t>
            </a:r>
            <a:endParaRPr lang="en-US" sz="2800" dirty="0">
              <a:latin typeface="Myriad Pro"/>
              <a:cs typeface="Myriad Pro"/>
            </a:endParaRPr>
          </a:p>
        </p:txBody>
      </p:sp>
      <p:sp>
        <p:nvSpPr>
          <p:cNvPr id="14" name="TextBox 13"/>
          <p:cNvSpPr txBox="1"/>
          <p:nvPr/>
        </p:nvSpPr>
        <p:spPr>
          <a:xfrm>
            <a:off x="1408662" y="1506900"/>
            <a:ext cx="2344187"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Industry</a:t>
            </a:r>
            <a:endParaRPr lang="en-CA" sz="2000" b="1" dirty="0">
              <a:solidFill>
                <a:schemeClr val="accent1">
                  <a:lumMod val="75000"/>
                </a:schemeClr>
              </a:solidFill>
              <a:latin typeface="+mn-lt"/>
            </a:endParaRPr>
          </a:p>
        </p:txBody>
      </p:sp>
      <p:graphicFrame>
        <p:nvGraphicFramePr>
          <p:cNvPr id="17" name="Chart 16"/>
          <p:cNvGraphicFramePr/>
          <p:nvPr>
            <p:extLst>
              <p:ext uri="{D42A27DB-BD31-4B8C-83A1-F6EECF244321}">
                <p14:modId xmlns:p14="http://schemas.microsoft.com/office/powerpoint/2010/main" xmlns="" val="1047614077"/>
              </p:ext>
            </p:extLst>
          </p:nvPr>
        </p:nvGraphicFramePr>
        <p:xfrm>
          <a:off x="148420" y="2024287"/>
          <a:ext cx="4937930" cy="41136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Table 19"/>
          <p:cNvGraphicFramePr>
            <a:graphicFrameLocks noGrp="1"/>
          </p:cNvGraphicFramePr>
          <p:nvPr>
            <p:extLst>
              <p:ext uri="{D42A27DB-BD31-4B8C-83A1-F6EECF244321}">
                <p14:modId xmlns:p14="http://schemas.microsoft.com/office/powerpoint/2010/main" xmlns="" val="3082994615"/>
              </p:ext>
            </p:extLst>
          </p:nvPr>
        </p:nvGraphicFramePr>
        <p:xfrm>
          <a:off x="5334000" y="2198914"/>
          <a:ext cx="3639439" cy="2621280"/>
        </p:xfrm>
        <a:graphic>
          <a:graphicData uri="http://schemas.openxmlformats.org/drawingml/2006/table">
            <a:tbl>
              <a:tblPr firstRow="1" bandRow="1">
                <a:tableStyleId>{93296810-A885-4BE3-A3E7-6D5BEEA58F35}</a:tableStyleId>
              </a:tblPr>
              <a:tblGrid>
                <a:gridCol w="3029839"/>
                <a:gridCol w="609600"/>
              </a:tblGrid>
              <a:tr h="370840">
                <a:tc gridSpan="2">
                  <a:txBody>
                    <a:bodyPr/>
                    <a:lstStyle/>
                    <a:p>
                      <a:pPr algn="ctr"/>
                      <a:r>
                        <a:rPr lang="en-CA" sz="2000" dirty="0" smtClean="0"/>
                        <a:t>Franchise Industry (n = 14)</a:t>
                      </a:r>
                      <a:endParaRPr lang="en-US" sz="2000" dirty="0"/>
                    </a:p>
                  </a:txBody>
                  <a:tcPr/>
                </a:tc>
                <a:tc hMerge="1">
                  <a:txBody>
                    <a:bodyPr/>
                    <a:lstStyle/>
                    <a:p>
                      <a:endParaRPr lang="en-US" dirty="0"/>
                    </a:p>
                  </a:txBody>
                  <a:tcPr/>
                </a:tc>
              </a:tr>
              <a:tr h="370840">
                <a:tc>
                  <a:txBody>
                    <a:bodyPr/>
                    <a:lstStyle/>
                    <a:p>
                      <a:r>
                        <a:rPr lang="en-CA" sz="1600" dirty="0" smtClean="0"/>
                        <a:t>Automotive</a:t>
                      </a:r>
                    </a:p>
                  </a:txBody>
                  <a:tcPr/>
                </a:tc>
                <a:tc>
                  <a:txBody>
                    <a:bodyPr/>
                    <a:lstStyle/>
                    <a:p>
                      <a:pPr algn="ctr"/>
                      <a:r>
                        <a:rPr lang="en-US" dirty="0" smtClean="0"/>
                        <a:t>4</a:t>
                      </a:r>
                      <a:endParaRPr lang="en-US" dirty="0"/>
                    </a:p>
                  </a:txBody>
                  <a:tcPr/>
                </a:tc>
              </a:tr>
              <a:tr h="370840">
                <a:tc>
                  <a:txBody>
                    <a:bodyPr/>
                    <a:lstStyle/>
                    <a:p>
                      <a:r>
                        <a:rPr lang="en-CA" sz="1600" dirty="0" smtClean="0"/>
                        <a:t>Financial Services/Insurance</a:t>
                      </a:r>
                    </a:p>
                  </a:txBody>
                  <a:tcPr/>
                </a:tc>
                <a:tc>
                  <a:txBody>
                    <a:bodyPr/>
                    <a:lstStyle/>
                    <a:p>
                      <a:pPr algn="ctr"/>
                      <a:r>
                        <a:rPr lang="en-US" dirty="0" smtClean="0"/>
                        <a:t>3</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Retail</a:t>
                      </a:r>
                    </a:p>
                  </a:txBody>
                  <a:tcPr/>
                </a:tc>
                <a:tc>
                  <a:txBody>
                    <a:bodyPr/>
                    <a:lstStyle/>
                    <a:p>
                      <a:pPr algn="ctr"/>
                      <a:r>
                        <a:rPr lang="en-US" dirty="0" smtClean="0"/>
                        <a:t>2</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Energy/Oil &amp; Gas Services</a:t>
                      </a:r>
                    </a:p>
                  </a:txBody>
                  <a:tcPr/>
                </a:tc>
                <a:tc>
                  <a:txBody>
                    <a:bodyPr/>
                    <a:lstStyle/>
                    <a:p>
                      <a:pPr algn="ctr"/>
                      <a:r>
                        <a:rPr lang="en-US" dirty="0" smtClean="0"/>
                        <a:t>1</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Food Services</a:t>
                      </a:r>
                    </a:p>
                  </a:txBody>
                  <a:tcPr/>
                </a:tc>
                <a:tc>
                  <a:txBody>
                    <a:bodyPr/>
                    <a:lstStyle/>
                    <a:p>
                      <a:pPr algn="ctr"/>
                      <a:r>
                        <a:rPr lang="en-US" dirty="0" smtClean="0"/>
                        <a:t>1</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600" dirty="0" smtClean="0"/>
                        <a:t>Other</a:t>
                      </a:r>
                    </a:p>
                  </a:txBody>
                  <a:tcPr/>
                </a:tc>
                <a:tc>
                  <a:txBody>
                    <a:bodyPr/>
                    <a:lstStyle/>
                    <a:p>
                      <a:pPr algn="ctr"/>
                      <a:r>
                        <a:rPr lang="en-US" dirty="0" smtClean="0"/>
                        <a:t>4</a:t>
                      </a:r>
                      <a:endParaRPr lang="en-US" dirty="0"/>
                    </a:p>
                  </a:txBody>
                  <a:tcPr/>
                </a:tc>
              </a:tr>
            </a:tbl>
          </a:graphicData>
        </a:graphic>
      </p:graphicFrame>
      <p:sp>
        <p:nvSpPr>
          <p:cNvPr id="21" name="Rounded Rectangular Callout 20"/>
          <p:cNvSpPr/>
          <p:nvPr/>
        </p:nvSpPr>
        <p:spPr>
          <a:xfrm>
            <a:off x="6103917" y="1162050"/>
            <a:ext cx="2144733" cy="6096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dirty="0" smtClean="0"/>
              <a:t>5% of interviewed SMEs are franchises</a:t>
            </a:r>
            <a:endParaRPr lang="en-US" dirty="0"/>
          </a:p>
        </p:txBody>
      </p:sp>
      <p:sp>
        <p:nvSpPr>
          <p:cNvPr id="8" name="TextBox 7"/>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Tree>
    <p:extLst>
      <p:ext uri="{BB962C8B-B14F-4D97-AF65-F5344CB8AC3E}">
        <p14:creationId xmlns:p14="http://schemas.microsoft.com/office/powerpoint/2010/main" xmlns="" val="4038238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solidFill>
                  <a:srgbClr val="505150"/>
                </a:solidFill>
                <a:latin typeface="Myriad Pro"/>
                <a:cs typeface="Myriad Pro"/>
              </a:rPr>
              <a:t>Business Firmographics</a:t>
            </a:r>
            <a:endParaRPr lang="en-US" sz="2800" dirty="0">
              <a:solidFill>
                <a:srgbClr val="505150"/>
              </a:solidFill>
              <a:latin typeface="Myriad Pro"/>
              <a:cs typeface="Myriad Pro"/>
            </a:endParaRPr>
          </a:p>
        </p:txBody>
      </p:sp>
      <p:graphicFrame>
        <p:nvGraphicFramePr>
          <p:cNvPr id="9" name="Chart 8"/>
          <p:cNvGraphicFramePr/>
          <p:nvPr>
            <p:extLst>
              <p:ext uri="{D42A27DB-BD31-4B8C-83A1-F6EECF244321}">
                <p14:modId xmlns:p14="http://schemas.microsoft.com/office/powerpoint/2010/main" xmlns="" val="1396076200"/>
              </p:ext>
            </p:extLst>
          </p:nvPr>
        </p:nvGraphicFramePr>
        <p:xfrm>
          <a:off x="3142396" y="2081288"/>
          <a:ext cx="6001604" cy="280322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030520" y="1562730"/>
            <a:ext cx="5580993"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Does your business have a store front?</a:t>
            </a:r>
            <a:endParaRPr lang="en-CA" sz="2000" b="1" dirty="0">
              <a:solidFill>
                <a:schemeClr val="accent1">
                  <a:lumMod val="75000"/>
                </a:schemeClr>
              </a:solidFill>
              <a:latin typeface="+mn-lt"/>
            </a:endParaRPr>
          </a:p>
        </p:txBody>
      </p:sp>
      <p:sp>
        <p:nvSpPr>
          <p:cNvPr id="13" name="TextBox 12"/>
          <p:cNvSpPr txBox="1"/>
          <p:nvPr/>
        </p:nvSpPr>
        <p:spPr>
          <a:xfrm>
            <a:off x="447194" y="867593"/>
            <a:ext cx="5344006" cy="584775"/>
          </a:xfrm>
          <a:prstGeom prst="rect">
            <a:avLst/>
          </a:prstGeom>
          <a:noFill/>
        </p:spPr>
        <p:txBody>
          <a:bodyPr wrap="square" rtlCol="0">
            <a:spAutoFit/>
          </a:bodyPr>
          <a:lstStyle/>
          <a:p>
            <a:r>
              <a:rPr lang="en-CA" sz="3200" dirty="0" smtClean="0">
                <a:latin typeface="Myriad Pro"/>
                <a:cs typeface="Myriad Pro"/>
              </a:rPr>
              <a:t>Business Firmographics</a:t>
            </a:r>
            <a:endParaRPr lang="en-US" sz="2800" dirty="0">
              <a:latin typeface="Myriad Pro"/>
              <a:cs typeface="Myriad Pro"/>
            </a:endParaRPr>
          </a:p>
        </p:txBody>
      </p:sp>
      <p:sp>
        <p:nvSpPr>
          <p:cNvPr id="14" name="TextBox 13"/>
          <p:cNvSpPr txBox="1"/>
          <p:nvPr/>
        </p:nvSpPr>
        <p:spPr>
          <a:xfrm>
            <a:off x="684761" y="1449750"/>
            <a:ext cx="3204000" cy="39600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Business Life Stage Phase</a:t>
            </a:r>
            <a:endParaRPr lang="en-CA" sz="2000" b="1" dirty="0">
              <a:solidFill>
                <a:schemeClr val="accent1">
                  <a:lumMod val="75000"/>
                </a:schemeClr>
              </a:solidFill>
              <a:latin typeface="+mn-lt"/>
            </a:endParaRPr>
          </a:p>
        </p:txBody>
      </p:sp>
      <p:graphicFrame>
        <p:nvGraphicFramePr>
          <p:cNvPr id="15" name="Chart 14"/>
          <p:cNvGraphicFramePr/>
          <p:nvPr>
            <p:extLst>
              <p:ext uri="{D42A27DB-BD31-4B8C-83A1-F6EECF244321}">
                <p14:modId xmlns:p14="http://schemas.microsoft.com/office/powerpoint/2010/main" xmlns="" val="3082314559"/>
              </p:ext>
            </p:extLst>
          </p:nvPr>
        </p:nvGraphicFramePr>
        <p:xfrm>
          <a:off x="-658588" y="1914542"/>
          <a:ext cx="5309444" cy="4266909"/>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Tree>
    <p:extLst>
      <p:ext uri="{BB962C8B-B14F-4D97-AF65-F5344CB8AC3E}">
        <p14:creationId xmlns:p14="http://schemas.microsoft.com/office/powerpoint/2010/main" xmlns="" val="4052696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latin typeface="Myriad Pro"/>
                <a:cs typeface="Myriad Pro"/>
              </a:rPr>
              <a:t>Respondent Demographics</a:t>
            </a:r>
            <a:endParaRPr lang="en-US" sz="2800" dirty="0">
              <a:latin typeface="Myriad Pro"/>
              <a:cs typeface="Myriad Pro"/>
            </a:endParaRPr>
          </a:p>
        </p:txBody>
      </p:sp>
      <p:graphicFrame>
        <p:nvGraphicFramePr>
          <p:cNvPr id="7" name="Chart 6"/>
          <p:cNvGraphicFramePr/>
          <p:nvPr>
            <p:extLst>
              <p:ext uri="{D42A27DB-BD31-4B8C-83A1-F6EECF244321}">
                <p14:modId xmlns:p14="http://schemas.microsoft.com/office/powerpoint/2010/main" xmlns="" val="2355103789"/>
              </p:ext>
            </p:extLst>
          </p:nvPr>
        </p:nvGraphicFramePr>
        <p:xfrm>
          <a:off x="253961" y="1924050"/>
          <a:ext cx="5091762" cy="43698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xmlns="" val="1408970900"/>
              </p:ext>
            </p:extLst>
          </p:nvPr>
        </p:nvGraphicFramePr>
        <p:xfrm>
          <a:off x="4748568" y="1884302"/>
          <a:ext cx="3949118" cy="4122988"/>
        </p:xfrm>
        <a:graphic>
          <a:graphicData uri="http://schemas.openxmlformats.org/drawingml/2006/chart">
            <c:chart xmlns:c="http://schemas.openxmlformats.org/drawingml/2006/chart" xmlns:r="http://schemas.openxmlformats.org/officeDocument/2006/relationships" r:id="rId4"/>
          </a:graphicData>
        </a:graphic>
      </p:graphicFrame>
      <p:sp>
        <p:nvSpPr>
          <p:cNvPr id="12" name="Content Placeholder 4"/>
          <p:cNvSpPr>
            <a:spLocks noGrp="1"/>
          </p:cNvSpPr>
          <p:nvPr>
            <p:ph idx="1"/>
          </p:nvPr>
        </p:nvSpPr>
        <p:spPr>
          <a:xfrm>
            <a:off x="7728900" y="1165860"/>
            <a:ext cx="792000" cy="684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None/>
            </a:pPr>
            <a:r>
              <a:rPr lang="en-CA" sz="2000" dirty="0" smtClean="0">
                <a:solidFill>
                  <a:schemeClr val="bg1"/>
                </a:solidFill>
              </a:rPr>
              <a:t>41%</a:t>
            </a:r>
          </a:p>
          <a:p>
            <a:pPr algn="ctr">
              <a:buNone/>
            </a:pPr>
            <a:r>
              <a:rPr lang="en-CA" sz="1600" dirty="0" smtClean="0">
                <a:solidFill>
                  <a:schemeClr val="bg1"/>
                </a:solidFill>
              </a:rPr>
              <a:t>55+</a:t>
            </a:r>
          </a:p>
        </p:txBody>
      </p:sp>
      <p:sp>
        <p:nvSpPr>
          <p:cNvPr id="14" name="TextBox 13"/>
          <p:cNvSpPr txBox="1"/>
          <p:nvPr/>
        </p:nvSpPr>
        <p:spPr>
          <a:xfrm>
            <a:off x="1522963" y="1487850"/>
            <a:ext cx="2052000"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Title/ Role</a:t>
            </a:r>
            <a:endParaRPr lang="en-CA" sz="2000" b="1" dirty="0">
              <a:solidFill>
                <a:schemeClr val="accent1">
                  <a:lumMod val="75000"/>
                </a:schemeClr>
              </a:solidFill>
              <a:latin typeface="+mn-lt"/>
            </a:endParaRPr>
          </a:p>
        </p:txBody>
      </p:sp>
      <p:sp>
        <p:nvSpPr>
          <p:cNvPr id="15" name="TextBox 14"/>
          <p:cNvSpPr txBox="1"/>
          <p:nvPr/>
        </p:nvSpPr>
        <p:spPr>
          <a:xfrm>
            <a:off x="5676900" y="1449750"/>
            <a:ext cx="2052000"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Age</a:t>
            </a:r>
            <a:endParaRPr lang="en-CA" sz="2000" b="1" dirty="0">
              <a:solidFill>
                <a:schemeClr val="accent1">
                  <a:lumMod val="75000"/>
                </a:schemeClr>
              </a:solidFill>
              <a:latin typeface="+mn-lt"/>
            </a:endParaRPr>
          </a:p>
        </p:txBody>
      </p:sp>
      <p:sp>
        <p:nvSpPr>
          <p:cNvPr id="10" name="TextBox 9"/>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Tree>
    <p:extLst>
      <p:ext uri="{BB962C8B-B14F-4D97-AF65-F5344CB8AC3E}">
        <p14:creationId xmlns:p14="http://schemas.microsoft.com/office/powerpoint/2010/main" xmlns="" val="3914174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xmlns="" val="148461274"/>
              </p:ext>
            </p:extLst>
          </p:nvPr>
        </p:nvGraphicFramePr>
        <p:xfrm>
          <a:off x="4591050" y="1602150"/>
          <a:ext cx="4305300" cy="4360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xmlns="" val="1304882918"/>
              </p:ext>
            </p:extLst>
          </p:nvPr>
        </p:nvGraphicFramePr>
        <p:xfrm>
          <a:off x="103412" y="1905000"/>
          <a:ext cx="4468588" cy="436984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447194" y="867593"/>
            <a:ext cx="5344006" cy="584775"/>
          </a:xfrm>
          <a:prstGeom prst="rect">
            <a:avLst/>
          </a:prstGeom>
          <a:noFill/>
        </p:spPr>
        <p:txBody>
          <a:bodyPr wrap="square" rtlCol="0">
            <a:spAutoFit/>
          </a:bodyPr>
          <a:lstStyle/>
          <a:p>
            <a:r>
              <a:rPr lang="en-CA" sz="3200" dirty="0" smtClean="0">
                <a:latin typeface="Myriad Pro"/>
                <a:cs typeface="Myriad Pro"/>
              </a:rPr>
              <a:t>Respondent Demographics</a:t>
            </a:r>
            <a:endParaRPr lang="en-US" sz="2800" dirty="0">
              <a:latin typeface="Myriad Pro"/>
              <a:cs typeface="Myriad Pro"/>
            </a:endParaRPr>
          </a:p>
        </p:txBody>
      </p:sp>
      <p:sp>
        <p:nvSpPr>
          <p:cNvPr id="14" name="TextBox 13"/>
          <p:cNvSpPr txBox="1"/>
          <p:nvPr/>
        </p:nvSpPr>
        <p:spPr>
          <a:xfrm>
            <a:off x="666750" y="1621200"/>
            <a:ext cx="3467100"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Role in Financial Decisions</a:t>
            </a:r>
            <a:endParaRPr lang="en-CA" sz="2000" b="1" dirty="0">
              <a:solidFill>
                <a:schemeClr val="accent1">
                  <a:lumMod val="75000"/>
                </a:schemeClr>
              </a:solidFill>
              <a:latin typeface="+mn-lt"/>
            </a:endParaRPr>
          </a:p>
        </p:txBody>
      </p:sp>
      <p:sp>
        <p:nvSpPr>
          <p:cNvPr id="15" name="TextBox 14"/>
          <p:cNvSpPr txBox="1"/>
          <p:nvPr/>
        </p:nvSpPr>
        <p:spPr>
          <a:xfrm>
            <a:off x="5715000" y="1621200"/>
            <a:ext cx="2052000" cy="400110"/>
          </a:xfrm>
          <a:prstGeom prst="rect">
            <a:avLst/>
          </a:prstGeom>
          <a:noFill/>
        </p:spPr>
        <p:txBody>
          <a:bodyPr wrap="square" rtlCol="0">
            <a:spAutoFit/>
          </a:bodyPr>
          <a:lstStyle/>
          <a:p>
            <a:pPr algn="ctr"/>
            <a:r>
              <a:rPr lang="en-CA" sz="2000" b="1" dirty="0" smtClean="0">
                <a:solidFill>
                  <a:schemeClr val="accent1">
                    <a:lumMod val="75000"/>
                  </a:schemeClr>
                </a:solidFill>
                <a:latin typeface="+mn-lt"/>
              </a:rPr>
              <a:t>Gender</a:t>
            </a:r>
            <a:endParaRPr lang="en-CA" sz="2000" b="1" dirty="0">
              <a:solidFill>
                <a:schemeClr val="accent1">
                  <a:lumMod val="75000"/>
                </a:schemeClr>
              </a:solidFill>
              <a:latin typeface="+mn-lt"/>
            </a:endParaRPr>
          </a:p>
        </p:txBody>
      </p:sp>
      <p:sp>
        <p:nvSpPr>
          <p:cNvPr id="9" name="TextBox 8"/>
          <p:cNvSpPr txBox="1"/>
          <p:nvPr/>
        </p:nvSpPr>
        <p:spPr>
          <a:xfrm>
            <a:off x="8164" y="6557968"/>
            <a:ext cx="851099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r>
              <a:rPr lang="en-CA" sz="1200" dirty="0" smtClean="0">
                <a:solidFill>
                  <a:srgbClr val="505150"/>
                </a:solidFill>
              </a:rPr>
              <a:t>.</a:t>
            </a:r>
            <a:endParaRPr lang="en-CA" sz="1200" dirty="0">
              <a:solidFill>
                <a:srgbClr val="505150"/>
              </a:solidFill>
              <a:latin typeface="+mn-lt"/>
            </a:endParaRPr>
          </a:p>
        </p:txBody>
      </p:sp>
    </p:spTree>
    <p:extLst>
      <p:ext uri="{BB962C8B-B14F-4D97-AF65-F5344CB8AC3E}">
        <p14:creationId xmlns:p14="http://schemas.microsoft.com/office/powerpoint/2010/main" xmlns="" val="7975367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uestions1.jpg"/>
          <p:cNvPicPr>
            <a:picLocks noChangeAspect="1"/>
          </p:cNvPicPr>
          <p:nvPr/>
        </p:nvPicPr>
        <p:blipFill>
          <a:blip r:embed="rId2"/>
          <a:stretch>
            <a:fillRect/>
          </a:stretch>
        </p:blipFill>
        <p:spPr>
          <a:xfrm>
            <a:off x="723331" y="276365"/>
            <a:ext cx="2129051" cy="2330357"/>
          </a:xfrm>
          <a:prstGeom prst="rect">
            <a:avLst/>
          </a:prstGeom>
        </p:spPr>
      </p:pic>
      <p:sp>
        <p:nvSpPr>
          <p:cNvPr id="4" name="TextBox 6"/>
          <p:cNvSpPr txBox="1">
            <a:spLocks noChangeArrowheads="1"/>
          </p:cNvSpPr>
          <p:nvPr/>
        </p:nvSpPr>
        <p:spPr bwMode="auto">
          <a:xfrm>
            <a:off x="1204557" y="3398293"/>
            <a:ext cx="3295650" cy="1323439"/>
          </a:xfrm>
          <a:prstGeom prst="rect">
            <a:avLst/>
          </a:prstGeom>
          <a:noFill/>
          <a:ln w="9525">
            <a:noFill/>
            <a:miter lim="800000"/>
            <a:headEnd/>
            <a:tailEnd/>
          </a:ln>
        </p:spPr>
        <p:txBody>
          <a:bodyPr>
            <a:spAutoFit/>
          </a:bodyPr>
          <a:lstStyle/>
          <a:p>
            <a:r>
              <a:rPr lang="en-CA" sz="1600" dirty="0" smtClean="0">
                <a:solidFill>
                  <a:schemeClr val="bg1"/>
                </a:solidFill>
                <a:latin typeface="Myriad Pro" pitchFamily="34" charset="0"/>
              </a:rPr>
              <a:t>Judy Duncan</a:t>
            </a:r>
            <a:endParaRPr lang="en-CA" sz="1600" dirty="0">
              <a:solidFill>
                <a:schemeClr val="bg1"/>
              </a:solidFill>
              <a:latin typeface="Myriad Pro" pitchFamily="34" charset="0"/>
            </a:endParaRPr>
          </a:p>
          <a:p>
            <a:r>
              <a:rPr lang="en-CA" sz="1600" dirty="0" smtClean="0">
                <a:solidFill>
                  <a:schemeClr val="bg1"/>
                </a:solidFill>
                <a:latin typeface="Myriad Pro" pitchFamily="34" charset="0"/>
              </a:rPr>
              <a:t>Managing Director Marketing,</a:t>
            </a:r>
          </a:p>
          <a:p>
            <a:r>
              <a:rPr lang="en-CA" sz="1600" dirty="0" smtClean="0">
                <a:solidFill>
                  <a:schemeClr val="bg1"/>
                </a:solidFill>
                <a:latin typeface="Myriad Pro" pitchFamily="34" charset="0"/>
              </a:rPr>
              <a:t>B&amp;Ag</a:t>
            </a:r>
            <a:endParaRPr lang="en-CA" sz="1600" dirty="0">
              <a:solidFill>
                <a:schemeClr val="bg1"/>
              </a:solidFill>
              <a:latin typeface="Myriad Pro" pitchFamily="34" charset="0"/>
            </a:endParaRPr>
          </a:p>
          <a:p>
            <a:r>
              <a:rPr lang="en-CA" sz="1600" dirty="0" smtClean="0">
                <a:solidFill>
                  <a:schemeClr val="bg1"/>
                </a:solidFill>
                <a:latin typeface="Myriad Pro" pitchFamily="34" charset="0"/>
              </a:rPr>
              <a:t>(403) 974-6884</a:t>
            </a:r>
          </a:p>
          <a:p>
            <a:r>
              <a:rPr lang="en-CA" sz="1600" dirty="0" smtClean="0">
                <a:solidFill>
                  <a:schemeClr val="bg1"/>
                </a:solidFill>
                <a:latin typeface="Myriad Pro" pitchFamily="34" charset="0"/>
              </a:rPr>
              <a:t>JDuncan@atb.com</a:t>
            </a:r>
            <a:endParaRPr lang="en-US" sz="1600" dirty="0">
              <a:solidFill>
                <a:schemeClr val="bg1"/>
              </a:solidFill>
              <a:latin typeface="Myriad Pro" pitchFamily="34" charset="0"/>
            </a:endParaRPr>
          </a:p>
        </p:txBody>
      </p:sp>
      <p:sp>
        <p:nvSpPr>
          <p:cNvPr id="6" name="TextBox 6"/>
          <p:cNvSpPr txBox="1">
            <a:spLocks noChangeArrowheads="1"/>
          </p:cNvSpPr>
          <p:nvPr/>
        </p:nvSpPr>
        <p:spPr bwMode="auto">
          <a:xfrm>
            <a:off x="5014557" y="3398293"/>
            <a:ext cx="3295650" cy="1323439"/>
          </a:xfrm>
          <a:prstGeom prst="rect">
            <a:avLst/>
          </a:prstGeom>
          <a:noFill/>
          <a:ln w="9525">
            <a:noFill/>
            <a:miter lim="800000"/>
            <a:headEnd/>
            <a:tailEnd/>
          </a:ln>
        </p:spPr>
        <p:txBody>
          <a:bodyPr>
            <a:spAutoFit/>
          </a:bodyPr>
          <a:lstStyle/>
          <a:p>
            <a:r>
              <a:rPr lang="en-CA" sz="1600" dirty="0" smtClean="0">
                <a:solidFill>
                  <a:schemeClr val="bg1"/>
                </a:solidFill>
                <a:latin typeface="Myriad Pro" pitchFamily="34" charset="0"/>
              </a:rPr>
              <a:t>Cody Tousignant</a:t>
            </a:r>
            <a:endParaRPr lang="en-CA" sz="1600" dirty="0">
              <a:solidFill>
                <a:schemeClr val="bg1"/>
              </a:solidFill>
              <a:latin typeface="Myriad Pro" pitchFamily="34" charset="0"/>
            </a:endParaRPr>
          </a:p>
          <a:p>
            <a:r>
              <a:rPr lang="en-CA" sz="1600" dirty="0">
                <a:solidFill>
                  <a:schemeClr val="bg1"/>
                </a:solidFill>
                <a:latin typeface="Myriad Pro" pitchFamily="34" charset="0"/>
              </a:rPr>
              <a:t>Senior Research Manager</a:t>
            </a:r>
          </a:p>
          <a:p>
            <a:r>
              <a:rPr lang="en-CA" sz="1600" dirty="0">
                <a:solidFill>
                  <a:schemeClr val="bg1"/>
                </a:solidFill>
                <a:latin typeface="Myriad Pro" pitchFamily="34" charset="0"/>
              </a:rPr>
              <a:t>Customer Insights</a:t>
            </a:r>
          </a:p>
          <a:p>
            <a:r>
              <a:rPr lang="en-CA" sz="1600" dirty="0" smtClean="0">
                <a:solidFill>
                  <a:schemeClr val="bg1"/>
                </a:solidFill>
                <a:latin typeface="Myriad Pro" pitchFamily="34" charset="0"/>
              </a:rPr>
              <a:t>(403) 731-3507</a:t>
            </a:r>
          </a:p>
          <a:p>
            <a:r>
              <a:rPr lang="en-CA" sz="1600" dirty="0" smtClean="0">
                <a:solidFill>
                  <a:schemeClr val="bg1"/>
                </a:solidFill>
                <a:latin typeface="Myriad Pro" pitchFamily="34" charset="0"/>
              </a:rPr>
              <a:t>CTousignant@atb.com</a:t>
            </a:r>
            <a:endParaRPr lang="en-US" sz="1600" dirty="0">
              <a:solidFill>
                <a:schemeClr val="bg1"/>
              </a:solidFill>
              <a:latin typeface="Myriad Pro" pitchFamily="34" charset="0"/>
            </a:endParaRPr>
          </a:p>
        </p:txBody>
      </p:sp>
    </p:spTree>
    <p:extLst>
      <p:ext uri="{BB962C8B-B14F-4D97-AF65-F5344CB8AC3E}">
        <p14:creationId xmlns:p14="http://schemas.microsoft.com/office/powerpoint/2010/main" xmlns="" val="3325719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Research Objectives</a:t>
            </a:r>
            <a:endParaRPr lang="en-CA" dirty="0"/>
          </a:p>
        </p:txBody>
      </p:sp>
      <p:sp>
        <p:nvSpPr>
          <p:cNvPr id="12" name="Content Placeholder 11"/>
          <p:cNvSpPr>
            <a:spLocks noGrp="1"/>
          </p:cNvSpPr>
          <p:nvPr>
            <p:ph idx="1"/>
          </p:nvPr>
        </p:nvSpPr>
        <p:spPr>
          <a:xfrm>
            <a:off x="360362" y="1447800"/>
            <a:ext cx="8428037" cy="4525963"/>
          </a:xfrm>
        </p:spPr>
        <p:txBody>
          <a:bodyPr/>
          <a:lstStyle/>
          <a:p>
            <a:pPr>
              <a:buNone/>
            </a:pPr>
            <a:endParaRPr lang="en-US" dirty="0" smtClean="0"/>
          </a:p>
          <a:p>
            <a:r>
              <a:rPr lang="en-US" dirty="0" smtClean="0"/>
              <a:t>Measure business owners and managers’ perceptions of what the business climate will be like six months from now;</a:t>
            </a:r>
          </a:p>
          <a:p>
            <a:r>
              <a:rPr lang="en-CA" dirty="0" smtClean="0"/>
              <a:t>Determine how recent drops in the price of oil and the Canadian dollar have affected SMEs’ operations; </a:t>
            </a:r>
          </a:p>
          <a:p>
            <a:r>
              <a:rPr lang="en-CA" dirty="0" smtClean="0"/>
              <a:t>Understand how SMEs manage their cash flow, </a:t>
            </a:r>
            <a:r>
              <a:rPr lang="en-CA" dirty="0"/>
              <a:t>including what they would do with a sudden cash </a:t>
            </a:r>
            <a:r>
              <a:rPr lang="en-CA" dirty="0" smtClean="0"/>
              <a:t>infusion, whether and how often they operate under a deficit; and,</a:t>
            </a:r>
          </a:p>
          <a:p>
            <a:r>
              <a:rPr lang="en-US" dirty="0" smtClean="0"/>
              <a:t>Profile the firmographics as well as respondent demographics for SMEs in Alberta. </a:t>
            </a:r>
          </a:p>
        </p:txBody>
      </p:sp>
    </p:spTree>
    <p:extLst>
      <p:ext uri="{BB962C8B-B14F-4D97-AF65-F5344CB8AC3E}">
        <p14:creationId xmlns:p14="http://schemas.microsoft.com/office/powerpoint/2010/main" xmlns="" val="589403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7" name="Picture 1" descr="C:\Users\E29356\AppData\Local\Microsoft\Windows\Temporary Internet Files\Content.IE5\IATG478T\MP900405416[1].jpg"/>
          <p:cNvPicPr>
            <a:picLocks noChangeAspect="1" noChangeArrowheads="1"/>
          </p:cNvPicPr>
          <p:nvPr/>
        </p:nvPicPr>
        <p:blipFill>
          <a:blip r:embed="rId3"/>
          <a:srcRect/>
          <a:stretch>
            <a:fillRect/>
          </a:stretch>
        </p:blipFill>
        <p:spPr bwMode="auto">
          <a:xfrm>
            <a:off x="3441598" y="2612535"/>
            <a:ext cx="1905164" cy="1787183"/>
          </a:xfrm>
          <a:prstGeom prst="rect">
            <a:avLst/>
          </a:prstGeom>
          <a:noFill/>
        </p:spPr>
      </p:pic>
      <p:sp>
        <p:nvSpPr>
          <p:cNvPr id="10" name="Title 9"/>
          <p:cNvSpPr>
            <a:spLocks noGrp="1"/>
          </p:cNvSpPr>
          <p:nvPr>
            <p:ph type="title"/>
          </p:nvPr>
        </p:nvSpPr>
        <p:spPr/>
        <p:txBody>
          <a:bodyPr/>
          <a:lstStyle/>
          <a:p>
            <a:r>
              <a:rPr lang="en-CA" dirty="0" smtClean="0"/>
              <a:t>Methodology</a:t>
            </a:r>
            <a:endParaRPr lang="en-CA" dirty="0"/>
          </a:p>
        </p:txBody>
      </p:sp>
      <p:sp>
        <p:nvSpPr>
          <p:cNvPr id="7" name="Content Placeholder 4"/>
          <p:cNvSpPr txBox="1">
            <a:spLocks/>
          </p:cNvSpPr>
          <p:nvPr/>
        </p:nvSpPr>
        <p:spPr bwMode="auto">
          <a:xfrm>
            <a:off x="249382" y="1689100"/>
            <a:ext cx="2963718" cy="4060784"/>
          </a:xfrm>
          <a:prstGeom prst="round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en-CA" b="1" u="sng" dirty="0" smtClean="0">
                <a:solidFill>
                  <a:schemeClr val="bg1"/>
                </a:solidFill>
                <a:effectLst>
                  <a:outerShdw blurRad="38100" dist="38100" dir="2700000" algn="tl">
                    <a:srgbClr val="000000">
                      <a:alpha val="43137"/>
                    </a:srgbClr>
                  </a:outerShdw>
                </a:effectLst>
                <a:latin typeface="Calibri" pitchFamily="34" charset="0"/>
              </a:rPr>
              <a:t>Qualifying Businesses</a:t>
            </a:r>
          </a:p>
          <a:p>
            <a:pPr algn="ctr"/>
            <a:r>
              <a:rPr lang="en-CA" b="1" dirty="0" smtClean="0">
                <a:solidFill>
                  <a:schemeClr val="bg1"/>
                </a:solidFill>
                <a:effectLst>
                  <a:outerShdw blurRad="38100" dist="38100" dir="2700000" algn="tl">
                    <a:srgbClr val="000000">
                      <a:alpha val="43137"/>
                    </a:srgbClr>
                  </a:outerShdw>
                </a:effectLst>
                <a:latin typeface="Calibri" pitchFamily="34" charset="0"/>
              </a:rPr>
              <a:t>&lt;500 employees,</a:t>
            </a:r>
          </a:p>
          <a:p>
            <a:pPr algn="ctr"/>
            <a:r>
              <a:rPr lang="en-CA" b="1" dirty="0" smtClean="0">
                <a:solidFill>
                  <a:schemeClr val="bg1"/>
                </a:solidFill>
                <a:effectLst>
                  <a:outerShdw blurRad="38100" dist="38100" dir="2700000" algn="tl">
                    <a:srgbClr val="000000">
                      <a:alpha val="43137"/>
                    </a:srgbClr>
                  </a:outerShdw>
                </a:effectLst>
                <a:latin typeface="Calibri" pitchFamily="34" charset="0"/>
              </a:rPr>
              <a:t>&lt;$20 million annual revenues,</a:t>
            </a:r>
          </a:p>
          <a:p>
            <a:pPr algn="ctr"/>
            <a:r>
              <a:rPr lang="en-CA" b="1" dirty="0" smtClean="0">
                <a:solidFill>
                  <a:schemeClr val="bg1"/>
                </a:solidFill>
                <a:effectLst>
                  <a:outerShdw blurRad="38100" dist="38100" dir="2700000" algn="tl">
                    <a:srgbClr val="000000">
                      <a:alpha val="43137"/>
                    </a:srgbClr>
                  </a:outerShdw>
                </a:effectLst>
                <a:latin typeface="Calibri" pitchFamily="34" charset="0"/>
              </a:rPr>
              <a:t>must be financial decision makers or influencers</a:t>
            </a:r>
          </a:p>
          <a:p>
            <a:pPr algn="ctr">
              <a:buFont typeface="Arial" pitchFamily="34" charset="0"/>
              <a:buChar char="•"/>
            </a:pPr>
            <a:r>
              <a:rPr lang="en-CA" sz="1600" b="1" dirty="0" smtClean="0">
                <a:solidFill>
                  <a:schemeClr val="bg1"/>
                </a:solidFill>
                <a:effectLst>
                  <a:outerShdw blurRad="38100" dist="38100" dir="2700000" algn="tl">
                    <a:srgbClr val="000000">
                      <a:alpha val="43137"/>
                    </a:srgbClr>
                  </a:outerShdw>
                </a:effectLst>
                <a:latin typeface="Calibri" pitchFamily="34" charset="0"/>
              </a:rPr>
              <a:t>Excluded agriculture, government, financial institutions, media, market research, PR, advertising  and communications sectors</a:t>
            </a:r>
          </a:p>
        </p:txBody>
      </p:sp>
      <p:sp>
        <p:nvSpPr>
          <p:cNvPr id="8" name="Content Placeholder 4"/>
          <p:cNvSpPr txBox="1">
            <a:spLocks/>
          </p:cNvSpPr>
          <p:nvPr/>
        </p:nvSpPr>
        <p:spPr bwMode="auto">
          <a:xfrm>
            <a:off x="6108700" y="1689100"/>
            <a:ext cx="2780119" cy="4060784"/>
          </a:xfrm>
          <a:prstGeom prst="round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144000" indent="-144000" algn="ctr">
              <a:spcBef>
                <a:spcPct val="20000"/>
              </a:spcBef>
            </a:pPr>
            <a:r>
              <a:rPr lang="en-CA" b="1" u="sng" dirty="0" smtClean="0">
                <a:solidFill>
                  <a:schemeClr val="bg1"/>
                </a:solidFill>
                <a:effectLst>
                  <a:outerShdw blurRad="38100" dist="38100" dir="2700000" algn="tl">
                    <a:srgbClr val="000000">
                      <a:alpha val="43137"/>
                    </a:srgbClr>
                  </a:outerShdw>
                </a:effectLst>
                <a:latin typeface="Calibri" pitchFamily="34" charset="0"/>
              </a:rPr>
              <a:t>Field dates:</a:t>
            </a:r>
          </a:p>
          <a:p>
            <a:pPr marL="144000" indent="-144000" algn="ctr">
              <a:spcBef>
                <a:spcPct val="20000"/>
              </a:spcBef>
            </a:pPr>
            <a:r>
              <a:rPr lang="en-CA" b="1" dirty="0" smtClean="0">
                <a:solidFill>
                  <a:schemeClr val="bg1"/>
                </a:solidFill>
                <a:effectLst>
                  <a:outerShdw blurRad="38100" dist="38100" dir="2700000" algn="tl">
                    <a:srgbClr val="000000">
                      <a:alpha val="43137"/>
                    </a:srgbClr>
                  </a:outerShdw>
                </a:effectLst>
                <a:latin typeface="Calibri" pitchFamily="34" charset="0"/>
              </a:rPr>
              <a:t>November 24 – December 5, 2014</a:t>
            </a: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endParaRPr kumimoji="0" lang="en-CA"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endParaRP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r>
              <a:rPr kumimoji="0" lang="en-CA"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rPr>
              <a:t>Telephone</a:t>
            </a: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r>
              <a:rPr lang="en-CA" sz="1600" b="1" dirty="0" smtClean="0">
                <a:solidFill>
                  <a:schemeClr val="bg1"/>
                </a:solidFill>
                <a:effectLst>
                  <a:outerShdw blurRad="38100" dist="38100" dir="2700000" algn="tl">
                    <a:srgbClr val="000000">
                      <a:alpha val="43137"/>
                    </a:srgbClr>
                  </a:outerShdw>
                </a:effectLst>
                <a:latin typeface="Calibri" pitchFamily="34" charset="0"/>
              </a:rPr>
              <a:t>Approximately 3,000 businesses were contacted and 300 completed the survey</a:t>
            </a:r>
          </a:p>
          <a:p>
            <a:pPr marL="144000" marR="0" lvl="0" indent="-144000" algn="ctr" defTabSz="457200" rtl="0" eaLnBrk="1" fontAlgn="base" latinLnBrk="0" hangingPunct="1">
              <a:lnSpc>
                <a:spcPct val="100000"/>
              </a:lnSpc>
              <a:spcBef>
                <a:spcPct val="20000"/>
              </a:spcBef>
              <a:spcAft>
                <a:spcPct val="0"/>
              </a:spcAft>
              <a:buClrTx/>
              <a:buSzTx/>
              <a:buFont typeface="Arial" pitchFamily="34" charset="0"/>
              <a:buChar char="•"/>
              <a:tabLst/>
              <a:defRPr/>
            </a:pPr>
            <a:r>
              <a:rPr kumimoji="0" lang="en-CA"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rPr>
              <a:t>Margin of error is +/- 5.8%</a:t>
            </a:r>
          </a:p>
        </p:txBody>
      </p:sp>
      <p:sp>
        <p:nvSpPr>
          <p:cNvPr id="9" name="Content Placeholder 4"/>
          <p:cNvSpPr txBox="1">
            <a:spLocks/>
          </p:cNvSpPr>
          <p:nvPr/>
        </p:nvSpPr>
        <p:spPr bwMode="auto">
          <a:xfrm>
            <a:off x="3441598" y="1604527"/>
            <a:ext cx="2401062" cy="1008008"/>
          </a:xfrm>
          <a:prstGeom prst="round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ctr" anchorCtr="0" compatLnSpc="1">
            <a:prstTxWarp prst="textNoShape">
              <a:avLst/>
            </a:prstTxWarp>
          </a:bodyPr>
          <a:lstStyle/>
          <a:p>
            <a:pPr marL="144000" marR="0" lvl="0" indent="-144000" algn="ctr" defTabSz="457200" rtl="0" eaLnBrk="1" fontAlgn="base" latinLnBrk="0" hangingPunct="1">
              <a:lnSpc>
                <a:spcPct val="100000"/>
              </a:lnSpc>
              <a:spcBef>
                <a:spcPct val="20000"/>
              </a:spcBef>
              <a:spcAft>
                <a:spcPct val="0"/>
              </a:spcAft>
              <a:buClrTx/>
              <a:buSzTx/>
              <a:tabLst/>
              <a:defRPr/>
            </a:pPr>
            <a:r>
              <a:rPr kumimoji="0" lang="en-CA" sz="18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ea typeface="+mn-ea"/>
                <a:cs typeface="+mn-cs"/>
              </a:rPr>
              <a:t>Alberta SMEs</a:t>
            </a:r>
          </a:p>
        </p:txBody>
      </p:sp>
    </p:spTree>
    <p:extLst>
      <p:ext uri="{BB962C8B-B14F-4D97-AF65-F5344CB8AC3E}">
        <p14:creationId xmlns:p14="http://schemas.microsoft.com/office/powerpoint/2010/main" xmlns="" val="3373987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1935" y="1996901"/>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1847694" y="2185392"/>
            <a:ext cx="7296306" cy="102520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r>
              <a:rPr lang="en-CA" sz="2000" dirty="0" smtClean="0">
                <a:solidFill>
                  <a:srgbClr val="505150"/>
                </a:solidFill>
              </a:rPr>
              <a:t>Although optimism about their business’ future remains relatively high, Alberta SMEs (especially those in the Energy industry) are much less confident about the future of the Alberta economy</a:t>
            </a:r>
            <a:endParaRPr lang="en-CA" sz="2000" dirty="0">
              <a:solidFill>
                <a:srgbClr val="505150"/>
              </a:solidFill>
            </a:endParaRPr>
          </a:p>
        </p:txBody>
      </p:sp>
      <p:sp>
        <p:nvSpPr>
          <p:cNvPr id="12" name="Rectangle 11"/>
          <p:cNvSpPr/>
          <p:nvPr/>
        </p:nvSpPr>
        <p:spPr>
          <a:xfrm>
            <a:off x="1847693" y="3664225"/>
            <a:ext cx="729630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r>
              <a:rPr lang="en-CA" sz="2000" dirty="0" smtClean="0">
                <a:solidFill>
                  <a:srgbClr val="505150"/>
                </a:solidFill>
              </a:rPr>
              <a:t>Some Alberta SMEs are already feeling the impact of recent declines in the price of oil and value of the Canadian dollar. Impacts are both positive and negative.</a:t>
            </a:r>
            <a:endParaRPr lang="en-CA" sz="2000" dirty="0">
              <a:solidFill>
                <a:srgbClr val="505150"/>
              </a:solidFill>
            </a:endParaRPr>
          </a:p>
        </p:txBody>
      </p:sp>
      <p:sp>
        <p:nvSpPr>
          <p:cNvPr id="13" name="Rectangle 12"/>
          <p:cNvSpPr/>
          <p:nvPr/>
        </p:nvSpPr>
        <p:spPr>
          <a:xfrm>
            <a:off x="1847694" y="4887523"/>
            <a:ext cx="7296306"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r>
              <a:rPr lang="en-CA" sz="2000" dirty="0" smtClean="0">
                <a:solidFill>
                  <a:srgbClr val="505150"/>
                </a:solidFill>
              </a:rPr>
              <a:t>42% of Alberta SMEs report having run a deficit. Of these, 41% report running a deficit on at least a quarterly basis.  </a:t>
            </a:r>
            <a:endParaRPr lang="en-CA" sz="2000" dirty="0">
              <a:solidFill>
                <a:srgbClr val="505150"/>
              </a:solidFill>
            </a:endParaRPr>
          </a:p>
        </p:txBody>
      </p:sp>
      <p:cxnSp>
        <p:nvCxnSpPr>
          <p:cNvPr id="14" name="Straight Connector 13"/>
          <p:cNvCxnSpPr/>
          <p:nvPr/>
        </p:nvCxnSpPr>
        <p:spPr>
          <a:xfrm>
            <a:off x="47450" y="268677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5" name="Oval 14"/>
          <p:cNvSpPr>
            <a:spLocks noChangeAspect="1"/>
          </p:cNvSpPr>
          <p:nvPr/>
        </p:nvSpPr>
        <p:spPr>
          <a:xfrm>
            <a:off x="705176" y="2225346"/>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16" name="TextBox 15"/>
          <p:cNvSpPr txBox="1"/>
          <p:nvPr/>
        </p:nvSpPr>
        <p:spPr>
          <a:xfrm>
            <a:off x="673524" y="2282496"/>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1</a:t>
            </a:r>
            <a:endParaRPr lang="en-US" sz="4800" dirty="0">
              <a:solidFill>
                <a:srgbClr val="FFFFFF"/>
              </a:solidFill>
              <a:latin typeface="Franklin Gothic Medium"/>
              <a:cs typeface="Franklin Gothic Medium"/>
            </a:endParaRPr>
          </a:p>
        </p:txBody>
      </p:sp>
      <p:cxnSp>
        <p:nvCxnSpPr>
          <p:cNvPr id="17" name="Straight Connector 16"/>
          <p:cNvCxnSpPr/>
          <p:nvPr/>
        </p:nvCxnSpPr>
        <p:spPr>
          <a:xfrm>
            <a:off x="52036" y="390025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8" name="Oval 17"/>
          <p:cNvSpPr>
            <a:spLocks noChangeAspect="1"/>
          </p:cNvSpPr>
          <p:nvPr/>
        </p:nvSpPr>
        <p:spPr>
          <a:xfrm>
            <a:off x="739091" y="3443057"/>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19" name="TextBox 18"/>
          <p:cNvSpPr txBox="1"/>
          <p:nvPr/>
        </p:nvSpPr>
        <p:spPr>
          <a:xfrm>
            <a:off x="691139" y="3456519"/>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2</a:t>
            </a:r>
            <a:endParaRPr lang="en-US" sz="4800" dirty="0">
              <a:solidFill>
                <a:srgbClr val="FFFFFF"/>
              </a:solidFill>
              <a:latin typeface="Franklin Gothic Medium"/>
              <a:cs typeface="Franklin Gothic Medium"/>
            </a:endParaRPr>
          </a:p>
        </p:txBody>
      </p:sp>
      <p:sp>
        <p:nvSpPr>
          <p:cNvPr id="20" name="Oval 19"/>
          <p:cNvSpPr>
            <a:spLocks noChangeAspect="1"/>
          </p:cNvSpPr>
          <p:nvPr/>
        </p:nvSpPr>
        <p:spPr>
          <a:xfrm>
            <a:off x="720974" y="4710080"/>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cxnSp>
        <p:nvCxnSpPr>
          <p:cNvPr id="21" name="Straight Connector 20"/>
          <p:cNvCxnSpPr/>
          <p:nvPr/>
        </p:nvCxnSpPr>
        <p:spPr>
          <a:xfrm>
            <a:off x="52036" y="5167280"/>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80801" y="4751781"/>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3</a:t>
            </a:r>
            <a:endParaRPr lang="en-US" sz="4800" dirty="0">
              <a:solidFill>
                <a:srgbClr val="FFFFFF"/>
              </a:solidFill>
              <a:latin typeface="Franklin Gothic Medium"/>
              <a:cs typeface="Franklin Gothic Medium"/>
            </a:endParaRPr>
          </a:p>
        </p:txBody>
      </p:sp>
      <p:sp>
        <p:nvSpPr>
          <p:cNvPr id="24" name="Title 23"/>
          <p:cNvSpPr>
            <a:spLocks noGrp="1"/>
          </p:cNvSpPr>
          <p:nvPr>
            <p:ph type="title"/>
          </p:nvPr>
        </p:nvSpPr>
        <p:spPr/>
        <p:txBody>
          <a:bodyPr/>
          <a:lstStyle/>
          <a:p>
            <a:r>
              <a:rPr lang="en-CA" dirty="0" smtClean="0"/>
              <a:t>Key Insights</a:t>
            </a:r>
            <a:endParaRPr lang="en-CA" dirty="0"/>
          </a:p>
        </p:txBody>
      </p:sp>
    </p:spTree>
    <p:extLst>
      <p:ext uri="{BB962C8B-B14F-4D97-AF65-F5344CB8AC3E}">
        <p14:creationId xmlns:p14="http://schemas.microsoft.com/office/powerpoint/2010/main" xmlns="" val="4220215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1289" y="3467309"/>
            <a:ext cx="8504164" cy="584775"/>
          </a:xfrm>
          <a:prstGeom prst="rect">
            <a:avLst/>
          </a:prstGeom>
          <a:noFill/>
        </p:spPr>
        <p:txBody>
          <a:bodyPr wrap="square" rtlCol="0">
            <a:spAutoFit/>
          </a:bodyPr>
          <a:lstStyle/>
          <a:p>
            <a:r>
              <a:rPr lang="en-US" sz="3200" dirty="0" smtClean="0">
                <a:solidFill>
                  <a:schemeClr val="bg1"/>
                </a:solidFill>
                <a:latin typeface="Myriad Pro"/>
                <a:cs typeface="Myriad Pro"/>
              </a:rPr>
              <a:t>The ATB Business Beat Index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505150"/>
                </a:solidFill>
                <a:cs typeface="Myriad Pro"/>
              </a:rPr>
              <a:t>Drop in optimism about the Alberta economy</a:t>
            </a:r>
            <a:br>
              <a:rPr lang="en-US" dirty="0" smtClean="0">
                <a:solidFill>
                  <a:srgbClr val="505150"/>
                </a:solidFill>
                <a:cs typeface="Myriad Pro"/>
              </a:rPr>
            </a:br>
            <a:endParaRPr lang="en-CA" dirty="0"/>
          </a:p>
        </p:txBody>
      </p:sp>
      <p:pic>
        <p:nvPicPr>
          <p:cNvPr id="6" name="Picture 5" descr="orange-stick-figure-md.png"/>
          <p:cNvPicPr>
            <a:picLocks noChangeAspect="1"/>
          </p:cNvPicPr>
          <p:nvPr/>
        </p:nvPicPr>
        <p:blipFill>
          <a:blip r:embed="rId3"/>
          <a:stretch>
            <a:fillRect/>
          </a:stretch>
        </p:blipFill>
        <p:spPr>
          <a:xfrm>
            <a:off x="2133115" y="3690970"/>
            <a:ext cx="181470" cy="468000"/>
          </a:xfrm>
          <a:prstGeom prst="rect">
            <a:avLst/>
          </a:prstGeom>
        </p:spPr>
      </p:pic>
      <p:sp>
        <p:nvSpPr>
          <p:cNvPr id="7" name="Rounded Rectangle 6"/>
          <p:cNvSpPr/>
          <p:nvPr/>
        </p:nvSpPr>
        <p:spPr>
          <a:xfrm>
            <a:off x="1830848" y="2637472"/>
            <a:ext cx="2005834" cy="247896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sp>
        <p:nvSpPr>
          <p:cNvPr id="8" name="TextBox 7"/>
          <p:cNvSpPr txBox="1"/>
          <p:nvPr/>
        </p:nvSpPr>
        <p:spPr>
          <a:xfrm>
            <a:off x="1827771" y="2111112"/>
            <a:ext cx="2052000" cy="360000"/>
          </a:xfrm>
          <a:prstGeom prst="rect">
            <a:avLst/>
          </a:prstGeom>
          <a:noFill/>
        </p:spPr>
        <p:txBody>
          <a:bodyPr wrap="square" rtlCol="0">
            <a:spAutoFit/>
          </a:bodyPr>
          <a:lstStyle/>
          <a:p>
            <a:pPr algn="ctr"/>
            <a:r>
              <a:rPr lang="en-CA" sz="2000" dirty="0" smtClean="0">
                <a:solidFill>
                  <a:srgbClr val="505150"/>
                </a:solidFill>
                <a:latin typeface="+mn-lt"/>
              </a:rPr>
              <a:t>Alberta Economy</a:t>
            </a:r>
            <a:endParaRPr lang="en-CA" sz="2000" dirty="0">
              <a:solidFill>
                <a:srgbClr val="505150"/>
              </a:solidFill>
              <a:latin typeface="+mn-lt"/>
            </a:endParaRPr>
          </a:p>
        </p:txBody>
      </p:sp>
      <p:pic>
        <p:nvPicPr>
          <p:cNvPr id="9" name="Picture 8" descr="orange-stick-figure-md.png"/>
          <p:cNvPicPr>
            <a:picLocks noChangeAspect="1"/>
          </p:cNvPicPr>
          <p:nvPr/>
        </p:nvPicPr>
        <p:blipFill>
          <a:blip r:embed="rId3"/>
          <a:stretch>
            <a:fillRect/>
          </a:stretch>
        </p:blipFill>
        <p:spPr>
          <a:xfrm>
            <a:off x="2429135" y="3689696"/>
            <a:ext cx="181470" cy="468000"/>
          </a:xfrm>
          <a:prstGeom prst="rect">
            <a:avLst/>
          </a:prstGeom>
        </p:spPr>
      </p:pic>
      <p:pic>
        <p:nvPicPr>
          <p:cNvPr id="10" name="Picture 9" descr="orange-stick-figure-md.png"/>
          <p:cNvPicPr>
            <a:picLocks noChangeAspect="1"/>
          </p:cNvPicPr>
          <p:nvPr/>
        </p:nvPicPr>
        <p:blipFill>
          <a:blip r:embed="rId3"/>
          <a:stretch>
            <a:fillRect/>
          </a:stretch>
        </p:blipFill>
        <p:spPr>
          <a:xfrm>
            <a:off x="2723663" y="3689696"/>
            <a:ext cx="181470" cy="468000"/>
          </a:xfrm>
          <a:prstGeom prst="rect">
            <a:avLst/>
          </a:prstGeom>
        </p:spPr>
      </p:pic>
      <p:pic>
        <p:nvPicPr>
          <p:cNvPr id="11" name="Picture 10" descr="orange-stick-figure-md.png"/>
          <p:cNvPicPr>
            <a:picLocks noChangeAspect="1"/>
          </p:cNvPicPr>
          <p:nvPr/>
        </p:nvPicPr>
        <p:blipFill>
          <a:blip r:embed="rId3"/>
          <a:stretch>
            <a:fillRect/>
          </a:stretch>
        </p:blipFill>
        <p:spPr>
          <a:xfrm>
            <a:off x="3010395" y="3690970"/>
            <a:ext cx="181470" cy="468000"/>
          </a:xfrm>
          <a:prstGeom prst="rect">
            <a:avLst/>
          </a:prstGeom>
        </p:spPr>
      </p:pic>
      <p:pic>
        <p:nvPicPr>
          <p:cNvPr id="12" name="Picture 11" descr="orange-stick-figure-md.png"/>
          <p:cNvPicPr>
            <a:picLocks noChangeAspect="1"/>
          </p:cNvPicPr>
          <p:nvPr/>
        </p:nvPicPr>
        <p:blipFill>
          <a:blip r:embed="rId3"/>
          <a:stretch>
            <a:fillRect/>
          </a:stretch>
        </p:blipFill>
        <p:spPr>
          <a:xfrm>
            <a:off x="2144957" y="4314859"/>
            <a:ext cx="181470" cy="468000"/>
          </a:xfrm>
          <a:prstGeom prst="rect">
            <a:avLst/>
          </a:prstGeom>
        </p:spPr>
      </p:pic>
      <p:pic>
        <p:nvPicPr>
          <p:cNvPr id="13" name="Picture 12" descr="orange-stick-figure-md.png"/>
          <p:cNvPicPr>
            <a:picLocks noChangeAspect="1"/>
          </p:cNvPicPr>
          <p:nvPr/>
        </p:nvPicPr>
        <p:blipFill>
          <a:blip r:embed="rId3"/>
          <a:stretch>
            <a:fillRect/>
          </a:stretch>
        </p:blipFill>
        <p:spPr>
          <a:xfrm>
            <a:off x="3303651" y="3689696"/>
            <a:ext cx="181470" cy="468000"/>
          </a:xfrm>
          <a:prstGeom prst="rect">
            <a:avLst/>
          </a:prstGeom>
        </p:spPr>
      </p:pic>
      <p:pic>
        <p:nvPicPr>
          <p:cNvPr id="14" name="Picture 3"/>
          <p:cNvPicPr>
            <a:picLocks noChangeAspect="1" noChangeArrowheads="1"/>
          </p:cNvPicPr>
          <p:nvPr/>
        </p:nvPicPr>
        <p:blipFill>
          <a:blip r:embed="rId4">
            <a:lum bright="70000" contrast="-70000"/>
          </a:blip>
          <a:srcRect/>
          <a:stretch>
            <a:fillRect/>
          </a:stretch>
        </p:blipFill>
        <p:spPr bwMode="auto">
          <a:xfrm>
            <a:off x="3275311" y="4308507"/>
            <a:ext cx="243310" cy="504000"/>
          </a:xfrm>
          <a:prstGeom prst="rect">
            <a:avLst/>
          </a:prstGeom>
          <a:noFill/>
          <a:ln w="9525">
            <a:noFill/>
            <a:miter lim="800000"/>
            <a:headEnd/>
            <a:tailEnd/>
          </a:ln>
        </p:spPr>
      </p:pic>
      <p:sp>
        <p:nvSpPr>
          <p:cNvPr id="15" name="TextBox 14"/>
          <p:cNvSpPr txBox="1"/>
          <p:nvPr/>
        </p:nvSpPr>
        <p:spPr>
          <a:xfrm>
            <a:off x="2336937" y="2791303"/>
            <a:ext cx="989066" cy="461665"/>
          </a:xfrm>
          <a:prstGeom prst="rect">
            <a:avLst/>
          </a:prstGeom>
          <a:noFill/>
        </p:spPr>
        <p:txBody>
          <a:bodyPr wrap="square" rtlCol="0" anchor="ctr">
            <a:spAutoFit/>
          </a:bodyPr>
          <a:lstStyle/>
          <a:p>
            <a:pPr algn="ctr"/>
            <a:r>
              <a:rPr lang="en-CA" sz="2400" b="1" dirty="0" smtClean="0">
                <a:solidFill>
                  <a:schemeClr val="accent1">
                    <a:lumMod val="75000"/>
                  </a:schemeClr>
                </a:solidFill>
              </a:rPr>
              <a:t>60%</a:t>
            </a:r>
            <a:endParaRPr lang="en-CA" sz="2400" b="1" dirty="0">
              <a:solidFill>
                <a:schemeClr val="accent1">
                  <a:lumMod val="75000"/>
                </a:schemeClr>
              </a:solidFill>
            </a:endParaRPr>
          </a:p>
        </p:txBody>
      </p:sp>
      <p:sp>
        <p:nvSpPr>
          <p:cNvPr id="16" name="TextBox 15"/>
          <p:cNvSpPr txBox="1"/>
          <p:nvPr/>
        </p:nvSpPr>
        <p:spPr>
          <a:xfrm>
            <a:off x="2028015" y="3215807"/>
            <a:ext cx="1548000" cy="415498"/>
          </a:xfrm>
          <a:prstGeom prst="rect">
            <a:avLst/>
          </a:prstGeom>
          <a:noFill/>
        </p:spPr>
        <p:txBody>
          <a:bodyPr wrap="square" rtlCol="0">
            <a:spAutoFit/>
          </a:bodyPr>
          <a:lstStyle/>
          <a:p>
            <a:pPr algn="ctr"/>
            <a:r>
              <a:rPr lang="en-CA" sz="1050" b="1" dirty="0" smtClean="0">
                <a:solidFill>
                  <a:srgbClr val="505150"/>
                </a:solidFill>
              </a:rPr>
              <a:t>will be better off or the same</a:t>
            </a:r>
            <a:endParaRPr lang="en-CA" sz="1050" b="1" dirty="0">
              <a:solidFill>
                <a:srgbClr val="505150"/>
              </a:solidFill>
            </a:endParaRPr>
          </a:p>
        </p:txBody>
      </p:sp>
      <p:pic>
        <p:nvPicPr>
          <p:cNvPr id="17" name="Picture 16" descr="orange-stick-figure-md.png"/>
          <p:cNvPicPr>
            <a:picLocks noChangeAspect="1"/>
          </p:cNvPicPr>
          <p:nvPr/>
        </p:nvPicPr>
        <p:blipFill>
          <a:blip r:embed="rId3"/>
          <a:stretch>
            <a:fillRect/>
          </a:stretch>
        </p:blipFill>
        <p:spPr>
          <a:xfrm>
            <a:off x="5643422" y="3685720"/>
            <a:ext cx="181470" cy="468000"/>
          </a:xfrm>
          <a:prstGeom prst="rect">
            <a:avLst/>
          </a:prstGeom>
        </p:spPr>
      </p:pic>
      <p:sp>
        <p:nvSpPr>
          <p:cNvPr id="18" name="Rounded Rectangle 17"/>
          <p:cNvSpPr/>
          <p:nvPr/>
        </p:nvSpPr>
        <p:spPr>
          <a:xfrm>
            <a:off x="5341155" y="2632222"/>
            <a:ext cx="2005834" cy="247896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sp>
        <p:nvSpPr>
          <p:cNvPr id="19" name="TextBox 18"/>
          <p:cNvSpPr txBox="1"/>
          <p:nvPr/>
        </p:nvSpPr>
        <p:spPr>
          <a:xfrm>
            <a:off x="5338078" y="2105862"/>
            <a:ext cx="2052000" cy="400110"/>
          </a:xfrm>
          <a:prstGeom prst="rect">
            <a:avLst/>
          </a:prstGeom>
          <a:noFill/>
        </p:spPr>
        <p:txBody>
          <a:bodyPr wrap="square" rtlCol="0">
            <a:spAutoFit/>
          </a:bodyPr>
          <a:lstStyle/>
          <a:p>
            <a:pPr algn="ctr"/>
            <a:r>
              <a:rPr lang="en-CA" sz="2000" dirty="0" smtClean="0">
                <a:solidFill>
                  <a:srgbClr val="505150"/>
                </a:solidFill>
                <a:latin typeface="+mn-lt"/>
              </a:rPr>
              <a:t>Your Company</a:t>
            </a:r>
            <a:endParaRPr lang="en-CA" sz="2000" dirty="0">
              <a:solidFill>
                <a:srgbClr val="505150"/>
              </a:solidFill>
              <a:latin typeface="+mn-lt"/>
            </a:endParaRPr>
          </a:p>
        </p:txBody>
      </p:sp>
      <p:pic>
        <p:nvPicPr>
          <p:cNvPr id="20" name="Picture 19" descr="orange-stick-figure-md.png"/>
          <p:cNvPicPr>
            <a:picLocks noChangeAspect="1"/>
          </p:cNvPicPr>
          <p:nvPr/>
        </p:nvPicPr>
        <p:blipFill>
          <a:blip r:embed="rId3"/>
          <a:stretch>
            <a:fillRect/>
          </a:stretch>
        </p:blipFill>
        <p:spPr>
          <a:xfrm>
            <a:off x="5939442" y="3684446"/>
            <a:ext cx="181470" cy="468000"/>
          </a:xfrm>
          <a:prstGeom prst="rect">
            <a:avLst/>
          </a:prstGeom>
        </p:spPr>
      </p:pic>
      <p:pic>
        <p:nvPicPr>
          <p:cNvPr id="21" name="Picture 20" descr="orange-stick-figure-md.png"/>
          <p:cNvPicPr>
            <a:picLocks noChangeAspect="1"/>
          </p:cNvPicPr>
          <p:nvPr/>
        </p:nvPicPr>
        <p:blipFill>
          <a:blip r:embed="rId3"/>
          <a:stretch>
            <a:fillRect/>
          </a:stretch>
        </p:blipFill>
        <p:spPr>
          <a:xfrm>
            <a:off x="6233970" y="4309609"/>
            <a:ext cx="181470" cy="468000"/>
          </a:xfrm>
          <a:prstGeom prst="rect">
            <a:avLst/>
          </a:prstGeom>
        </p:spPr>
      </p:pic>
      <p:pic>
        <p:nvPicPr>
          <p:cNvPr id="22" name="Picture 21" descr="orange-stick-figure-md.png"/>
          <p:cNvPicPr>
            <a:picLocks noChangeAspect="1"/>
          </p:cNvPicPr>
          <p:nvPr/>
        </p:nvPicPr>
        <p:blipFill>
          <a:blip r:embed="rId3"/>
          <a:stretch>
            <a:fillRect/>
          </a:stretch>
        </p:blipFill>
        <p:spPr>
          <a:xfrm>
            <a:off x="5941012" y="4309609"/>
            <a:ext cx="181470" cy="468000"/>
          </a:xfrm>
          <a:prstGeom prst="rect">
            <a:avLst/>
          </a:prstGeom>
        </p:spPr>
      </p:pic>
      <p:pic>
        <p:nvPicPr>
          <p:cNvPr id="23" name="Picture 22" descr="orange-stick-figure-md.png"/>
          <p:cNvPicPr>
            <a:picLocks noChangeAspect="1"/>
          </p:cNvPicPr>
          <p:nvPr/>
        </p:nvPicPr>
        <p:blipFill>
          <a:blip r:embed="rId3"/>
          <a:stretch>
            <a:fillRect/>
          </a:stretch>
        </p:blipFill>
        <p:spPr>
          <a:xfrm>
            <a:off x="6233970" y="3684446"/>
            <a:ext cx="181470" cy="468000"/>
          </a:xfrm>
          <a:prstGeom prst="rect">
            <a:avLst/>
          </a:prstGeom>
        </p:spPr>
      </p:pic>
      <p:pic>
        <p:nvPicPr>
          <p:cNvPr id="24" name="Picture 23" descr="orange-stick-figure-md.png"/>
          <p:cNvPicPr>
            <a:picLocks noChangeAspect="1"/>
          </p:cNvPicPr>
          <p:nvPr/>
        </p:nvPicPr>
        <p:blipFill>
          <a:blip r:embed="rId3"/>
          <a:stretch>
            <a:fillRect/>
          </a:stretch>
        </p:blipFill>
        <p:spPr>
          <a:xfrm>
            <a:off x="6520702" y="3684446"/>
            <a:ext cx="181470" cy="468000"/>
          </a:xfrm>
          <a:prstGeom prst="rect">
            <a:avLst/>
          </a:prstGeom>
        </p:spPr>
      </p:pic>
      <p:pic>
        <p:nvPicPr>
          <p:cNvPr id="25" name="Picture 24" descr="orange-stick-figure-md.png"/>
          <p:cNvPicPr>
            <a:picLocks noChangeAspect="1"/>
          </p:cNvPicPr>
          <p:nvPr/>
        </p:nvPicPr>
        <p:blipFill>
          <a:blip r:embed="rId3"/>
          <a:stretch>
            <a:fillRect/>
          </a:stretch>
        </p:blipFill>
        <p:spPr>
          <a:xfrm>
            <a:off x="5655264" y="4309609"/>
            <a:ext cx="181470" cy="468000"/>
          </a:xfrm>
          <a:prstGeom prst="rect">
            <a:avLst/>
          </a:prstGeom>
        </p:spPr>
      </p:pic>
      <p:pic>
        <p:nvPicPr>
          <p:cNvPr id="26" name="Picture 25" descr="orange-stick-figure-md.png"/>
          <p:cNvPicPr>
            <a:picLocks noChangeAspect="1"/>
          </p:cNvPicPr>
          <p:nvPr/>
        </p:nvPicPr>
        <p:blipFill>
          <a:blip r:embed="rId3"/>
          <a:stretch>
            <a:fillRect/>
          </a:stretch>
        </p:blipFill>
        <p:spPr>
          <a:xfrm>
            <a:off x="6813958" y="3684446"/>
            <a:ext cx="181470" cy="468000"/>
          </a:xfrm>
          <a:prstGeom prst="rect">
            <a:avLst/>
          </a:prstGeom>
        </p:spPr>
      </p:pic>
      <p:sp>
        <p:nvSpPr>
          <p:cNvPr id="27" name="TextBox 26"/>
          <p:cNvSpPr txBox="1"/>
          <p:nvPr/>
        </p:nvSpPr>
        <p:spPr>
          <a:xfrm>
            <a:off x="5847244" y="2786053"/>
            <a:ext cx="989066" cy="461665"/>
          </a:xfrm>
          <a:prstGeom prst="rect">
            <a:avLst/>
          </a:prstGeom>
          <a:noFill/>
        </p:spPr>
        <p:txBody>
          <a:bodyPr wrap="square" rtlCol="0" anchor="ctr">
            <a:spAutoFit/>
          </a:bodyPr>
          <a:lstStyle/>
          <a:p>
            <a:pPr algn="ctr"/>
            <a:r>
              <a:rPr lang="en-CA" sz="2400" b="1" dirty="0" smtClean="0">
                <a:solidFill>
                  <a:schemeClr val="accent1">
                    <a:lumMod val="75000"/>
                  </a:schemeClr>
                </a:solidFill>
              </a:rPr>
              <a:t>88%</a:t>
            </a:r>
            <a:endParaRPr lang="en-CA" sz="2400" b="1" dirty="0">
              <a:solidFill>
                <a:schemeClr val="accent1">
                  <a:lumMod val="75000"/>
                </a:schemeClr>
              </a:solidFill>
            </a:endParaRPr>
          </a:p>
        </p:txBody>
      </p:sp>
      <p:sp>
        <p:nvSpPr>
          <p:cNvPr id="28" name="TextBox 27"/>
          <p:cNvSpPr txBox="1"/>
          <p:nvPr/>
        </p:nvSpPr>
        <p:spPr>
          <a:xfrm>
            <a:off x="5538322" y="3210557"/>
            <a:ext cx="1548000" cy="415498"/>
          </a:xfrm>
          <a:prstGeom prst="rect">
            <a:avLst/>
          </a:prstGeom>
          <a:noFill/>
        </p:spPr>
        <p:txBody>
          <a:bodyPr wrap="square" rtlCol="0">
            <a:spAutoFit/>
          </a:bodyPr>
          <a:lstStyle/>
          <a:p>
            <a:pPr algn="ctr"/>
            <a:r>
              <a:rPr lang="en-CA" sz="1050" b="1" dirty="0" smtClean="0">
                <a:solidFill>
                  <a:srgbClr val="505150"/>
                </a:solidFill>
              </a:rPr>
              <a:t>will be better off or the same</a:t>
            </a:r>
            <a:endParaRPr lang="en-CA" sz="1050" b="1" dirty="0">
              <a:solidFill>
                <a:srgbClr val="505150"/>
              </a:solidFill>
            </a:endParaRPr>
          </a:p>
        </p:txBody>
      </p:sp>
      <p:sp>
        <p:nvSpPr>
          <p:cNvPr id="29" name="Rounded Rectangular Callout 28"/>
          <p:cNvSpPr/>
          <p:nvPr/>
        </p:nvSpPr>
        <p:spPr>
          <a:xfrm>
            <a:off x="1541070" y="1604773"/>
            <a:ext cx="5849008" cy="365544"/>
          </a:xfrm>
          <a:prstGeom prst="wedgeRoundRectCallout">
            <a:avLst>
              <a:gd name="adj1" fmla="val -54533"/>
              <a:gd name="adj2" fmla="val 26351"/>
              <a:gd name="adj3" fmla="val 1666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600" i="1" dirty="0" smtClean="0">
                <a:solidFill>
                  <a:srgbClr val="505150"/>
                </a:solidFill>
                <a:ea typeface="ＭＳ Ｐゴシック" charset="0"/>
                <a:cs typeface="ＭＳ Ｐゴシック" charset="0"/>
              </a:rPr>
              <a:t>“How do you think… will be </a:t>
            </a:r>
            <a:r>
              <a:rPr lang="en-CA" sz="1600" i="1" u="sng" dirty="0" smtClean="0">
                <a:solidFill>
                  <a:srgbClr val="505150"/>
                </a:solidFill>
                <a:ea typeface="ＭＳ Ｐゴシック" charset="0"/>
                <a:cs typeface="ＭＳ Ｐゴシック" charset="0"/>
              </a:rPr>
              <a:t>six months </a:t>
            </a:r>
            <a:r>
              <a:rPr lang="en-CA" sz="1600" i="1" dirty="0" smtClean="0">
                <a:solidFill>
                  <a:srgbClr val="505150"/>
                </a:solidFill>
                <a:ea typeface="ＭＳ Ｐゴシック" charset="0"/>
                <a:cs typeface="ＭＳ Ｐゴシック" charset="0"/>
              </a:rPr>
              <a:t>from now?”</a:t>
            </a:r>
            <a:endParaRPr lang="en-US" sz="1600" i="1" dirty="0">
              <a:solidFill>
                <a:srgbClr val="505150"/>
              </a:solidFill>
              <a:ea typeface="ＭＳ Ｐゴシック" charset="0"/>
              <a:cs typeface="ＭＳ Ｐゴシック" charset="0"/>
            </a:endParaRPr>
          </a:p>
        </p:txBody>
      </p:sp>
      <p:sp>
        <p:nvSpPr>
          <p:cNvPr id="30" name="TextBox 29"/>
          <p:cNvSpPr txBox="1"/>
          <p:nvPr/>
        </p:nvSpPr>
        <p:spPr>
          <a:xfrm>
            <a:off x="8164" y="6576933"/>
            <a:ext cx="646533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300.</a:t>
            </a:r>
            <a:endParaRPr lang="en-CA" sz="1200" dirty="0">
              <a:solidFill>
                <a:srgbClr val="505150"/>
              </a:solidFill>
              <a:latin typeface="+mn-lt"/>
            </a:endParaRPr>
          </a:p>
        </p:txBody>
      </p:sp>
      <p:sp>
        <p:nvSpPr>
          <p:cNvPr id="31" name="Down Arrow 30"/>
          <p:cNvSpPr/>
          <p:nvPr/>
        </p:nvSpPr>
        <p:spPr>
          <a:xfrm rot="10800000">
            <a:off x="3485121" y="6318429"/>
            <a:ext cx="190500" cy="203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32" name="Down Arrow 31"/>
          <p:cNvSpPr/>
          <p:nvPr/>
        </p:nvSpPr>
        <p:spPr>
          <a:xfrm>
            <a:off x="3728431" y="6318430"/>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33" name="TextBox 32"/>
          <p:cNvSpPr txBox="1"/>
          <p:nvPr/>
        </p:nvSpPr>
        <p:spPr>
          <a:xfrm>
            <a:off x="3995185" y="6288933"/>
            <a:ext cx="2232000" cy="288000"/>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 Change from last quarter</a:t>
            </a:r>
            <a:endParaRPr lang="en-CA" sz="1200" dirty="0">
              <a:solidFill>
                <a:srgbClr val="505150"/>
              </a:solidFill>
              <a:latin typeface="+mn-lt"/>
            </a:endParaRPr>
          </a:p>
        </p:txBody>
      </p:sp>
      <p:sp>
        <p:nvSpPr>
          <p:cNvPr id="34" name="TextBox 33"/>
          <p:cNvSpPr txBox="1"/>
          <p:nvPr/>
        </p:nvSpPr>
        <p:spPr>
          <a:xfrm>
            <a:off x="6883064" y="2820331"/>
            <a:ext cx="504000" cy="338554"/>
          </a:xfrm>
          <a:prstGeom prst="rect">
            <a:avLst/>
          </a:prstGeom>
          <a:noFill/>
        </p:spPr>
        <p:txBody>
          <a:bodyPr wrap="square" rtlCol="0" anchor="ctr">
            <a:spAutoFit/>
          </a:bodyPr>
          <a:lstStyle/>
          <a:p>
            <a:r>
              <a:rPr lang="en-CA" sz="1600" b="1" dirty="0" smtClean="0">
                <a:solidFill>
                  <a:srgbClr val="FF0000"/>
                </a:solidFill>
              </a:rPr>
              <a:t>-4</a:t>
            </a:r>
          </a:p>
        </p:txBody>
      </p:sp>
      <p:pic>
        <p:nvPicPr>
          <p:cNvPr id="35" name="Picture 2"/>
          <p:cNvPicPr>
            <a:picLocks noChangeAspect="1" noChangeArrowheads="1"/>
          </p:cNvPicPr>
          <p:nvPr/>
        </p:nvPicPr>
        <p:blipFill>
          <a:blip r:embed="rId5"/>
          <a:srcRect/>
          <a:stretch>
            <a:fillRect/>
          </a:stretch>
        </p:blipFill>
        <p:spPr bwMode="auto">
          <a:xfrm>
            <a:off x="6501899" y="4277782"/>
            <a:ext cx="219075" cy="514350"/>
          </a:xfrm>
          <a:prstGeom prst="rect">
            <a:avLst/>
          </a:prstGeom>
          <a:noFill/>
          <a:ln w="9525">
            <a:noFill/>
            <a:miter lim="800000"/>
            <a:headEnd/>
            <a:tailEnd/>
          </a:ln>
        </p:spPr>
      </p:pic>
      <p:sp>
        <p:nvSpPr>
          <p:cNvPr id="36" name="Down Arrow 35"/>
          <p:cNvSpPr/>
          <p:nvPr/>
        </p:nvSpPr>
        <p:spPr>
          <a:xfrm>
            <a:off x="6692564" y="2928819"/>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pic>
        <p:nvPicPr>
          <p:cNvPr id="37" name="Picture 3"/>
          <p:cNvPicPr>
            <a:picLocks noChangeAspect="1" noChangeArrowheads="1"/>
          </p:cNvPicPr>
          <p:nvPr/>
        </p:nvPicPr>
        <p:blipFill>
          <a:blip r:embed="rId4">
            <a:lum bright="70000" contrast="-70000"/>
          </a:blip>
          <a:srcRect/>
          <a:stretch>
            <a:fillRect/>
          </a:stretch>
        </p:blipFill>
        <p:spPr bwMode="auto">
          <a:xfrm>
            <a:off x="6783038" y="4308507"/>
            <a:ext cx="243310" cy="504000"/>
          </a:xfrm>
          <a:prstGeom prst="rect">
            <a:avLst/>
          </a:prstGeom>
          <a:noFill/>
          <a:ln w="9525">
            <a:noFill/>
            <a:miter lim="800000"/>
            <a:headEnd/>
            <a:tailEnd/>
          </a:ln>
        </p:spPr>
      </p:pic>
      <p:sp>
        <p:nvSpPr>
          <p:cNvPr id="38" name="TextBox 37"/>
          <p:cNvSpPr txBox="1"/>
          <p:nvPr/>
        </p:nvSpPr>
        <p:spPr>
          <a:xfrm>
            <a:off x="3332682" y="2809819"/>
            <a:ext cx="504000" cy="338554"/>
          </a:xfrm>
          <a:prstGeom prst="rect">
            <a:avLst/>
          </a:prstGeom>
          <a:noFill/>
        </p:spPr>
        <p:txBody>
          <a:bodyPr wrap="square" rtlCol="0" anchor="ctr">
            <a:spAutoFit/>
          </a:bodyPr>
          <a:lstStyle/>
          <a:p>
            <a:r>
              <a:rPr lang="en-CA" sz="1600" b="1" dirty="0" smtClean="0">
                <a:solidFill>
                  <a:srgbClr val="FF0000"/>
                </a:solidFill>
              </a:rPr>
              <a:t>-28</a:t>
            </a:r>
          </a:p>
        </p:txBody>
      </p:sp>
      <p:sp>
        <p:nvSpPr>
          <p:cNvPr id="39" name="Down Arrow 38"/>
          <p:cNvSpPr/>
          <p:nvPr/>
        </p:nvSpPr>
        <p:spPr>
          <a:xfrm>
            <a:off x="3142182" y="2918307"/>
            <a:ext cx="190500" cy="203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pic>
        <p:nvPicPr>
          <p:cNvPr id="40" name="Picture 3"/>
          <p:cNvPicPr>
            <a:picLocks noChangeAspect="1" noChangeArrowheads="1"/>
          </p:cNvPicPr>
          <p:nvPr/>
        </p:nvPicPr>
        <p:blipFill>
          <a:blip r:embed="rId4">
            <a:lum bright="70000" contrast="-70000"/>
          </a:blip>
          <a:srcRect/>
          <a:stretch>
            <a:fillRect/>
          </a:stretch>
        </p:blipFill>
        <p:spPr bwMode="auto">
          <a:xfrm>
            <a:off x="2979475" y="4314859"/>
            <a:ext cx="243310" cy="504000"/>
          </a:xfrm>
          <a:prstGeom prst="rect">
            <a:avLst/>
          </a:prstGeom>
          <a:noFill/>
          <a:ln w="9525">
            <a:noFill/>
            <a:miter lim="800000"/>
            <a:headEnd/>
            <a:tailEnd/>
          </a:ln>
        </p:spPr>
      </p:pic>
      <p:pic>
        <p:nvPicPr>
          <p:cNvPr id="41" name="Picture 3"/>
          <p:cNvPicPr>
            <a:picLocks noChangeAspect="1" noChangeArrowheads="1"/>
          </p:cNvPicPr>
          <p:nvPr/>
        </p:nvPicPr>
        <p:blipFill>
          <a:blip r:embed="rId4">
            <a:lum bright="70000" contrast="-70000"/>
          </a:blip>
          <a:srcRect/>
          <a:stretch>
            <a:fillRect/>
          </a:stretch>
        </p:blipFill>
        <p:spPr bwMode="auto">
          <a:xfrm>
            <a:off x="2673261" y="4314859"/>
            <a:ext cx="243310" cy="504000"/>
          </a:xfrm>
          <a:prstGeom prst="rect">
            <a:avLst/>
          </a:prstGeom>
          <a:noFill/>
          <a:ln w="9525">
            <a:noFill/>
            <a:miter lim="800000"/>
            <a:headEnd/>
            <a:tailEnd/>
          </a:ln>
        </p:spPr>
      </p:pic>
      <p:pic>
        <p:nvPicPr>
          <p:cNvPr id="42" name="Picture 3"/>
          <p:cNvPicPr>
            <a:picLocks noChangeAspect="1" noChangeArrowheads="1"/>
          </p:cNvPicPr>
          <p:nvPr/>
        </p:nvPicPr>
        <p:blipFill>
          <a:blip r:embed="rId4">
            <a:lum bright="70000" contrast="-70000"/>
          </a:blip>
          <a:srcRect/>
          <a:stretch>
            <a:fillRect/>
          </a:stretch>
        </p:blipFill>
        <p:spPr bwMode="auto">
          <a:xfrm>
            <a:off x="2391234" y="4296859"/>
            <a:ext cx="243310" cy="504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505150"/>
                </a:solidFill>
                <a:cs typeface="Myriad Pro"/>
              </a:rPr>
              <a:t>Specifically in Oil &amp; Gas/Energy industry </a:t>
            </a:r>
            <a:br>
              <a:rPr lang="en-US" dirty="0" smtClean="0">
                <a:solidFill>
                  <a:srgbClr val="505150"/>
                </a:solidFill>
                <a:cs typeface="Myriad Pro"/>
              </a:rPr>
            </a:br>
            <a:endParaRPr lang="en-CA" dirty="0"/>
          </a:p>
        </p:txBody>
      </p:sp>
      <p:pic>
        <p:nvPicPr>
          <p:cNvPr id="6" name="Picture 5" descr="orange-stick-figure-md.png"/>
          <p:cNvPicPr>
            <a:picLocks noChangeAspect="1"/>
          </p:cNvPicPr>
          <p:nvPr/>
        </p:nvPicPr>
        <p:blipFill>
          <a:blip r:embed="rId3"/>
          <a:stretch>
            <a:fillRect/>
          </a:stretch>
        </p:blipFill>
        <p:spPr>
          <a:xfrm>
            <a:off x="2133115" y="3690970"/>
            <a:ext cx="181470" cy="468000"/>
          </a:xfrm>
          <a:prstGeom prst="rect">
            <a:avLst/>
          </a:prstGeom>
        </p:spPr>
      </p:pic>
      <p:sp>
        <p:nvSpPr>
          <p:cNvPr id="7" name="Rounded Rectangle 6"/>
          <p:cNvSpPr/>
          <p:nvPr/>
        </p:nvSpPr>
        <p:spPr>
          <a:xfrm>
            <a:off x="1830848" y="2637472"/>
            <a:ext cx="2005834" cy="247896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sp>
        <p:nvSpPr>
          <p:cNvPr id="8" name="TextBox 7"/>
          <p:cNvSpPr txBox="1"/>
          <p:nvPr/>
        </p:nvSpPr>
        <p:spPr>
          <a:xfrm>
            <a:off x="1827771" y="2111112"/>
            <a:ext cx="2052000" cy="360000"/>
          </a:xfrm>
          <a:prstGeom prst="rect">
            <a:avLst/>
          </a:prstGeom>
          <a:noFill/>
        </p:spPr>
        <p:txBody>
          <a:bodyPr wrap="square" rtlCol="0">
            <a:spAutoFit/>
          </a:bodyPr>
          <a:lstStyle/>
          <a:p>
            <a:pPr algn="ctr"/>
            <a:r>
              <a:rPr lang="en-CA" sz="2000" dirty="0" smtClean="0">
                <a:solidFill>
                  <a:srgbClr val="505150"/>
                </a:solidFill>
                <a:latin typeface="+mn-lt"/>
              </a:rPr>
              <a:t>Alberta Economy</a:t>
            </a:r>
            <a:endParaRPr lang="en-CA" sz="2000" dirty="0">
              <a:solidFill>
                <a:srgbClr val="505150"/>
              </a:solidFill>
              <a:latin typeface="+mn-lt"/>
            </a:endParaRPr>
          </a:p>
        </p:txBody>
      </p:sp>
      <p:pic>
        <p:nvPicPr>
          <p:cNvPr id="9" name="Picture 8" descr="orange-stick-figure-md.png"/>
          <p:cNvPicPr>
            <a:picLocks noChangeAspect="1"/>
          </p:cNvPicPr>
          <p:nvPr/>
        </p:nvPicPr>
        <p:blipFill>
          <a:blip r:embed="rId3"/>
          <a:stretch>
            <a:fillRect/>
          </a:stretch>
        </p:blipFill>
        <p:spPr>
          <a:xfrm>
            <a:off x="2429135" y="3689696"/>
            <a:ext cx="181470" cy="468000"/>
          </a:xfrm>
          <a:prstGeom prst="rect">
            <a:avLst/>
          </a:prstGeom>
        </p:spPr>
      </p:pic>
      <p:pic>
        <p:nvPicPr>
          <p:cNvPr id="10" name="Picture 9" descr="orange-stick-figure-md.png"/>
          <p:cNvPicPr>
            <a:picLocks noChangeAspect="1"/>
          </p:cNvPicPr>
          <p:nvPr/>
        </p:nvPicPr>
        <p:blipFill>
          <a:blip r:embed="rId3"/>
          <a:stretch>
            <a:fillRect/>
          </a:stretch>
        </p:blipFill>
        <p:spPr>
          <a:xfrm>
            <a:off x="2723663" y="3689696"/>
            <a:ext cx="181470" cy="468000"/>
          </a:xfrm>
          <a:prstGeom prst="rect">
            <a:avLst/>
          </a:prstGeom>
        </p:spPr>
      </p:pic>
      <p:pic>
        <p:nvPicPr>
          <p:cNvPr id="11" name="Picture 10" descr="orange-stick-figure-md.png"/>
          <p:cNvPicPr>
            <a:picLocks noChangeAspect="1"/>
          </p:cNvPicPr>
          <p:nvPr/>
        </p:nvPicPr>
        <p:blipFill>
          <a:blip r:embed="rId3"/>
          <a:stretch>
            <a:fillRect/>
          </a:stretch>
        </p:blipFill>
        <p:spPr>
          <a:xfrm>
            <a:off x="3010395" y="3689696"/>
            <a:ext cx="181470" cy="468000"/>
          </a:xfrm>
          <a:prstGeom prst="rect">
            <a:avLst/>
          </a:prstGeom>
        </p:spPr>
      </p:pic>
      <p:pic>
        <p:nvPicPr>
          <p:cNvPr id="12" name="Picture 11" descr="orange-stick-figure-md.png"/>
          <p:cNvPicPr>
            <a:picLocks noChangeAspect="1"/>
          </p:cNvPicPr>
          <p:nvPr/>
        </p:nvPicPr>
        <p:blipFill>
          <a:blip r:embed="rId3"/>
          <a:stretch>
            <a:fillRect/>
          </a:stretch>
        </p:blipFill>
        <p:spPr>
          <a:xfrm>
            <a:off x="3303651" y="3689696"/>
            <a:ext cx="181470" cy="468000"/>
          </a:xfrm>
          <a:prstGeom prst="rect">
            <a:avLst/>
          </a:prstGeom>
        </p:spPr>
      </p:pic>
      <p:pic>
        <p:nvPicPr>
          <p:cNvPr id="13" name="Picture 3"/>
          <p:cNvPicPr>
            <a:picLocks noChangeAspect="1" noChangeArrowheads="1"/>
          </p:cNvPicPr>
          <p:nvPr/>
        </p:nvPicPr>
        <p:blipFill>
          <a:blip r:embed="rId4">
            <a:lum bright="70000" contrast="-70000"/>
          </a:blip>
          <a:srcRect/>
          <a:stretch>
            <a:fillRect/>
          </a:stretch>
        </p:blipFill>
        <p:spPr bwMode="auto">
          <a:xfrm>
            <a:off x="3275311" y="4308507"/>
            <a:ext cx="243310" cy="504000"/>
          </a:xfrm>
          <a:prstGeom prst="rect">
            <a:avLst/>
          </a:prstGeom>
          <a:noFill/>
          <a:ln w="9525">
            <a:noFill/>
            <a:miter lim="800000"/>
            <a:headEnd/>
            <a:tailEnd/>
          </a:ln>
        </p:spPr>
      </p:pic>
      <p:sp>
        <p:nvSpPr>
          <p:cNvPr id="14" name="TextBox 13"/>
          <p:cNvSpPr txBox="1"/>
          <p:nvPr/>
        </p:nvSpPr>
        <p:spPr>
          <a:xfrm>
            <a:off x="2336937" y="2791303"/>
            <a:ext cx="989066" cy="461665"/>
          </a:xfrm>
          <a:prstGeom prst="rect">
            <a:avLst/>
          </a:prstGeom>
          <a:noFill/>
        </p:spPr>
        <p:txBody>
          <a:bodyPr wrap="square" rtlCol="0" anchor="ctr">
            <a:spAutoFit/>
          </a:bodyPr>
          <a:lstStyle/>
          <a:p>
            <a:pPr algn="ctr"/>
            <a:r>
              <a:rPr lang="en-CA" sz="2400" b="1" dirty="0" smtClean="0">
                <a:solidFill>
                  <a:schemeClr val="accent1">
                    <a:lumMod val="75000"/>
                  </a:schemeClr>
                </a:solidFill>
              </a:rPr>
              <a:t>48%</a:t>
            </a:r>
            <a:endParaRPr lang="en-CA" sz="2400" b="1" dirty="0">
              <a:solidFill>
                <a:schemeClr val="accent1">
                  <a:lumMod val="75000"/>
                </a:schemeClr>
              </a:solidFill>
            </a:endParaRPr>
          </a:p>
        </p:txBody>
      </p:sp>
      <p:sp>
        <p:nvSpPr>
          <p:cNvPr id="15" name="TextBox 14"/>
          <p:cNvSpPr txBox="1"/>
          <p:nvPr/>
        </p:nvSpPr>
        <p:spPr>
          <a:xfrm>
            <a:off x="2028015" y="3215807"/>
            <a:ext cx="1548000" cy="415498"/>
          </a:xfrm>
          <a:prstGeom prst="rect">
            <a:avLst/>
          </a:prstGeom>
          <a:noFill/>
        </p:spPr>
        <p:txBody>
          <a:bodyPr wrap="square" rtlCol="0">
            <a:spAutoFit/>
          </a:bodyPr>
          <a:lstStyle/>
          <a:p>
            <a:pPr algn="ctr"/>
            <a:r>
              <a:rPr lang="en-CA" sz="1050" b="1" dirty="0" smtClean="0">
                <a:solidFill>
                  <a:srgbClr val="505150"/>
                </a:solidFill>
              </a:rPr>
              <a:t>will be better off or the same</a:t>
            </a:r>
            <a:endParaRPr lang="en-CA" sz="1050" b="1" dirty="0">
              <a:solidFill>
                <a:srgbClr val="505150"/>
              </a:solidFill>
            </a:endParaRPr>
          </a:p>
        </p:txBody>
      </p:sp>
      <p:pic>
        <p:nvPicPr>
          <p:cNvPr id="16" name="Picture 15" descr="orange-stick-figure-md.png"/>
          <p:cNvPicPr>
            <a:picLocks noChangeAspect="1"/>
          </p:cNvPicPr>
          <p:nvPr/>
        </p:nvPicPr>
        <p:blipFill>
          <a:blip r:embed="rId3"/>
          <a:stretch>
            <a:fillRect/>
          </a:stretch>
        </p:blipFill>
        <p:spPr>
          <a:xfrm>
            <a:off x="5643422" y="3685720"/>
            <a:ext cx="181470" cy="468000"/>
          </a:xfrm>
          <a:prstGeom prst="rect">
            <a:avLst/>
          </a:prstGeom>
        </p:spPr>
      </p:pic>
      <p:sp>
        <p:nvSpPr>
          <p:cNvPr id="17" name="Rounded Rectangle 16"/>
          <p:cNvSpPr/>
          <p:nvPr/>
        </p:nvSpPr>
        <p:spPr>
          <a:xfrm>
            <a:off x="5341155" y="2632222"/>
            <a:ext cx="2005834" cy="247896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CA" dirty="0"/>
          </a:p>
        </p:txBody>
      </p:sp>
      <p:sp>
        <p:nvSpPr>
          <p:cNvPr id="18" name="TextBox 17"/>
          <p:cNvSpPr txBox="1"/>
          <p:nvPr/>
        </p:nvSpPr>
        <p:spPr>
          <a:xfrm>
            <a:off x="5338078" y="2105862"/>
            <a:ext cx="2052000" cy="400110"/>
          </a:xfrm>
          <a:prstGeom prst="rect">
            <a:avLst/>
          </a:prstGeom>
          <a:noFill/>
        </p:spPr>
        <p:txBody>
          <a:bodyPr wrap="square" rtlCol="0">
            <a:spAutoFit/>
          </a:bodyPr>
          <a:lstStyle/>
          <a:p>
            <a:pPr algn="ctr"/>
            <a:r>
              <a:rPr lang="en-CA" sz="2000" dirty="0" smtClean="0">
                <a:solidFill>
                  <a:srgbClr val="505150"/>
                </a:solidFill>
                <a:latin typeface="+mn-lt"/>
              </a:rPr>
              <a:t>Your Company</a:t>
            </a:r>
            <a:endParaRPr lang="en-CA" sz="2000" dirty="0">
              <a:solidFill>
                <a:srgbClr val="505150"/>
              </a:solidFill>
              <a:latin typeface="+mn-lt"/>
            </a:endParaRPr>
          </a:p>
        </p:txBody>
      </p:sp>
      <p:pic>
        <p:nvPicPr>
          <p:cNvPr id="19" name="Picture 18" descr="orange-stick-figure-md.png"/>
          <p:cNvPicPr>
            <a:picLocks noChangeAspect="1"/>
          </p:cNvPicPr>
          <p:nvPr/>
        </p:nvPicPr>
        <p:blipFill>
          <a:blip r:embed="rId3"/>
          <a:stretch>
            <a:fillRect/>
          </a:stretch>
        </p:blipFill>
        <p:spPr>
          <a:xfrm>
            <a:off x="5939442" y="3684446"/>
            <a:ext cx="181470" cy="468000"/>
          </a:xfrm>
          <a:prstGeom prst="rect">
            <a:avLst/>
          </a:prstGeom>
        </p:spPr>
      </p:pic>
      <p:pic>
        <p:nvPicPr>
          <p:cNvPr id="20" name="Picture 19" descr="orange-stick-figure-md.png"/>
          <p:cNvPicPr>
            <a:picLocks noChangeAspect="1"/>
          </p:cNvPicPr>
          <p:nvPr/>
        </p:nvPicPr>
        <p:blipFill>
          <a:blip r:embed="rId3"/>
          <a:stretch>
            <a:fillRect/>
          </a:stretch>
        </p:blipFill>
        <p:spPr>
          <a:xfrm>
            <a:off x="6233970" y="3684446"/>
            <a:ext cx="181470" cy="468000"/>
          </a:xfrm>
          <a:prstGeom prst="rect">
            <a:avLst/>
          </a:prstGeom>
        </p:spPr>
      </p:pic>
      <p:pic>
        <p:nvPicPr>
          <p:cNvPr id="21" name="Picture 20" descr="orange-stick-figure-md.png"/>
          <p:cNvPicPr>
            <a:picLocks noChangeAspect="1"/>
          </p:cNvPicPr>
          <p:nvPr/>
        </p:nvPicPr>
        <p:blipFill>
          <a:blip r:embed="rId3"/>
          <a:stretch>
            <a:fillRect/>
          </a:stretch>
        </p:blipFill>
        <p:spPr>
          <a:xfrm>
            <a:off x="6520702" y="3684446"/>
            <a:ext cx="181470" cy="468000"/>
          </a:xfrm>
          <a:prstGeom prst="rect">
            <a:avLst/>
          </a:prstGeom>
        </p:spPr>
      </p:pic>
      <p:pic>
        <p:nvPicPr>
          <p:cNvPr id="22" name="Picture 21" descr="orange-stick-figure-md.png"/>
          <p:cNvPicPr>
            <a:picLocks noChangeAspect="1"/>
          </p:cNvPicPr>
          <p:nvPr/>
        </p:nvPicPr>
        <p:blipFill>
          <a:blip r:embed="rId3"/>
          <a:stretch>
            <a:fillRect/>
          </a:stretch>
        </p:blipFill>
        <p:spPr>
          <a:xfrm>
            <a:off x="6813958" y="3684446"/>
            <a:ext cx="181470" cy="468000"/>
          </a:xfrm>
          <a:prstGeom prst="rect">
            <a:avLst/>
          </a:prstGeom>
        </p:spPr>
      </p:pic>
      <p:sp>
        <p:nvSpPr>
          <p:cNvPr id="23" name="TextBox 22"/>
          <p:cNvSpPr txBox="1"/>
          <p:nvPr/>
        </p:nvSpPr>
        <p:spPr>
          <a:xfrm>
            <a:off x="5847244" y="2786053"/>
            <a:ext cx="989066" cy="461665"/>
          </a:xfrm>
          <a:prstGeom prst="rect">
            <a:avLst/>
          </a:prstGeom>
          <a:noFill/>
        </p:spPr>
        <p:txBody>
          <a:bodyPr wrap="square" rtlCol="0" anchor="ctr">
            <a:spAutoFit/>
          </a:bodyPr>
          <a:lstStyle/>
          <a:p>
            <a:pPr algn="ctr"/>
            <a:r>
              <a:rPr lang="en-CA" sz="2400" b="1" dirty="0" smtClean="0">
                <a:solidFill>
                  <a:schemeClr val="accent1">
                    <a:lumMod val="75000"/>
                  </a:schemeClr>
                </a:solidFill>
              </a:rPr>
              <a:t>59%</a:t>
            </a:r>
            <a:endParaRPr lang="en-CA" sz="2400" b="1" dirty="0">
              <a:solidFill>
                <a:schemeClr val="accent1">
                  <a:lumMod val="75000"/>
                </a:schemeClr>
              </a:solidFill>
            </a:endParaRPr>
          </a:p>
        </p:txBody>
      </p:sp>
      <p:sp>
        <p:nvSpPr>
          <p:cNvPr id="24" name="TextBox 23"/>
          <p:cNvSpPr txBox="1"/>
          <p:nvPr/>
        </p:nvSpPr>
        <p:spPr>
          <a:xfrm>
            <a:off x="5538322" y="3210557"/>
            <a:ext cx="1548000" cy="415498"/>
          </a:xfrm>
          <a:prstGeom prst="rect">
            <a:avLst/>
          </a:prstGeom>
          <a:noFill/>
        </p:spPr>
        <p:txBody>
          <a:bodyPr wrap="square" rtlCol="0">
            <a:spAutoFit/>
          </a:bodyPr>
          <a:lstStyle/>
          <a:p>
            <a:pPr algn="ctr"/>
            <a:r>
              <a:rPr lang="en-CA" sz="1050" b="1" dirty="0" smtClean="0">
                <a:solidFill>
                  <a:srgbClr val="505150"/>
                </a:solidFill>
              </a:rPr>
              <a:t>will be better off or the same</a:t>
            </a:r>
            <a:endParaRPr lang="en-CA" sz="1050" b="1" dirty="0">
              <a:solidFill>
                <a:srgbClr val="505150"/>
              </a:solidFill>
            </a:endParaRPr>
          </a:p>
        </p:txBody>
      </p:sp>
      <p:sp>
        <p:nvSpPr>
          <p:cNvPr id="25" name="Rounded Rectangular Callout 24"/>
          <p:cNvSpPr/>
          <p:nvPr/>
        </p:nvSpPr>
        <p:spPr>
          <a:xfrm>
            <a:off x="1541070" y="1604773"/>
            <a:ext cx="5849008" cy="365544"/>
          </a:xfrm>
          <a:prstGeom prst="wedgeRoundRectCallout">
            <a:avLst>
              <a:gd name="adj1" fmla="val -54533"/>
              <a:gd name="adj2" fmla="val 26351"/>
              <a:gd name="adj3" fmla="val 1666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1600" i="1" dirty="0" smtClean="0">
                <a:solidFill>
                  <a:srgbClr val="505150"/>
                </a:solidFill>
                <a:ea typeface="ＭＳ Ｐゴシック" charset="0"/>
                <a:cs typeface="ＭＳ Ｐゴシック" charset="0"/>
              </a:rPr>
              <a:t>“How do you think… will be </a:t>
            </a:r>
            <a:r>
              <a:rPr lang="en-CA" sz="1600" i="1" u="sng" dirty="0" smtClean="0">
                <a:solidFill>
                  <a:srgbClr val="505150"/>
                </a:solidFill>
                <a:ea typeface="ＭＳ Ｐゴシック" charset="0"/>
                <a:cs typeface="ＭＳ Ｐゴシック" charset="0"/>
              </a:rPr>
              <a:t>six months </a:t>
            </a:r>
            <a:r>
              <a:rPr lang="en-CA" sz="1600" i="1" dirty="0" smtClean="0">
                <a:solidFill>
                  <a:srgbClr val="505150"/>
                </a:solidFill>
                <a:ea typeface="ＭＳ Ｐゴシック" charset="0"/>
                <a:cs typeface="ＭＳ Ｐゴシック" charset="0"/>
              </a:rPr>
              <a:t>from now?”</a:t>
            </a:r>
            <a:endParaRPr lang="en-US" sz="1600" i="1" dirty="0">
              <a:solidFill>
                <a:srgbClr val="505150"/>
              </a:solidFill>
              <a:ea typeface="ＭＳ Ｐゴシック" charset="0"/>
              <a:cs typeface="ＭＳ Ｐゴシック" charset="0"/>
            </a:endParaRPr>
          </a:p>
        </p:txBody>
      </p:sp>
      <p:sp>
        <p:nvSpPr>
          <p:cNvPr id="26" name="TextBox 25"/>
          <p:cNvSpPr txBox="1"/>
          <p:nvPr/>
        </p:nvSpPr>
        <p:spPr>
          <a:xfrm>
            <a:off x="8164" y="6576933"/>
            <a:ext cx="9135836" cy="276999"/>
          </a:xfrm>
          <a:prstGeom prst="rect">
            <a:avLst/>
          </a:prstGeom>
          <a:noFill/>
          <a:scene3d>
            <a:camera prst="orthographicFront"/>
            <a:lightRig rig="threePt" dir="t"/>
          </a:scene3d>
          <a:sp3d>
            <a:bevelT prst="slope"/>
          </a:sp3d>
        </p:spPr>
        <p:txBody>
          <a:bodyPr wrap="square" rtlCol="0">
            <a:spAutoFit/>
          </a:bodyPr>
          <a:lstStyle/>
          <a:p>
            <a:r>
              <a:rPr lang="en-CA" sz="1200" dirty="0" smtClean="0">
                <a:solidFill>
                  <a:srgbClr val="505150"/>
                </a:solidFill>
                <a:latin typeface="+mn-lt"/>
              </a:rPr>
              <a:t>Source:  ATB Financial, Survey on Alberta SMEs, December 2014, n = 32 Energy/Oil and Gas industry respondents.</a:t>
            </a:r>
            <a:endParaRPr lang="en-CA" sz="1200" dirty="0">
              <a:solidFill>
                <a:srgbClr val="505150"/>
              </a:solidFill>
              <a:latin typeface="+mn-lt"/>
            </a:endParaRPr>
          </a:p>
        </p:txBody>
      </p:sp>
      <p:pic>
        <p:nvPicPr>
          <p:cNvPr id="30" name="Picture 3"/>
          <p:cNvPicPr>
            <a:picLocks noChangeAspect="1" noChangeArrowheads="1"/>
          </p:cNvPicPr>
          <p:nvPr/>
        </p:nvPicPr>
        <p:blipFill>
          <a:blip r:embed="rId4">
            <a:lum bright="70000" contrast="-70000"/>
          </a:blip>
          <a:srcRect/>
          <a:stretch>
            <a:fillRect/>
          </a:stretch>
        </p:blipFill>
        <p:spPr bwMode="auto">
          <a:xfrm>
            <a:off x="6783038" y="4308507"/>
            <a:ext cx="243310" cy="504000"/>
          </a:xfrm>
          <a:prstGeom prst="rect">
            <a:avLst/>
          </a:prstGeom>
          <a:noFill/>
          <a:ln w="9525">
            <a:noFill/>
            <a:miter lim="800000"/>
            <a:headEnd/>
            <a:tailEnd/>
          </a:ln>
        </p:spPr>
      </p:pic>
      <p:pic>
        <p:nvPicPr>
          <p:cNvPr id="31" name="Picture 3"/>
          <p:cNvPicPr>
            <a:picLocks noChangeAspect="1" noChangeArrowheads="1"/>
          </p:cNvPicPr>
          <p:nvPr/>
        </p:nvPicPr>
        <p:blipFill>
          <a:blip r:embed="rId4">
            <a:lum bright="70000" contrast="-70000"/>
          </a:blip>
          <a:srcRect/>
          <a:stretch>
            <a:fillRect/>
          </a:stretch>
        </p:blipFill>
        <p:spPr bwMode="auto">
          <a:xfrm>
            <a:off x="2979475" y="4314859"/>
            <a:ext cx="243310" cy="504000"/>
          </a:xfrm>
          <a:prstGeom prst="rect">
            <a:avLst/>
          </a:prstGeom>
          <a:noFill/>
          <a:ln w="9525">
            <a:noFill/>
            <a:miter lim="800000"/>
            <a:headEnd/>
            <a:tailEnd/>
          </a:ln>
        </p:spPr>
      </p:pic>
      <p:pic>
        <p:nvPicPr>
          <p:cNvPr id="32" name="Picture 3"/>
          <p:cNvPicPr>
            <a:picLocks noChangeAspect="1" noChangeArrowheads="1"/>
          </p:cNvPicPr>
          <p:nvPr/>
        </p:nvPicPr>
        <p:blipFill>
          <a:blip r:embed="rId4">
            <a:lum bright="70000" contrast="-70000"/>
          </a:blip>
          <a:srcRect/>
          <a:stretch>
            <a:fillRect/>
          </a:stretch>
        </p:blipFill>
        <p:spPr bwMode="auto">
          <a:xfrm>
            <a:off x="2673261" y="4314859"/>
            <a:ext cx="243310" cy="504000"/>
          </a:xfrm>
          <a:prstGeom prst="rect">
            <a:avLst/>
          </a:prstGeom>
          <a:noFill/>
          <a:ln w="9525">
            <a:noFill/>
            <a:miter lim="800000"/>
            <a:headEnd/>
            <a:tailEnd/>
          </a:ln>
        </p:spPr>
      </p:pic>
      <p:pic>
        <p:nvPicPr>
          <p:cNvPr id="33" name="Picture 3"/>
          <p:cNvPicPr>
            <a:picLocks noChangeAspect="1" noChangeArrowheads="1"/>
          </p:cNvPicPr>
          <p:nvPr/>
        </p:nvPicPr>
        <p:blipFill>
          <a:blip r:embed="rId4">
            <a:lum bright="70000" contrast="-70000"/>
          </a:blip>
          <a:srcRect/>
          <a:stretch>
            <a:fillRect/>
          </a:stretch>
        </p:blipFill>
        <p:spPr bwMode="auto">
          <a:xfrm>
            <a:off x="2391234" y="4296859"/>
            <a:ext cx="243310" cy="504000"/>
          </a:xfrm>
          <a:prstGeom prst="rect">
            <a:avLst/>
          </a:prstGeom>
          <a:noFill/>
          <a:ln w="9525">
            <a:noFill/>
            <a:miter lim="800000"/>
            <a:headEnd/>
            <a:tailEnd/>
          </a:ln>
        </p:spPr>
      </p:pic>
      <p:pic>
        <p:nvPicPr>
          <p:cNvPr id="34" name="Picture 3"/>
          <p:cNvPicPr>
            <a:picLocks noChangeAspect="1" noChangeArrowheads="1"/>
          </p:cNvPicPr>
          <p:nvPr/>
        </p:nvPicPr>
        <p:blipFill>
          <a:blip r:embed="rId4">
            <a:lum bright="70000" contrast="-70000"/>
          </a:blip>
          <a:srcRect/>
          <a:stretch>
            <a:fillRect/>
          </a:stretch>
        </p:blipFill>
        <p:spPr bwMode="auto">
          <a:xfrm>
            <a:off x="6489782" y="4314859"/>
            <a:ext cx="243310" cy="504000"/>
          </a:xfrm>
          <a:prstGeom prst="rect">
            <a:avLst/>
          </a:prstGeom>
          <a:noFill/>
          <a:ln w="9525">
            <a:noFill/>
            <a:miter lim="800000"/>
            <a:headEnd/>
            <a:tailEnd/>
          </a:ln>
        </p:spPr>
      </p:pic>
      <p:pic>
        <p:nvPicPr>
          <p:cNvPr id="35" name="Picture 3"/>
          <p:cNvPicPr>
            <a:picLocks noChangeAspect="1" noChangeArrowheads="1"/>
          </p:cNvPicPr>
          <p:nvPr/>
        </p:nvPicPr>
        <p:blipFill>
          <a:blip r:embed="rId4">
            <a:lum bright="70000" contrast="-70000"/>
          </a:blip>
          <a:srcRect/>
          <a:stretch>
            <a:fillRect/>
          </a:stretch>
        </p:blipFill>
        <p:spPr bwMode="auto">
          <a:xfrm>
            <a:off x="6190667" y="4314859"/>
            <a:ext cx="243310" cy="504000"/>
          </a:xfrm>
          <a:prstGeom prst="rect">
            <a:avLst/>
          </a:prstGeom>
          <a:noFill/>
          <a:ln w="9525">
            <a:noFill/>
            <a:miter lim="800000"/>
            <a:headEnd/>
            <a:tailEnd/>
          </a:ln>
        </p:spPr>
      </p:pic>
      <p:pic>
        <p:nvPicPr>
          <p:cNvPr id="36" name="Picture 3"/>
          <p:cNvPicPr>
            <a:picLocks noChangeAspect="1" noChangeArrowheads="1"/>
          </p:cNvPicPr>
          <p:nvPr/>
        </p:nvPicPr>
        <p:blipFill>
          <a:blip r:embed="rId4">
            <a:lum bright="70000" contrast="-70000"/>
          </a:blip>
          <a:srcRect/>
          <a:stretch>
            <a:fillRect/>
          </a:stretch>
        </p:blipFill>
        <p:spPr bwMode="auto">
          <a:xfrm>
            <a:off x="5908522" y="4314859"/>
            <a:ext cx="243310" cy="504000"/>
          </a:xfrm>
          <a:prstGeom prst="rect">
            <a:avLst/>
          </a:prstGeom>
          <a:noFill/>
          <a:ln w="9525">
            <a:noFill/>
            <a:miter lim="800000"/>
            <a:headEnd/>
            <a:tailEnd/>
          </a:ln>
        </p:spPr>
      </p:pic>
      <p:pic>
        <p:nvPicPr>
          <p:cNvPr id="37" name="Picture 36" descr="orange-stick-figure-md.png"/>
          <p:cNvPicPr>
            <a:picLocks noChangeAspect="1"/>
          </p:cNvPicPr>
          <p:nvPr/>
        </p:nvPicPr>
        <p:blipFill>
          <a:blip r:embed="rId3"/>
          <a:stretch>
            <a:fillRect/>
          </a:stretch>
        </p:blipFill>
        <p:spPr>
          <a:xfrm>
            <a:off x="5643422" y="4326507"/>
            <a:ext cx="181470" cy="468000"/>
          </a:xfrm>
          <a:prstGeom prst="rect">
            <a:avLst/>
          </a:prstGeom>
        </p:spPr>
      </p:pic>
      <p:pic>
        <p:nvPicPr>
          <p:cNvPr id="38" name="Picture 3"/>
          <p:cNvPicPr>
            <a:picLocks noChangeAspect="1" noChangeArrowheads="1"/>
          </p:cNvPicPr>
          <p:nvPr/>
        </p:nvPicPr>
        <p:blipFill>
          <a:blip r:embed="rId4">
            <a:lum bright="70000" contrast="-70000"/>
          </a:blip>
          <a:srcRect/>
          <a:stretch>
            <a:fillRect/>
          </a:stretch>
        </p:blipFill>
        <p:spPr bwMode="auto">
          <a:xfrm>
            <a:off x="2102195" y="4296859"/>
            <a:ext cx="243310" cy="504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ATB-Busine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Myriad Pro"/>
        <a:ea typeface=""/>
        <a:cs typeface=""/>
      </a:majorFont>
      <a:minorFont>
        <a:latin typeface="Myriad Pro"/>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TaxCatchAll xmlns="e6b4c088-588b-4466-a064-d4c88ebbcf98"/>
    <n2ded5b3984d4a05b132a1e30920a265 xmlns="e6b4c088-588b-4466-a064-d4c88ebbcf98">
      <Terms xmlns="http://schemas.microsoft.com/office/infopath/2007/PartnerControls"/>
    </n2ded5b3984d4a05b132a1e30920a265>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AFA791C627CB478F6579A88139F1B4" ma:contentTypeVersion="4" ma:contentTypeDescription="Create a new document." ma:contentTypeScope="" ma:versionID="fbc2d5a763da10b9ca06c04c0bcd4241">
  <xsd:schema xmlns:xsd="http://www.w3.org/2001/XMLSchema" xmlns:xs="http://www.w3.org/2001/XMLSchema" xmlns:p="http://schemas.microsoft.com/office/2006/metadata/properties" xmlns:ns1="http://schemas.microsoft.com/sharepoint/v3" xmlns:ns2="e6b4c088-588b-4466-a064-d4c88ebbcf98" targetNamespace="http://schemas.microsoft.com/office/2006/metadata/properties" ma:root="true" ma:fieldsID="29df38f48f2d87b3c1cf8b62b1999510" ns1:_="" ns2:_="">
    <xsd:import namespace="http://schemas.microsoft.com/sharepoint/v3"/>
    <xsd:import namespace="e6b4c088-588b-4466-a064-d4c88ebbcf98"/>
    <xsd:element name="properties">
      <xsd:complexType>
        <xsd:sequence>
          <xsd:element name="documentManagement">
            <xsd:complexType>
              <xsd:all>
                <xsd:element ref="ns1:PublishingStartDate" minOccurs="0"/>
                <xsd:element ref="ns1:PublishingExpirationDate" minOccurs="0"/>
                <xsd:element ref="ns2:n2ded5b3984d4a05b132a1e30920a265"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hidden="true" ma:internalName="PublishingStartDate">
      <xsd:simpleType>
        <xsd:restriction base="dms:Unknown"/>
      </xsd:simpleType>
    </xsd:element>
    <xsd:element name="PublishingExpirationDate" ma:index="9" nillable="true" ma:displayName="Scheduling End Date"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6b4c088-588b-4466-a064-d4c88ebbcf98" elementFormDefault="qualified">
    <xsd:import namespace="http://schemas.microsoft.com/office/2006/documentManagement/types"/>
    <xsd:import namespace="http://schemas.microsoft.com/office/infopath/2007/PartnerControls"/>
    <xsd:element name="n2ded5b3984d4a05b132a1e30920a265" ma:index="11" nillable="true" ma:taxonomy="true" ma:internalName="n2ded5b3984d4a05b132a1e30920a265" ma:taxonomyFieldName="MetaTag" ma:displayName="MetaTag" ma:default="" ma:fieldId="{72ded5b3-984d-4a05-b132-a1e30920a265}" ma:taxonomyMulti="true" ma:sspId="ba1616d2-34b7-44a2-99d8-239ce57c8c37" ma:termSetId="22400033-a9fb-4d5d-8be5-bfab93ae7ff6"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91a1f561-93c9-4bee-9f78-8236b25e8ad5}" ma:internalName="TaxCatchAll" ma:showField="CatchAllData" ma:web="e6b4c088-588b-4466-a064-d4c88ebbcf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631BEC-DD61-4D8B-A1A4-F75A677A93BF}"/>
</file>

<file path=customXml/itemProps2.xml><?xml version="1.0" encoding="utf-8"?>
<ds:datastoreItem xmlns:ds="http://schemas.openxmlformats.org/officeDocument/2006/customXml" ds:itemID="{A30E156F-847B-450E-A68A-E5EC6D6ADCA7}"/>
</file>

<file path=customXml/itemProps3.xml><?xml version="1.0" encoding="utf-8"?>
<ds:datastoreItem xmlns:ds="http://schemas.openxmlformats.org/officeDocument/2006/customXml" ds:itemID="{EF261CB9-7DC2-4988-91F4-AFCC4B58DDF6}"/>
</file>

<file path=docProps/app.xml><?xml version="1.0" encoding="utf-8"?>
<Properties xmlns="http://schemas.openxmlformats.org/officeDocument/2006/extended-properties" xmlns:vt="http://schemas.openxmlformats.org/officeDocument/2006/docPropsVTypes">
  <Template/>
  <TotalTime>28436</TotalTime>
  <Words>3104</Words>
  <Application>Microsoft Office PowerPoint</Application>
  <PresentationFormat>On-screen Show (4:3)</PresentationFormat>
  <Paragraphs>448</Paragraphs>
  <Slides>37</Slides>
  <Notes>36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ATB-Business</vt:lpstr>
      <vt:lpstr>Alberta Business Beat</vt:lpstr>
      <vt:lpstr>Background and Methodology</vt:lpstr>
      <vt:lpstr>Background</vt:lpstr>
      <vt:lpstr>Research Objectives</vt:lpstr>
      <vt:lpstr>Methodology</vt:lpstr>
      <vt:lpstr>Key Insights</vt:lpstr>
      <vt:lpstr>Slide 7</vt:lpstr>
      <vt:lpstr>Drop in optimism about the Alberta economy </vt:lpstr>
      <vt:lpstr>Specifically in Oil &amp; Gas/Energy industry  </vt:lpstr>
      <vt:lpstr>Slide 10</vt:lpstr>
      <vt:lpstr>Slide 11</vt:lpstr>
      <vt:lpstr>Slide 12</vt:lpstr>
      <vt:lpstr>Slide 13</vt:lpstr>
      <vt:lpstr>Slide 14</vt:lpstr>
      <vt:lpstr>Impact from drop in price of oil</vt:lpstr>
      <vt:lpstr>How has oil price impacted?</vt:lpstr>
      <vt:lpstr>How has oil price impacted?</vt:lpstr>
      <vt:lpstr>Impact of drop in Canadian dollar</vt:lpstr>
      <vt:lpstr>How has dollar drop impacted?</vt:lpstr>
      <vt:lpstr>How has dollar drop impacted?</vt:lpstr>
      <vt:lpstr>Slide 21</vt:lpstr>
      <vt:lpstr>If you received $100,000 …</vt:lpstr>
      <vt:lpstr>Missed growth opportunities?</vt:lpstr>
      <vt:lpstr>Missed growth opportunities?</vt:lpstr>
      <vt:lpstr>What type of opportunities?</vt:lpstr>
      <vt:lpstr>Does your business ever run a deficit?</vt:lpstr>
      <vt:lpstr>How often does your business run a deficit?</vt:lpstr>
      <vt:lpstr>Are business deficits seasonal?</vt:lpstr>
      <vt:lpstr>How do you get through short-term cash crunch?</vt:lpstr>
      <vt:lpstr>Slide 30</vt:lpstr>
      <vt:lpstr>Half of Alberta SMEs have less than 5 employees</vt:lpstr>
      <vt:lpstr>Business Firmographics</vt:lpstr>
      <vt:lpstr>Slide 33</vt:lpstr>
      <vt:lpstr>Slide 34</vt:lpstr>
      <vt:lpstr>Slide 35</vt:lpstr>
      <vt:lpstr>Slide 36</vt:lpstr>
      <vt:lpstr>Slide 37</vt:lpstr>
    </vt:vector>
  </TitlesOfParts>
  <Company>ATB Financial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E30023</dc:creator>
  <cp:lastModifiedBy>E30023</cp:lastModifiedBy>
  <cp:revision>1491</cp:revision>
  <cp:lastPrinted>2012-09-14T15:29:05Z</cp:lastPrinted>
  <dcterms:created xsi:type="dcterms:W3CDTF">2012-06-05T17:08:54Z</dcterms:created>
  <dcterms:modified xsi:type="dcterms:W3CDTF">2015-01-19T16:56:22Z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0x01010020AFA791C627CB478F6579A88139F1B4</vt:lpwstr>
  </property>
</Properties>
</file>