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Override PartName="/ppt/charts/chart35.xml" ContentType="application/vnd.openxmlformats-officedocument.drawingml.char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harts/chart31.xml" ContentType="application/vnd.openxmlformats-officedocument.drawingml.chart+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notesSlides/notesSlide3.xml" ContentType="application/vnd.openxmlformats-officedocument.presentationml.notesSlide+xml"/>
  <Default Extension="png" ContentType="image/png"/>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charts/chart21.xml" ContentType="application/vnd.openxmlformats-officedocument.drawingml.chart+xml"/>
  <Override PartName="/ppt/notesSlides/notesSlide33.xml" ContentType="application/vnd.openxmlformats-officedocument.presentationml.notesSlide+xml"/>
  <Override PartName="/ppt/charts/chart30.xml" ContentType="application/vnd.openxmlformats-officedocument.drawingml.chart+xml"/>
  <Override PartName="/ppt/notesSlides/notesSlide42.xml" ContentType="application/vnd.openxmlformats-officedocument.presentationml.notesSlide+xml"/>
  <Override PartName="/ppt/charts/chart41.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charts/chart19.xml" ContentType="application/vnd.openxmlformats-officedocument.drawingml.chart+xml"/>
  <Override PartName="/ppt/charts/chart37.xml" ContentType="application/vnd.openxmlformats-officedocument.drawingml.chart+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charts/chart33.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charts/chart16.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handoutMasterIdLst>
    <p:handoutMasterId r:id="rId55"/>
  </p:handoutMasterIdLst>
  <p:sldIdLst>
    <p:sldId id="410" r:id="rId5"/>
    <p:sldId id="428" r:id="rId6"/>
    <p:sldId id="394" r:id="rId7"/>
    <p:sldId id="395" r:id="rId8"/>
    <p:sldId id="405" r:id="rId9"/>
    <p:sldId id="462" r:id="rId10"/>
    <p:sldId id="582" r:id="rId11"/>
    <p:sldId id="583" r:id="rId12"/>
    <p:sldId id="579" r:id="rId13"/>
    <p:sldId id="584" r:id="rId14"/>
    <p:sldId id="585" r:id="rId15"/>
    <p:sldId id="555" r:id="rId16"/>
    <p:sldId id="556" r:id="rId17"/>
    <p:sldId id="432" r:id="rId18"/>
    <p:sldId id="543" r:id="rId19"/>
    <p:sldId id="550" r:id="rId20"/>
    <p:sldId id="551" r:id="rId21"/>
    <p:sldId id="557" r:id="rId22"/>
    <p:sldId id="533" r:id="rId23"/>
    <p:sldId id="536" r:id="rId24"/>
    <p:sldId id="539" r:id="rId25"/>
    <p:sldId id="566" r:id="rId26"/>
    <p:sldId id="564" r:id="rId27"/>
    <p:sldId id="558" r:id="rId28"/>
    <p:sldId id="559" r:id="rId29"/>
    <p:sldId id="560" r:id="rId30"/>
    <p:sldId id="565" r:id="rId31"/>
    <p:sldId id="587" r:id="rId32"/>
    <p:sldId id="563" r:id="rId33"/>
    <p:sldId id="567" r:id="rId34"/>
    <p:sldId id="570" r:id="rId35"/>
    <p:sldId id="573" r:id="rId36"/>
    <p:sldId id="572" r:id="rId37"/>
    <p:sldId id="571" r:id="rId38"/>
    <p:sldId id="568" r:id="rId39"/>
    <p:sldId id="575" r:id="rId40"/>
    <p:sldId id="576" r:id="rId41"/>
    <p:sldId id="586" r:id="rId42"/>
    <p:sldId id="574" r:id="rId43"/>
    <p:sldId id="507" r:id="rId44"/>
    <p:sldId id="508" r:id="rId45"/>
    <p:sldId id="509" r:id="rId46"/>
    <p:sldId id="510" r:id="rId47"/>
    <p:sldId id="511" r:id="rId48"/>
    <p:sldId id="513" r:id="rId49"/>
    <p:sldId id="514" r:id="rId50"/>
    <p:sldId id="515" r:id="rId51"/>
    <p:sldId id="516" r:id="rId52"/>
    <p:sldId id="588" r:id="rId53"/>
  </p:sldIdLst>
  <p:sldSz cx="9144000" cy="6858000" type="screen4x3"/>
  <p:notesSz cx="6946900" cy="92075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6D9F1"/>
    <a:srgbClr val="8C3836"/>
    <a:srgbClr val="C0504D"/>
    <a:srgbClr val="66FF66"/>
    <a:srgbClr val="FCD5B5"/>
    <a:srgbClr val="FAC090"/>
    <a:srgbClr val="505150"/>
    <a:srgbClr val="353535"/>
    <a:srgbClr val="EC5A20"/>
    <a:srgbClr val="66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40" autoAdjust="0"/>
    <p:restoredTop sz="83676" autoAdjust="0"/>
  </p:normalViewPr>
  <p:slideViewPr>
    <p:cSldViewPr snapToGrid="0" snapToObjects="1">
      <p:cViewPr varScale="1">
        <p:scale>
          <a:sx n="73" d="100"/>
          <a:sy n="73" d="100"/>
        </p:scale>
        <p:origin x="-1500" y="-102"/>
      </p:cViewPr>
      <p:guideLst>
        <p:guide orient="horz" pos="2160"/>
        <p:guide pos="539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110" d="100"/>
          <a:sy n="110" d="100"/>
        </p:scale>
        <p:origin x="-1848" y="-78"/>
      </p:cViewPr>
      <p:guideLst>
        <p:guide orient="horz" pos="2900"/>
        <p:guide pos="218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atb.ab.com\SharedT715\shared\Client%20and%20Market%20Insights\2014\B&amp;Ag\Business%20Beat\Q3F14%20-%20Volume%204\Data\Optimism%20Indices\Business%20Optimism%20Index%20Vol%204.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2.xml.rels><?xml version="1.0" encoding="UTF-8" standalone="yes"?>
<Relationships xmlns="http://schemas.openxmlformats.org/package/2006/relationships"><Relationship Id="rId1" Type="http://schemas.openxmlformats.org/officeDocument/2006/relationships/oleObject" Target="file:///\\atb.ab.com\SharedT715\shared\Client%20and%20Market%20Insights\2014\B&amp;Ag\Business%20Beat\Q3F14%20-%20Volume%204\Data\Optimism%20Indices\Business%20Optimism%20Index%20Vol%204.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3.xml.rels><?xml version="1.0" encoding="UTF-8" standalone="yes"?>
<Relationships xmlns="http://schemas.openxmlformats.org/package/2006/relationships"><Relationship Id="rId1" Type="http://schemas.openxmlformats.org/officeDocument/2006/relationships/oleObject" Target="file:///\\atb.ab.com\SharedT715\shared\Client%20and%20Market%20Insights\2014\B&amp;Ag\Business%20Beat\Q3F14%20-%20Volume%204\Data\Optimism%20Indices\Business%20Optimism%20Index%20Vol%204.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4.xml.rels><?xml version="1.0" encoding="UTF-8" standalone="yes"?>
<Relationships xmlns="http://schemas.openxmlformats.org/package/2006/relationships"><Relationship Id="rId1" Type="http://schemas.openxmlformats.org/officeDocument/2006/relationships/oleObject" Target="file:///\\atb.ab.com\SharedT715\shared\Client%20and%20Market%20Insights\2014\B&amp;Ag\Business%20Beat\Q3F14%20-%20Volume%204\Data\Optimism%20Indices\Business%20Optimism%20Index%20Vol%204.xlsx" TargetMode="Externa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CA"/>
  <c:style val="3"/>
  <c:chart>
    <c:autoTitleDeleted val="1"/>
    <c:plotArea>
      <c:layout>
        <c:manualLayout>
          <c:layoutTarget val="inner"/>
          <c:xMode val="edge"/>
          <c:yMode val="edge"/>
          <c:x val="5.4695101452266831E-2"/>
          <c:y val="5.1358597762618113E-2"/>
          <c:w val="0.68794921661757491"/>
          <c:h val="0.83275619472427198"/>
        </c:manualLayout>
      </c:layout>
      <c:lineChart>
        <c:grouping val="standard"/>
        <c:ser>
          <c:idx val="1"/>
          <c:order val="0"/>
          <c:tx>
            <c:strRef>
              <c:f>'Exclude DKs (Total)'!$I$39</c:f>
              <c:strCache>
                <c:ptCount val="1"/>
                <c:pt idx="0">
                  <c:v>ATB Business Index</c:v>
                </c:pt>
              </c:strCache>
            </c:strRef>
          </c:tx>
          <c:spPr>
            <a:ln w="38100">
              <a:solidFill>
                <a:schemeClr val="accent1">
                  <a:lumMod val="75000"/>
                </a:schemeClr>
              </a:solidFill>
            </a:ln>
          </c:spPr>
          <c:marker>
            <c:symbol val="circle"/>
            <c:size val="9"/>
            <c:spPr>
              <a:solidFill>
                <a:srgbClr val="4F81BD">
                  <a:lumMod val="75000"/>
                </a:srgbClr>
              </a:solidFill>
            </c:spPr>
          </c:marker>
          <c:dLbls>
            <c:dLbl>
              <c:idx val="0"/>
              <c:layout>
                <c:manualLayout>
                  <c:x val="-4.2849806252752767E-2"/>
                  <c:y val="-5.7701965923207296E-2"/>
                </c:manualLayout>
              </c:layout>
              <c:dLblPos val="r"/>
              <c:showVal val="1"/>
            </c:dLbl>
            <c:dLbl>
              <c:idx val="1"/>
              <c:layout>
                <c:manualLayout>
                  <c:x val="-4.2849806252752753E-2"/>
                  <c:y val="-4.6406282890153194E-2"/>
                </c:manualLayout>
              </c:layout>
              <c:dLblPos val="r"/>
              <c:showVal val="1"/>
            </c:dLbl>
            <c:dLbl>
              <c:idx val="2"/>
              <c:layout>
                <c:manualLayout>
                  <c:x val="-4.1822521998011439E-2"/>
                  <c:y val="-5.1358594947479616E-2"/>
                </c:manualLayout>
              </c:layout>
              <c:dLblPos val="r"/>
              <c:showVal val="1"/>
            </c:dLbl>
            <c:dLblPos val="t"/>
            <c:showVal val="1"/>
          </c:dLbls>
          <c:cat>
            <c:strRef>
              <c:f>'Exclude DKs (Total)'!$J$37:$M$37</c:f>
              <c:strCache>
                <c:ptCount val="4"/>
                <c:pt idx="0">
                  <c:v>Q1 2013</c:v>
                </c:pt>
                <c:pt idx="1">
                  <c:v>Q2 2013</c:v>
                </c:pt>
                <c:pt idx="2">
                  <c:v>Q3 2013</c:v>
                </c:pt>
                <c:pt idx="3">
                  <c:v>Q4 2013</c:v>
                </c:pt>
              </c:strCache>
            </c:strRef>
          </c:cat>
          <c:val>
            <c:numRef>
              <c:f>'Exclude DKs (Total)'!$J$39:$M$39</c:f>
              <c:numCache>
                <c:formatCode>0.0</c:formatCode>
                <c:ptCount val="4"/>
                <c:pt idx="0">
                  <c:v>70.205479452054703</c:v>
                </c:pt>
                <c:pt idx="1">
                  <c:v>69.759450171821243</c:v>
                </c:pt>
                <c:pt idx="2">
                  <c:v>69.763513513513502</c:v>
                </c:pt>
                <c:pt idx="3">
                  <c:v>72.260273972602732</c:v>
                </c:pt>
              </c:numCache>
            </c:numRef>
          </c:val>
          <c:smooth val="1"/>
        </c:ser>
        <c:ser>
          <c:idx val="2"/>
          <c:order val="1"/>
          <c:tx>
            <c:strRef>
              <c:f>'Exclude DKs (Total)'!$I$40</c:f>
              <c:strCache>
                <c:ptCount val="1"/>
                <c:pt idx="0">
                  <c:v>ATB Economy Index</c:v>
                </c:pt>
              </c:strCache>
            </c:strRef>
          </c:tx>
          <c:spPr>
            <a:ln w="41275">
              <a:solidFill>
                <a:schemeClr val="accent3">
                  <a:lumMod val="75000"/>
                </a:schemeClr>
              </a:solidFill>
            </a:ln>
          </c:spPr>
          <c:marker>
            <c:symbol val="triangle"/>
            <c:size val="9"/>
            <c:spPr>
              <a:solidFill>
                <a:schemeClr val="accent3">
                  <a:lumMod val="75000"/>
                </a:schemeClr>
              </a:solidFill>
            </c:spPr>
          </c:marker>
          <c:dLbls>
            <c:dLbl>
              <c:idx val="2"/>
              <c:layout>
                <c:manualLayout>
                  <c:x val="-3.6072444053716422E-2"/>
                  <c:y val="5.8027791530906161E-2"/>
                </c:manualLayout>
              </c:layout>
              <c:dLblPos val="r"/>
              <c:showVal val="1"/>
            </c:dLbl>
            <c:dLblPos val="b"/>
            <c:showVal val="1"/>
          </c:dLbls>
          <c:cat>
            <c:strRef>
              <c:f>'Exclude DKs (Total)'!$J$37:$M$37</c:f>
              <c:strCache>
                <c:ptCount val="4"/>
                <c:pt idx="0">
                  <c:v>Q1 2013</c:v>
                </c:pt>
                <c:pt idx="1">
                  <c:v>Q2 2013</c:v>
                </c:pt>
                <c:pt idx="2">
                  <c:v>Q3 2013</c:v>
                </c:pt>
                <c:pt idx="3">
                  <c:v>Q4 2013</c:v>
                </c:pt>
              </c:strCache>
            </c:strRef>
          </c:cat>
          <c:val>
            <c:numRef>
              <c:f>'Exclude DKs (Total)'!$J$40:$M$40</c:f>
              <c:numCache>
                <c:formatCode>0.0</c:formatCode>
                <c:ptCount val="4"/>
                <c:pt idx="0">
                  <c:v>55.442176870748298</c:v>
                </c:pt>
                <c:pt idx="1">
                  <c:v>59.824561403508774</c:v>
                </c:pt>
                <c:pt idx="2">
                  <c:v>66.216216216216225</c:v>
                </c:pt>
                <c:pt idx="3">
                  <c:v>66.840277777777771</c:v>
                </c:pt>
              </c:numCache>
            </c:numRef>
          </c:val>
          <c:smooth val="1"/>
        </c:ser>
        <c:marker val="1"/>
        <c:axId val="71846144"/>
        <c:axId val="71876608"/>
      </c:lineChart>
      <c:catAx>
        <c:axId val="71846144"/>
        <c:scaling>
          <c:orientation val="minMax"/>
        </c:scaling>
        <c:axPos val="b"/>
        <c:numFmt formatCode="mmm\-yy" sourceLinked="1"/>
        <c:tickLblPos val="nextTo"/>
        <c:crossAx val="71876608"/>
        <c:crosses val="autoZero"/>
        <c:auto val="1"/>
        <c:lblAlgn val="ctr"/>
        <c:lblOffset val="100"/>
      </c:catAx>
      <c:valAx>
        <c:axId val="71876608"/>
        <c:scaling>
          <c:orientation val="minMax"/>
          <c:max val="75"/>
          <c:min val="40"/>
        </c:scaling>
        <c:axPos val="l"/>
        <c:majorGridlines>
          <c:spPr>
            <a:ln>
              <a:prstDash val="sysDot"/>
            </a:ln>
          </c:spPr>
        </c:majorGridlines>
        <c:numFmt formatCode="0" sourceLinked="0"/>
        <c:tickLblPos val="nextTo"/>
        <c:crossAx val="71846144"/>
        <c:crosses val="autoZero"/>
        <c:crossBetween val="between"/>
      </c:valAx>
    </c:plotArea>
    <c:legend>
      <c:legendPos val="r"/>
      <c:layout>
        <c:manualLayout>
          <c:xMode val="edge"/>
          <c:yMode val="edge"/>
          <c:x val="0.80453387200853566"/>
          <c:y val="0.27275800135570238"/>
          <c:w val="0.17436124078393495"/>
          <c:h val="0.43135474410122088"/>
        </c:manualLayout>
      </c:layout>
    </c:legend>
    <c:plotVisOnly val="1"/>
  </c:chart>
  <c:txPr>
    <a:bodyPr/>
    <a:lstStyle/>
    <a:p>
      <a:pPr>
        <a:defRPr sz="12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barChart>
        <c:barDir val="bar"/>
        <c:grouping val="clustered"/>
        <c:ser>
          <c:idx val="0"/>
          <c:order val="0"/>
          <c:tx>
            <c:strRef>
              <c:f>Sheet1!$B$1</c:f>
              <c:strCache>
                <c:ptCount val="1"/>
                <c:pt idx="0">
                  <c:v>Series 1</c:v>
                </c:pt>
              </c:strCache>
            </c:strRef>
          </c:tx>
          <c:spPr>
            <a:solidFill>
              <a:srgbClr val="F79646">
                <a:lumMod val="75000"/>
                <a:alpha val="80000"/>
              </a:srgbClr>
            </a:solidFill>
          </c:spPr>
          <c:cat>
            <c:numRef>
              <c:f>Sheet1!$A$2:$A$5</c:f>
              <c:numCache>
                <c:formatCode>General</c:formatCode>
                <c:ptCount val="4"/>
              </c:numCache>
            </c:numRef>
          </c:cat>
          <c:val>
            <c:numRef>
              <c:f>Sheet1!$B$2:$B$5</c:f>
              <c:numCache>
                <c:formatCode>0%</c:formatCode>
                <c:ptCount val="4"/>
                <c:pt idx="0">
                  <c:v>0.05</c:v>
                </c:pt>
                <c:pt idx="1">
                  <c:v>0.59</c:v>
                </c:pt>
                <c:pt idx="2">
                  <c:v>0.30000000000000032</c:v>
                </c:pt>
                <c:pt idx="3">
                  <c:v>6.0000000000000032E-2</c:v>
                </c:pt>
              </c:numCache>
            </c:numRef>
          </c:val>
        </c:ser>
        <c:dLbls>
          <c:showVal val="1"/>
        </c:dLbls>
        <c:gapWidth val="100"/>
        <c:axId val="98946432"/>
        <c:axId val="99042432"/>
      </c:barChart>
      <c:catAx>
        <c:axId val="98946432"/>
        <c:scaling>
          <c:orientation val="minMax"/>
        </c:scaling>
        <c:axPos val="l"/>
        <c:numFmt formatCode="General" sourceLinked="1"/>
        <c:tickLblPos val="nextTo"/>
        <c:crossAx val="99042432"/>
        <c:crosses val="autoZero"/>
        <c:auto val="1"/>
        <c:lblAlgn val="ctr"/>
        <c:lblOffset val="100"/>
      </c:catAx>
      <c:valAx>
        <c:axId val="99042432"/>
        <c:scaling>
          <c:orientation val="minMax"/>
          <c:max val="0.70000000000000062"/>
          <c:min val="0"/>
        </c:scaling>
        <c:delete val="1"/>
        <c:axPos val="b"/>
        <c:numFmt formatCode="0%" sourceLinked="1"/>
        <c:tickLblPos val="none"/>
        <c:crossAx val="98946432"/>
        <c:crosses val="autoZero"/>
        <c:crossBetween val="between"/>
        <c:majorUnit val="0.2"/>
      </c:valAx>
    </c:plotArea>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CA"/>
  <c:style val="5"/>
  <c:chart>
    <c:autoTitleDeleted val="1"/>
    <c:plotArea>
      <c:layout>
        <c:manualLayout>
          <c:layoutTarget val="inner"/>
          <c:xMode val="edge"/>
          <c:yMode val="edge"/>
          <c:x val="4.6443529389079745E-2"/>
          <c:y val="4.1578395663227352E-2"/>
          <c:w val="0.85632426559714681"/>
          <c:h val="0.91306335452234122"/>
        </c:manualLayout>
      </c:layout>
      <c:barChart>
        <c:barDir val="bar"/>
        <c:grouping val="clustered"/>
        <c:ser>
          <c:idx val="0"/>
          <c:order val="0"/>
          <c:tx>
            <c:strRef>
              <c:f>Sheet1!$B$1</c:f>
              <c:strCache>
                <c:ptCount val="1"/>
                <c:pt idx="0">
                  <c:v>Series 1</c:v>
                </c:pt>
              </c:strCache>
            </c:strRef>
          </c:tx>
          <c:cat>
            <c:numRef>
              <c:f>Sheet1!$A$2:$A$5</c:f>
              <c:numCache>
                <c:formatCode>General</c:formatCode>
                <c:ptCount val="4"/>
              </c:numCache>
            </c:numRef>
          </c:cat>
          <c:val>
            <c:numRef>
              <c:f>Sheet1!$B$2:$B$5</c:f>
              <c:numCache>
                <c:formatCode>0%</c:formatCode>
                <c:ptCount val="4"/>
                <c:pt idx="0">
                  <c:v>6.0000000000000032E-2</c:v>
                </c:pt>
                <c:pt idx="1">
                  <c:v>0.17</c:v>
                </c:pt>
                <c:pt idx="2">
                  <c:v>0.35000000000000031</c:v>
                </c:pt>
                <c:pt idx="3">
                  <c:v>0.35000000000000031</c:v>
                </c:pt>
              </c:numCache>
            </c:numRef>
          </c:val>
        </c:ser>
        <c:dLbls>
          <c:showVal val="1"/>
        </c:dLbls>
        <c:gapWidth val="100"/>
        <c:axId val="99070336"/>
        <c:axId val="99071872"/>
      </c:barChart>
      <c:catAx>
        <c:axId val="99070336"/>
        <c:scaling>
          <c:orientation val="minMax"/>
        </c:scaling>
        <c:axPos val="r"/>
        <c:numFmt formatCode="General" sourceLinked="1"/>
        <c:tickLblPos val="nextTo"/>
        <c:crossAx val="99071872"/>
        <c:crosses val="autoZero"/>
        <c:auto val="1"/>
        <c:lblAlgn val="ctr"/>
        <c:lblOffset val="100"/>
      </c:catAx>
      <c:valAx>
        <c:axId val="99071872"/>
        <c:scaling>
          <c:orientation val="maxMin"/>
          <c:max val="0.70000000000000062"/>
          <c:min val="0"/>
        </c:scaling>
        <c:delete val="1"/>
        <c:axPos val="b"/>
        <c:numFmt formatCode="0%" sourceLinked="1"/>
        <c:tickLblPos val="none"/>
        <c:crossAx val="99070336"/>
        <c:crosses val="autoZero"/>
        <c:crossBetween val="between"/>
        <c:majorUnit val="0.2"/>
      </c:valAx>
    </c:plotArea>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barChart>
        <c:barDir val="bar"/>
        <c:grouping val="clustered"/>
        <c:ser>
          <c:idx val="0"/>
          <c:order val="0"/>
          <c:tx>
            <c:strRef>
              <c:f>Sheet1!$B$1</c:f>
              <c:strCache>
                <c:ptCount val="1"/>
                <c:pt idx="0">
                  <c:v>Series 1</c:v>
                </c:pt>
              </c:strCache>
            </c:strRef>
          </c:tx>
          <c:spPr>
            <a:solidFill>
              <a:srgbClr val="F79646">
                <a:lumMod val="75000"/>
                <a:alpha val="80000"/>
              </a:srgbClr>
            </a:solidFill>
          </c:spPr>
          <c:cat>
            <c:numRef>
              <c:f>Sheet1!$A$2:$A$5</c:f>
              <c:numCache>
                <c:formatCode>General</c:formatCode>
                <c:ptCount val="4"/>
              </c:numCache>
            </c:numRef>
          </c:cat>
          <c:val>
            <c:numRef>
              <c:f>Sheet1!$B$2:$B$5</c:f>
              <c:numCache>
                <c:formatCode>0%</c:formatCode>
                <c:ptCount val="4"/>
                <c:pt idx="0">
                  <c:v>2.0000000000000011E-2</c:v>
                </c:pt>
                <c:pt idx="1">
                  <c:v>0.47000000000000008</c:v>
                </c:pt>
                <c:pt idx="2">
                  <c:v>0.4</c:v>
                </c:pt>
                <c:pt idx="3">
                  <c:v>0.11</c:v>
                </c:pt>
              </c:numCache>
            </c:numRef>
          </c:val>
        </c:ser>
        <c:dLbls>
          <c:showVal val="1"/>
        </c:dLbls>
        <c:gapWidth val="100"/>
        <c:axId val="98985856"/>
        <c:axId val="98987392"/>
      </c:barChart>
      <c:catAx>
        <c:axId val="98985856"/>
        <c:scaling>
          <c:orientation val="minMax"/>
        </c:scaling>
        <c:axPos val="l"/>
        <c:numFmt formatCode="General" sourceLinked="1"/>
        <c:tickLblPos val="nextTo"/>
        <c:crossAx val="98987392"/>
        <c:crosses val="autoZero"/>
        <c:auto val="1"/>
        <c:lblAlgn val="ctr"/>
        <c:lblOffset val="100"/>
      </c:catAx>
      <c:valAx>
        <c:axId val="98987392"/>
        <c:scaling>
          <c:orientation val="minMax"/>
          <c:max val="0.70000000000000062"/>
          <c:min val="0"/>
        </c:scaling>
        <c:delete val="1"/>
        <c:axPos val="b"/>
        <c:numFmt formatCode="0%" sourceLinked="1"/>
        <c:tickLblPos val="none"/>
        <c:crossAx val="98985856"/>
        <c:crosses val="autoZero"/>
        <c:crossBetween val="between"/>
        <c:majorUnit val="0.2"/>
      </c:valAx>
    </c:plotArea>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CA"/>
  <c:style val="5"/>
  <c:chart>
    <c:autoTitleDeleted val="1"/>
    <c:plotArea>
      <c:layout>
        <c:manualLayout>
          <c:layoutTarget val="inner"/>
          <c:xMode val="edge"/>
          <c:yMode val="edge"/>
          <c:x val="4.6443529389079745E-2"/>
          <c:y val="4.157839566322729E-2"/>
          <c:w val="0.85632426559714681"/>
          <c:h val="0.91306335452234078"/>
        </c:manualLayout>
      </c:layout>
      <c:barChart>
        <c:barDir val="bar"/>
        <c:grouping val="clustered"/>
        <c:ser>
          <c:idx val="0"/>
          <c:order val="0"/>
          <c:tx>
            <c:strRef>
              <c:f>Sheet1!$B$1</c:f>
              <c:strCache>
                <c:ptCount val="1"/>
                <c:pt idx="0">
                  <c:v>Series 1</c:v>
                </c:pt>
              </c:strCache>
            </c:strRef>
          </c:tx>
          <c:cat>
            <c:numRef>
              <c:f>Sheet1!$A$2:$A$5</c:f>
              <c:numCache>
                <c:formatCode>General</c:formatCode>
                <c:ptCount val="4"/>
              </c:numCache>
            </c:numRef>
          </c:cat>
          <c:val>
            <c:numRef>
              <c:f>Sheet1!$B$2:$B$5</c:f>
              <c:numCache>
                <c:formatCode>0%</c:formatCode>
                <c:ptCount val="4"/>
                <c:pt idx="0">
                  <c:v>6.0000000000000032E-2</c:v>
                </c:pt>
                <c:pt idx="1">
                  <c:v>0.18000000000000024</c:v>
                </c:pt>
                <c:pt idx="2">
                  <c:v>0.26</c:v>
                </c:pt>
                <c:pt idx="3">
                  <c:v>0.45</c:v>
                </c:pt>
              </c:numCache>
            </c:numRef>
          </c:val>
        </c:ser>
        <c:dLbls>
          <c:showVal val="1"/>
        </c:dLbls>
        <c:gapWidth val="100"/>
        <c:axId val="116198016"/>
        <c:axId val="116199808"/>
      </c:barChart>
      <c:catAx>
        <c:axId val="116198016"/>
        <c:scaling>
          <c:orientation val="minMax"/>
        </c:scaling>
        <c:axPos val="r"/>
        <c:numFmt formatCode="General" sourceLinked="1"/>
        <c:tickLblPos val="nextTo"/>
        <c:crossAx val="116199808"/>
        <c:crosses val="autoZero"/>
        <c:auto val="1"/>
        <c:lblAlgn val="ctr"/>
        <c:lblOffset val="100"/>
      </c:catAx>
      <c:valAx>
        <c:axId val="116199808"/>
        <c:scaling>
          <c:orientation val="maxMin"/>
          <c:max val="0.70000000000000062"/>
          <c:min val="0"/>
        </c:scaling>
        <c:delete val="1"/>
        <c:axPos val="b"/>
        <c:numFmt formatCode="0%" sourceLinked="1"/>
        <c:tickLblPos val="none"/>
        <c:crossAx val="116198016"/>
        <c:crosses val="autoZero"/>
        <c:crossBetween val="between"/>
        <c:majorUnit val="0.2"/>
      </c:valAx>
    </c:plotArea>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3742190578160321"/>
          <c:y val="3.8565321455619216E-2"/>
          <c:w val="0.49267812404817102"/>
          <c:h val="0.9600904901422207"/>
        </c:manualLayout>
      </c:layout>
      <c:barChart>
        <c:barDir val="bar"/>
        <c:grouping val="clustered"/>
        <c:ser>
          <c:idx val="0"/>
          <c:order val="0"/>
          <c:tx>
            <c:strRef>
              <c:f>Sheet1!$B$1</c:f>
              <c:strCache>
                <c:ptCount val="1"/>
                <c:pt idx="0">
                  <c:v>Total</c:v>
                </c:pt>
              </c:strCache>
            </c:strRef>
          </c:tx>
          <c:dLbls>
            <c:showVal val="1"/>
          </c:dLbls>
          <c:cat>
            <c:strRef>
              <c:f>Sheet1!$A$2:$A$4</c:f>
              <c:strCache>
                <c:ptCount val="3"/>
                <c:pt idx="0">
                  <c:v>Positive Impact</c:v>
                </c:pt>
                <c:pt idx="1">
                  <c:v>Negative Impact</c:v>
                </c:pt>
                <c:pt idx="2">
                  <c:v>No Impact</c:v>
                </c:pt>
              </c:strCache>
            </c:strRef>
          </c:cat>
          <c:val>
            <c:numRef>
              <c:f>Sheet1!$B$2:$B$4</c:f>
              <c:numCache>
                <c:formatCode>0%</c:formatCode>
                <c:ptCount val="3"/>
                <c:pt idx="0">
                  <c:v>0.87000000000000111</c:v>
                </c:pt>
                <c:pt idx="1">
                  <c:v>0.12000000000000002</c:v>
                </c:pt>
                <c:pt idx="2">
                  <c:v>0.05</c:v>
                </c:pt>
              </c:numCache>
            </c:numRef>
          </c:val>
        </c:ser>
        <c:gapWidth val="100"/>
        <c:axId val="117553024"/>
        <c:axId val="118234496"/>
      </c:barChart>
      <c:catAx>
        <c:axId val="117553024"/>
        <c:scaling>
          <c:orientation val="maxMin"/>
        </c:scaling>
        <c:axPos val="l"/>
        <c:numFmt formatCode="@" sourceLinked="1"/>
        <c:majorTickMark val="none"/>
        <c:tickLblPos val="nextTo"/>
        <c:crossAx val="118234496"/>
        <c:crosses val="autoZero"/>
        <c:auto val="1"/>
        <c:lblAlgn val="ctr"/>
        <c:lblOffset val="100"/>
      </c:catAx>
      <c:valAx>
        <c:axId val="118234496"/>
        <c:scaling>
          <c:orientation val="minMax"/>
          <c:max val="1"/>
          <c:min val="0"/>
        </c:scaling>
        <c:delete val="1"/>
        <c:axPos val="t"/>
        <c:numFmt formatCode="0%" sourceLinked="1"/>
        <c:tickLblPos val="none"/>
        <c:crossAx val="117553024"/>
        <c:crosses val="autoZero"/>
        <c:crossBetween val="between"/>
      </c:valAx>
    </c:plotArea>
    <c:plotVisOnly val="1"/>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0005638032404851"/>
          <c:y val="5.1887145197337566E-2"/>
          <c:w val="0.39994361967595426"/>
          <c:h val="0.92007307671227867"/>
        </c:manualLayout>
      </c:layout>
      <c:barChart>
        <c:barDir val="bar"/>
        <c:grouping val="stacked"/>
        <c:ser>
          <c:idx val="0"/>
          <c:order val="0"/>
          <c:tx>
            <c:strRef>
              <c:f>Sheet1!$B$1</c:f>
              <c:strCache>
                <c:ptCount val="1"/>
                <c:pt idx="0">
                  <c:v>Multiple Mentions</c:v>
                </c:pt>
              </c:strCache>
            </c:strRef>
          </c:tx>
          <c:dLbls>
            <c:txPr>
              <a:bodyPr/>
              <a:lstStyle/>
              <a:p>
                <a:pPr>
                  <a:defRPr sz="1600" b="1">
                    <a:solidFill>
                      <a:schemeClr val="bg1"/>
                    </a:solidFill>
                    <a:latin typeface="Calibri" pitchFamily="34" charset="0"/>
                    <a:cs typeface="Calibri" pitchFamily="34" charset="0"/>
                  </a:defRPr>
                </a:pPr>
                <a:endParaRPr lang="en-US"/>
              </a:p>
            </c:txPr>
            <c:dLblPos val="inEnd"/>
            <c:showVal val="1"/>
          </c:dLbls>
          <c:cat>
            <c:strRef>
              <c:f>Sheet1!$A$2:$A$14</c:f>
              <c:strCache>
                <c:ptCount val="13"/>
                <c:pt idx="0">
                  <c:v>Better reporting/ info management</c:v>
                </c:pt>
                <c:pt idx="1">
                  <c:v>File management/ document storage</c:v>
                </c:pt>
                <c:pt idx="2">
                  <c:v>More connected to customers</c:v>
                </c:pt>
                <c:pt idx="3">
                  <c:v>Remote access to information - mobile workforce</c:v>
                </c:pt>
                <c:pt idx="4">
                  <c:v>Access to new markets/ business</c:v>
                </c:pt>
                <c:pt idx="5">
                  <c:v>Increase productivity/ efficiency</c:v>
                </c:pt>
                <c:pt idx="6">
                  <c:v>Ability to advertise online</c:v>
                </c:pt>
                <c:pt idx="7">
                  <c:v>Greater market presence</c:v>
                </c:pt>
                <c:pt idx="8">
                  <c:v>Better tools to manage the business/ cash flow</c:v>
                </c:pt>
                <c:pt idx="9">
                  <c:v>Easier access to information</c:v>
                </c:pt>
                <c:pt idx="10">
                  <c:v>Ability to do work faster/ easier</c:v>
                </c:pt>
                <c:pt idx="11">
                  <c:v>Ability to streamline business processes</c:v>
                </c:pt>
                <c:pt idx="12">
                  <c:v>Easier to communicate</c:v>
                </c:pt>
              </c:strCache>
            </c:strRef>
          </c:cat>
          <c:val>
            <c:numRef>
              <c:f>Sheet1!$B$2:$B$14</c:f>
              <c:numCache>
                <c:formatCode>0%</c:formatCode>
                <c:ptCount val="13"/>
                <c:pt idx="0">
                  <c:v>3.0000000000000002E-2</c:v>
                </c:pt>
                <c:pt idx="1">
                  <c:v>3.0000000000000002E-2</c:v>
                </c:pt>
                <c:pt idx="2">
                  <c:v>4.0000000000000022E-2</c:v>
                </c:pt>
                <c:pt idx="3">
                  <c:v>0.05</c:v>
                </c:pt>
                <c:pt idx="4">
                  <c:v>0.05</c:v>
                </c:pt>
                <c:pt idx="5">
                  <c:v>0.05</c:v>
                </c:pt>
                <c:pt idx="6">
                  <c:v>6.0000000000000032E-2</c:v>
                </c:pt>
                <c:pt idx="7">
                  <c:v>6.0000000000000032E-2</c:v>
                </c:pt>
                <c:pt idx="8">
                  <c:v>8.0000000000000043E-2</c:v>
                </c:pt>
                <c:pt idx="9">
                  <c:v>0.12000000000000002</c:v>
                </c:pt>
                <c:pt idx="10">
                  <c:v>0.13</c:v>
                </c:pt>
                <c:pt idx="11">
                  <c:v>0.17</c:v>
                </c:pt>
                <c:pt idx="12">
                  <c:v>0.18000000000000024</c:v>
                </c:pt>
              </c:numCache>
            </c:numRef>
          </c:val>
        </c:ser>
        <c:dLbls>
          <c:showVal val="1"/>
        </c:dLbls>
        <c:gapWidth val="50"/>
        <c:overlap val="100"/>
        <c:axId val="123717120"/>
        <c:axId val="123718656"/>
      </c:barChart>
      <c:catAx>
        <c:axId val="123717120"/>
        <c:scaling>
          <c:orientation val="minMax"/>
        </c:scaling>
        <c:axPos val="l"/>
        <c:tickLblPos val="nextTo"/>
        <c:txPr>
          <a:bodyPr/>
          <a:lstStyle/>
          <a:p>
            <a:pPr>
              <a:defRPr sz="1600" b="0">
                <a:latin typeface="Arial Narrow" pitchFamily="34" charset="0"/>
                <a:cs typeface="Calibri" pitchFamily="34" charset="0"/>
              </a:defRPr>
            </a:pPr>
            <a:endParaRPr lang="en-US"/>
          </a:p>
        </c:txPr>
        <c:crossAx val="123718656"/>
        <c:crosses val="autoZero"/>
        <c:auto val="1"/>
        <c:lblAlgn val="ctr"/>
        <c:lblOffset val="100"/>
      </c:catAx>
      <c:valAx>
        <c:axId val="123718656"/>
        <c:scaling>
          <c:orientation val="minMax"/>
        </c:scaling>
        <c:delete val="1"/>
        <c:axPos val="b"/>
        <c:numFmt formatCode="0%" sourceLinked="1"/>
        <c:tickLblPos val="none"/>
        <c:crossAx val="123717120"/>
        <c:crosses val="autoZero"/>
        <c:crossBetween val="between"/>
      </c:valAx>
    </c:plotArea>
    <c:plotVisOnly val="1"/>
  </c:chart>
  <c:txPr>
    <a:bodyPr/>
    <a:lstStyle/>
    <a:p>
      <a:pPr>
        <a:defRPr sz="1400" b="1">
          <a:solidFill>
            <a:srgbClr val="353535"/>
          </a:solidFil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0005638032404851"/>
          <c:y val="5.1887145197337566E-2"/>
          <c:w val="0.39994361967595443"/>
          <c:h val="0.92007307671227867"/>
        </c:manualLayout>
      </c:layout>
      <c:barChart>
        <c:barDir val="bar"/>
        <c:grouping val="stacked"/>
        <c:ser>
          <c:idx val="0"/>
          <c:order val="0"/>
          <c:tx>
            <c:strRef>
              <c:f>Sheet1!$B$1</c:f>
              <c:strCache>
                <c:ptCount val="1"/>
                <c:pt idx="0">
                  <c:v>Multiple Mentions</c:v>
                </c:pt>
              </c:strCache>
            </c:strRef>
          </c:tx>
          <c:dLbls>
            <c:txPr>
              <a:bodyPr/>
              <a:lstStyle/>
              <a:p>
                <a:pPr>
                  <a:defRPr sz="1600" b="1">
                    <a:solidFill>
                      <a:schemeClr val="bg1"/>
                    </a:solidFill>
                    <a:latin typeface="Calibri" pitchFamily="34" charset="0"/>
                    <a:cs typeface="Calibri" pitchFamily="34" charset="0"/>
                  </a:defRPr>
                </a:pPr>
                <a:endParaRPr lang="en-US"/>
              </a:p>
            </c:txPr>
            <c:dLblPos val="inEnd"/>
            <c:showVal val="1"/>
          </c:dLbls>
          <c:cat>
            <c:strRef>
              <c:f>Sheet1!$A$2:$A$8</c:f>
              <c:strCache>
                <c:ptCount val="7"/>
                <c:pt idx="0">
                  <c:v>Technology not always reliable</c:v>
                </c:pt>
                <c:pt idx="1">
                  <c:v>Systems not compatible/ don't work together</c:v>
                </c:pt>
                <c:pt idx="2">
                  <c:v>More complex/ difficult to work with</c:v>
                </c:pt>
                <c:pt idx="3">
                  <c:v>Time and money required to keep up with changing environment</c:v>
                </c:pt>
                <c:pt idx="4">
                  <c:v>Suppliers/ customers demanding electronic interactions</c:v>
                </c:pt>
                <c:pt idx="5">
                  <c:v>Higher cost of technology upgrades</c:v>
                </c:pt>
                <c:pt idx="6">
                  <c:v>Greater competition</c:v>
                </c:pt>
              </c:strCache>
            </c:strRef>
          </c:cat>
          <c:val>
            <c:numRef>
              <c:f>Sheet1!$B$2:$B$8</c:f>
              <c:numCache>
                <c:formatCode>0%</c:formatCode>
                <c:ptCount val="7"/>
                <c:pt idx="0">
                  <c:v>0.05</c:v>
                </c:pt>
                <c:pt idx="1">
                  <c:v>0.05</c:v>
                </c:pt>
                <c:pt idx="2">
                  <c:v>8.0000000000000043E-2</c:v>
                </c:pt>
                <c:pt idx="3">
                  <c:v>8.0000000000000043E-2</c:v>
                </c:pt>
                <c:pt idx="4">
                  <c:v>0.11</c:v>
                </c:pt>
                <c:pt idx="5">
                  <c:v>0.16</c:v>
                </c:pt>
                <c:pt idx="6">
                  <c:v>0.22</c:v>
                </c:pt>
              </c:numCache>
            </c:numRef>
          </c:val>
        </c:ser>
        <c:dLbls>
          <c:showVal val="1"/>
        </c:dLbls>
        <c:gapWidth val="50"/>
        <c:overlap val="100"/>
        <c:axId val="124283520"/>
        <c:axId val="124297600"/>
      </c:barChart>
      <c:catAx>
        <c:axId val="124283520"/>
        <c:scaling>
          <c:orientation val="minMax"/>
        </c:scaling>
        <c:axPos val="l"/>
        <c:tickLblPos val="nextTo"/>
        <c:txPr>
          <a:bodyPr/>
          <a:lstStyle/>
          <a:p>
            <a:pPr>
              <a:defRPr sz="1600" b="0">
                <a:latin typeface="Arial Narrow" pitchFamily="34" charset="0"/>
                <a:cs typeface="Calibri" pitchFamily="34" charset="0"/>
              </a:defRPr>
            </a:pPr>
            <a:endParaRPr lang="en-US"/>
          </a:p>
        </c:txPr>
        <c:crossAx val="124297600"/>
        <c:crosses val="autoZero"/>
        <c:auto val="1"/>
        <c:lblAlgn val="ctr"/>
        <c:lblOffset val="100"/>
      </c:catAx>
      <c:valAx>
        <c:axId val="124297600"/>
        <c:scaling>
          <c:orientation val="minMax"/>
        </c:scaling>
        <c:delete val="1"/>
        <c:axPos val="b"/>
        <c:numFmt formatCode="0%" sourceLinked="1"/>
        <c:tickLblPos val="none"/>
        <c:crossAx val="124283520"/>
        <c:crosses val="autoZero"/>
        <c:crossBetween val="between"/>
      </c:valAx>
    </c:plotArea>
    <c:plotVisOnly val="1"/>
  </c:chart>
  <c:txPr>
    <a:bodyPr/>
    <a:lstStyle/>
    <a:p>
      <a:pPr>
        <a:defRPr sz="1400" b="1">
          <a:solidFill>
            <a:srgbClr val="353535"/>
          </a:solidFill>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4.6443529389079745E-2"/>
          <c:y val="4.1578395663227269E-2"/>
          <c:w val="0.85632426559714681"/>
          <c:h val="0.91306335452234055"/>
        </c:manualLayout>
      </c:layout>
      <c:barChart>
        <c:barDir val="bar"/>
        <c:grouping val="stacked"/>
        <c:ser>
          <c:idx val="0"/>
          <c:order val="0"/>
          <c:tx>
            <c:strRef>
              <c:f>Sheet1!$B$1</c:f>
              <c:strCache>
                <c:ptCount val="1"/>
                <c:pt idx="0">
                  <c:v>Currently using</c:v>
                </c:pt>
              </c:strCache>
            </c:strRef>
          </c:tx>
          <c:dLbls>
            <c:dLbl>
              <c:idx val="0"/>
              <c:layout>
                <c:manualLayout>
                  <c:x val="9.2172387039836622E-3"/>
                  <c:y val="0"/>
                </c:manualLayout>
              </c:layout>
              <c:showVal val="1"/>
            </c:dLbl>
            <c:txPr>
              <a:bodyPr/>
              <a:lstStyle/>
              <a:p>
                <a:pPr>
                  <a:defRPr sz="1400"/>
                </a:pPr>
                <a:endParaRPr lang="en-US"/>
              </a:p>
            </c:txPr>
            <c:showVal val="1"/>
          </c:dLbls>
          <c:cat>
            <c:numRef>
              <c:f>Sheet1!$A$2:$A$15</c:f>
              <c:numCache>
                <c:formatCode>General</c:formatCode>
                <c:ptCount val="14"/>
              </c:numCache>
            </c:numRef>
          </c:cat>
          <c:val>
            <c:numRef>
              <c:f>Sheet1!$B$2:$B$15</c:f>
              <c:numCache>
                <c:formatCode>0%</c:formatCode>
                <c:ptCount val="14"/>
                <c:pt idx="0">
                  <c:v>0.11</c:v>
                </c:pt>
                <c:pt idx="1">
                  <c:v>0.16</c:v>
                </c:pt>
                <c:pt idx="2">
                  <c:v>0.21000000000000021</c:v>
                </c:pt>
                <c:pt idx="3">
                  <c:v>0.22</c:v>
                </c:pt>
                <c:pt idx="4">
                  <c:v>0.23</c:v>
                </c:pt>
                <c:pt idx="5">
                  <c:v>0.26</c:v>
                </c:pt>
                <c:pt idx="6">
                  <c:v>0.27</c:v>
                </c:pt>
                <c:pt idx="7">
                  <c:v>0.29000000000000031</c:v>
                </c:pt>
                <c:pt idx="8">
                  <c:v>0.30000000000000032</c:v>
                </c:pt>
                <c:pt idx="9">
                  <c:v>0.34</c:v>
                </c:pt>
                <c:pt idx="10">
                  <c:v>0.34</c:v>
                </c:pt>
                <c:pt idx="11">
                  <c:v>0.70000000000000062</c:v>
                </c:pt>
                <c:pt idx="12">
                  <c:v>0.77000000000000135</c:v>
                </c:pt>
                <c:pt idx="13">
                  <c:v>0.89</c:v>
                </c:pt>
              </c:numCache>
            </c:numRef>
          </c:val>
        </c:ser>
        <c:ser>
          <c:idx val="1"/>
          <c:order val="1"/>
          <c:tx>
            <c:strRef>
              <c:f>Sheet1!$C$1</c:f>
              <c:strCache>
                <c:ptCount val="1"/>
                <c:pt idx="0">
                  <c:v>Thinking about using</c:v>
                </c:pt>
              </c:strCache>
            </c:strRef>
          </c:tx>
          <c:dLbls>
            <c:dLbl>
              <c:idx val="0"/>
              <c:delete val="1"/>
            </c:dLbl>
            <c:dLbl>
              <c:idx val="1"/>
              <c:layout>
                <c:manualLayout>
                  <c:x val="3.2260335463942816E-2"/>
                  <c:y val="0"/>
                </c:manualLayout>
              </c:layout>
              <c:showVal val="1"/>
            </c:dLbl>
            <c:dLbl>
              <c:idx val="13"/>
              <c:delete val="1"/>
            </c:dLbl>
            <c:txPr>
              <a:bodyPr/>
              <a:lstStyle/>
              <a:p>
                <a:pPr>
                  <a:defRPr sz="1400"/>
                </a:pPr>
                <a:endParaRPr lang="en-US"/>
              </a:p>
            </c:txPr>
            <c:showVal val="1"/>
          </c:dLbls>
          <c:cat>
            <c:numRef>
              <c:f>Sheet1!$A$2:$A$15</c:f>
              <c:numCache>
                <c:formatCode>General</c:formatCode>
                <c:ptCount val="14"/>
              </c:numCache>
            </c:numRef>
          </c:cat>
          <c:val>
            <c:numRef>
              <c:f>Sheet1!$C$2:$C$15</c:f>
              <c:numCache>
                <c:formatCode>0%</c:formatCode>
                <c:ptCount val="14"/>
                <c:pt idx="0">
                  <c:v>0</c:v>
                </c:pt>
                <c:pt idx="1">
                  <c:v>2.0000000000000011E-2</c:v>
                </c:pt>
                <c:pt idx="2">
                  <c:v>0.12000000000000002</c:v>
                </c:pt>
                <c:pt idx="3">
                  <c:v>6.0000000000000032E-2</c:v>
                </c:pt>
                <c:pt idx="4">
                  <c:v>7.0000000000000021E-2</c:v>
                </c:pt>
                <c:pt idx="5">
                  <c:v>0.1</c:v>
                </c:pt>
                <c:pt idx="6">
                  <c:v>0.05</c:v>
                </c:pt>
                <c:pt idx="7">
                  <c:v>0.05</c:v>
                </c:pt>
                <c:pt idx="8">
                  <c:v>0.05</c:v>
                </c:pt>
                <c:pt idx="9">
                  <c:v>0.05</c:v>
                </c:pt>
                <c:pt idx="10">
                  <c:v>0.05</c:v>
                </c:pt>
                <c:pt idx="11">
                  <c:v>4.0000000000000022E-2</c:v>
                </c:pt>
                <c:pt idx="12">
                  <c:v>1.0000000000000005E-2</c:v>
                </c:pt>
                <c:pt idx="13">
                  <c:v>0</c:v>
                </c:pt>
              </c:numCache>
            </c:numRef>
          </c:val>
        </c:ser>
        <c:dLbls>
          <c:showVal val="1"/>
        </c:dLbls>
        <c:gapWidth val="100"/>
        <c:overlap val="100"/>
        <c:axId val="127624704"/>
        <c:axId val="127626240"/>
      </c:barChart>
      <c:catAx>
        <c:axId val="127624704"/>
        <c:scaling>
          <c:orientation val="minMax"/>
        </c:scaling>
        <c:axPos val="l"/>
        <c:numFmt formatCode="General" sourceLinked="1"/>
        <c:tickLblPos val="nextTo"/>
        <c:crossAx val="127626240"/>
        <c:crosses val="autoZero"/>
        <c:auto val="1"/>
        <c:lblAlgn val="ctr"/>
        <c:lblOffset val="100"/>
      </c:catAx>
      <c:valAx>
        <c:axId val="127626240"/>
        <c:scaling>
          <c:orientation val="minMax"/>
          <c:max val="1"/>
          <c:min val="0"/>
        </c:scaling>
        <c:delete val="1"/>
        <c:axPos val="b"/>
        <c:numFmt formatCode="0%" sourceLinked="1"/>
        <c:tickLblPos val="none"/>
        <c:crossAx val="127624704"/>
        <c:crosses val="autoZero"/>
        <c:crossBetween val="between"/>
        <c:majorUnit val="0.2"/>
      </c:valAx>
    </c:plotArea>
    <c:legend>
      <c:legendPos val="r"/>
      <c:layout>
        <c:manualLayout>
          <c:xMode val="edge"/>
          <c:yMode val="edge"/>
          <c:x val="0.61899471393655614"/>
          <c:y val="0.43973617916970043"/>
          <c:w val="0.33564969954853857"/>
          <c:h val="0.12596899224806204"/>
        </c:manualLayout>
      </c:layout>
      <c:txPr>
        <a:bodyPr/>
        <a:lstStyle/>
        <a:p>
          <a:pPr>
            <a:defRPr sz="1400"/>
          </a:pPr>
          <a:endParaRPr lang="en-US"/>
        </a:p>
      </c:txPr>
    </c:legend>
    <c:plotVisOnly val="1"/>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0005638032404851"/>
          <c:y val="5.1887145197337566E-2"/>
          <c:w val="0.39994361967595443"/>
          <c:h val="0.92007307671227867"/>
        </c:manualLayout>
      </c:layout>
      <c:barChart>
        <c:barDir val="bar"/>
        <c:grouping val="stacked"/>
        <c:ser>
          <c:idx val="0"/>
          <c:order val="0"/>
          <c:tx>
            <c:strRef>
              <c:f>Sheet1!$B$1</c:f>
              <c:strCache>
                <c:ptCount val="1"/>
                <c:pt idx="0">
                  <c:v>Multiple Mentions</c:v>
                </c:pt>
              </c:strCache>
            </c:strRef>
          </c:tx>
          <c:dLbls>
            <c:dLbl>
              <c:idx val="0"/>
              <c:layout>
                <c:manualLayout>
                  <c:x val="4.1256497520765593E-3"/>
                  <c:y val="0"/>
                </c:manualLayout>
              </c:layout>
              <c:spPr/>
              <c:txPr>
                <a:bodyPr/>
                <a:lstStyle/>
                <a:p>
                  <a:pPr>
                    <a:defRPr sz="1600" b="1">
                      <a:solidFill>
                        <a:schemeClr val="accent6">
                          <a:lumMod val="50000"/>
                        </a:schemeClr>
                      </a:solidFill>
                      <a:latin typeface="Calibri" pitchFamily="34" charset="0"/>
                      <a:cs typeface="Calibri" pitchFamily="34" charset="0"/>
                    </a:defRPr>
                  </a:pPr>
                  <a:endParaRPr lang="en-US"/>
                </a:p>
              </c:txPr>
              <c:dLblPos val="ctr"/>
              <c:showVal val="1"/>
            </c:dLbl>
            <c:dLbl>
              <c:idx val="1"/>
              <c:layout>
                <c:manualLayout>
                  <c:x val="5.4423172672294282E-3"/>
                  <c:y val="-2.4432629141354686E-3"/>
                </c:manualLayout>
              </c:layout>
              <c:spPr/>
              <c:txPr>
                <a:bodyPr/>
                <a:lstStyle/>
                <a:p>
                  <a:pPr>
                    <a:defRPr sz="1600" b="1">
                      <a:solidFill>
                        <a:schemeClr val="accent6">
                          <a:lumMod val="50000"/>
                        </a:schemeClr>
                      </a:solidFill>
                      <a:latin typeface="Calibri" pitchFamily="34" charset="0"/>
                      <a:cs typeface="Calibri" pitchFamily="34" charset="0"/>
                    </a:defRPr>
                  </a:pPr>
                  <a:endParaRPr lang="en-US"/>
                </a:p>
              </c:txPr>
              <c:dLblPos val="ctr"/>
              <c:showVal val="1"/>
            </c:dLbl>
            <c:dLbl>
              <c:idx val="2"/>
              <c:layout>
                <c:manualLayout>
                  <c:x val="-1.2893117565755761E-3"/>
                  <c:y val="0"/>
                </c:manualLayout>
              </c:layout>
              <c:dLblPos val="ctr"/>
              <c:showVal val="1"/>
            </c:dLbl>
            <c:txPr>
              <a:bodyPr/>
              <a:lstStyle/>
              <a:p>
                <a:pPr>
                  <a:defRPr sz="1600" b="1">
                    <a:solidFill>
                      <a:schemeClr val="bg1"/>
                    </a:solidFill>
                    <a:latin typeface="Calibri" pitchFamily="34" charset="0"/>
                    <a:cs typeface="Calibri" pitchFamily="34" charset="0"/>
                  </a:defRPr>
                </a:pPr>
                <a:endParaRPr lang="en-US"/>
              </a:p>
            </c:txPr>
            <c:dLblPos val="inEnd"/>
            <c:showVal val="1"/>
          </c:dLbls>
          <c:cat>
            <c:strRef>
              <c:f>Sheet1!$A$2:$A$14</c:f>
              <c:strCache>
                <c:ptCount val="13"/>
                <c:pt idx="0">
                  <c:v>Industry trade shows</c:v>
                </c:pt>
                <c:pt idx="1">
                  <c:v>Other staff</c:v>
                </c:pt>
                <c:pt idx="2">
                  <c:v>Myself</c:v>
                </c:pt>
                <c:pt idx="3">
                  <c:v>Word of mouth</c:v>
                </c:pt>
                <c:pt idx="4">
                  <c:v>Technology solution vendor</c:v>
                </c:pt>
                <c:pt idx="5">
                  <c:v>Accountant</c:v>
                </c:pt>
                <c:pt idx="6">
                  <c:v>Business owners/ partners</c:v>
                </c:pt>
                <c:pt idx="7">
                  <c:v>Internet search engines</c:v>
                </c:pt>
                <c:pt idx="8">
                  <c:v>Members of your business network</c:v>
                </c:pt>
                <c:pt idx="9">
                  <c:v>Technical expert/ dedicated employee internally</c:v>
                </c:pt>
                <c:pt idx="10">
                  <c:v>Friends and family</c:v>
                </c:pt>
                <c:pt idx="11">
                  <c:v>Colleagues</c:v>
                </c:pt>
                <c:pt idx="12">
                  <c:v>External IT contractor or consultant</c:v>
                </c:pt>
              </c:strCache>
            </c:strRef>
          </c:cat>
          <c:val>
            <c:numRef>
              <c:f>Sheet1!$B$2:$B$14</c:f>
              <c:numCache>
                <c:formatCode>0%</c:formatCode>
                <c:ptCount val="13"/>
                <c:pt idx="0">
                  <c:v>2.0000000000000011E-2</c:v>
                </c:pt>
                <c:pt idx="1">
                  <c:v>3.0000000000000002E-2</c:v>
                </c:pt>
                <c:pt idx="2">
                  <c:v>4.0000000000000022E-2</c:v>
                </c:pt>
                <c:pt idx="3">
                  <c:v>0.05</c:v>
                </c:pt>
                <c:pt idx="4">
                  <c:v>0.05</c:v>
                </c:pt>
                <c:pt idx="5">
                  <c:v>6.0000000000000032E-2</c:v>
                </c:pt>
                <c:pt idx="6">
                  <c:v>6.0000000000000032E-2</c:v>
                </c:pt>
                <c:pt idx="7">
                  <c:v>0.1</c:v>
                </c:pt>
                <c:pt idx="8">
                  <c:v>0.1</c:v>
                </c:pt>
                <c:pt idx="9">
                  <c:v>0.11</c:v>
                </c:pt>
                <c:pt idx="10">
                  <c:v>0.13</c:v>
                </c:pt>
                <c:pt idx="11">
                  <c:v>0.18000000000000024</c:v>
                </c:pt>
                <c:pt idx="12">
                  <c:v>0.45</c:v>
                </c:pt>
              </c:numCache>
            </c:numRef>
          </c:val>
        </c:ser>
        <c:dLbls>
          <c:showVal val="1"/>
        </c:dLbls>
        <c:gapWidth val="50"/>
        <c:overlap val="100"/>
        <c:axId val="127795200"/>
        <c:axId val="127796736"/>
      </c:barChart>
      <c:catAx>
        <c:axId val="127795200"/>
        <c:scaling>
          <c:orientation val="minMax"/>
        </c:scaling>
        <c:axPos val="l"/>
        <c:tickLblPos val="nextTo"/>
        <c:txPr>
          <a:bodyPr/>
          <a:lstStyle/>
          <a:p>
            <a:pPr>
              <a:defRPr sz="1600" b="0">
                <a:latin typeface="Arial Narrow" pitchFamily="34" charset="0"/>
                <a:cs typeface="Calibri" pitchFamily="34" charset="0"/>
              </a:defRPr>
            </a:pPr>
            <a:endParaRPr lang="en-US"/>
          </a:p>
        </c:txPr>
        <c:crossAx val="127796736"/>
        <c:crosses val="autoZero"/>
        <c:auto val="1"/>
        <c:lblAlgn val="ctr"/>
        <c:lblOffset val="100"/>
      </c:catAx>
      <c:valAx>
        <c:axId val="127796736"/>
        <c:scaling>
          <c:orientation val="minMax"/>
        </c:scaling>
        <c:delete val="1"/>
        <c:axPos val="b"/>
        <c:numFmt formatCode="0%" sourceLinked="1"/>
        <c:tickLblPos val="none"/>
        <c:crossAx val="127795200"/>
        <c:crosses val="autoZero"/>
        <c:crossBetween val="between"/>
      </c:valAx>
    </c:plotArea>
    <c:plotVisOnly val="1"/>
  </c:chart>
  <c:txPr>
    <a:bodyPr/>
    <a:lstStyle/>
    <a:p>
      <a:pPr>
        <a:defRPr sz="1400" b="1">
          <a:solidFill>
            <a:srgbClr val="353535"/>
          </a:solidFill>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barChart>
        <c:barDir val="bar"/>
        <c:grouping val="clustered"/>
        <c:ser>
          <c:idx val="0"/>
          <c:order val="0"/>
          <c:tx>
            <c:strRef>
              <c:f>Sheet1!$B$1</c:f>
              <c:strCache>
                <c:ptCount val="1"/>
                <c:pt idx="0">
                  <c:v>Series 1</c:v>
                </c:pt>
              </c:strCache>
            </c:strRef>
          </c:tx>
          <c:spPr>
            <a:solidFill>
              <a:srgbClr val="F79646">
                <a:lumMod val="75000"/>
                <a:alpha val="80000"/>
              </a:srgbClr>
            </a:solidFill>
          </c:spPr>
          <c:cat>
            <c:numRef>
              <c:f>Sheet1!$A$2:$A$5</c:f>
              <c:numCache>
                <c:formatCode>General</c:formatCode>
                <c:ptCount val="4"/>
              </c:numCache>
            </c:numRef>
          </c:cat>
          <c:val>
            <c:numRef>
              <c:f>Sheet1!$B$2:$B$5</c:f>
              <c:numCache>
                <c:formatCode>0%</c:formatCode>
                <c:ptCount val="4"/>
                <c:pt idx="0">
                  <c:v>0.39000000000000057</c:v>
                </c:pt>
                <c:pt idx="1">
                  <c:v>0.41000000000000031</c:v>
                </c:pt>
                <c:pt idx="2">
                  <c:v>0.13</c:v>
                </c:pt>
                <c:pt idx="3">
                  <c:v>7.0000000000000021E-2</c:v>
                </c:pt>
              </c:numCache>
            </c:numRef>
          </c:val>
        </c:ser>
        <c:dLbls>
          <c:showVal val="1"/>
        </c:dLbls>
        <c:gapWidth val="100"/>
        <c:axId val="127857792"/>
        <c:axId val="127859328"/>
      </c:barChart>
      <c:catAx>
        <c:axId val="127857792"/>
        <c:scaling>
          <c:orientation val="minMax"/>
        </c:scaling>
        <c:axPos val="l"/>
        <c:numFmt formatCode="General" sourceLinked="1"/>
        <c:tickLblPos val="nextTo"/>
        <c:crossAx val="127859328"/>
        <c:crosses val="autoZero"/>
        <c:auto val="1"/>
        <c:lblAlgn val="ctr"/>
        <c:lblOffset val="100"/>
      </c:catAx>
      <c:valAx>
        <c:axId val="127859328"/>
        <c:scaling>
          <c:orientation val="minMax"/>
          <c:max val="0.70000000000000062"/>
          <c:min val="0"/>
        </c:scaling>
        <c:delete val="1"/>
        <c:axPos val="b"/>
        <c:numFmt formatCode="0%" sourceLinked="1"/>
        <c:tickLblPos val="none"/>
        <c:crossAx val="127857792"/>
        <c:crosses val="autoZero"/>
        <c:crossBetween val="between"/>
        <c:majorUnit val="0.2"/>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style val="3"/>
  <c:chart>
    <c:title>
      <c:tx>
        <c:rich>
          <a:bodyPr/>
          <a:lstStyle/>
          <a:p>
            <a:pPr>
              <a:defRPr/>
            </a:pPr>
            <a:r>
              <a:rPr lang="en-CA"/>
              <a:t>Energy</a:t>
            </a:r>
          </a:p>
        </c:rich>
      </c:tx>
      <c:layout>
        <c:manualLayout>
          <c:xMode val="edge"/>
          <c:yMode val="edge"/>
          <c:x val="0.36558644042254274"/>
          <c:y val="0"/>
        </c:manualLayout>
      </c:layout>
      <c:overlay val="1"/>
    </c:title>
    <c:plotArea>
      <c:layout>
        <c:manualLayout>
          <c:layoutTarget val="inner"/>
          <c:xMode val="edge"/>
          <c:yMode val="edge"/>
          <c:x val="5.4695101452266734E-2"/>
          <c:y val="5.13585977626181E-2"/>
          <c:w val="0.68794921661757502"/>
          <c:h val="0.83275619472427198"/>
        </c:manualLayout>
      </c:layout>
      <c:lineChart>
        <c:grouping val="standard"/>
        <c:ser>
          <c:idx val="3"/>
          <c:order val="0"/>
          <c:tx>
            <c:strRef>
              <c:f>'Exclude DKs (Energy)'!$I$38</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3.6493734364246751E-2"/>
                  <c:y val="-4.5182732132215971E-2"/>
                </c:manualLayout>
              </c:layout>
              <c:showVal val="1"/>
            </c:dLbl>
            <c:dLbl>
              <c:idx val="1"/>
              <c:layout>
                <c:manualLayout>
                  <c:x val="-3.2438874990441555E-2"/>
                  <c:y val="-3.3887049099161841E-2"/>
                </c:manualLayout>
              </c:layout>
              <c:showVal val="1"/>
            </c:dLbl>
            <c:dLbl>
              <c:idx val="2"/>
              <c:layout>
                <c:manualLayout>
                  <c:x val="-2.0274296869026045E-3"/>
                  <c:y val="1.5060906245562198E-2"/>
                </c:manualLayout>
              </c:layout>
              <c:showVal val="1"/>
            </c:dLbl>
            <c:dLbl>
              <c:idx val="3"/>
              <c:layout>
                <c:manualLayout>
                  <c:x val="-1.3214240190105199E-2"/>
                  <c:y val="-5.6478398420857889E-2"/>
                </c:manualLayout>
              </c:layout>
              <c:showVal val="1"/>
            </c:dLbl>
            <c:showVal val="1"/>
          </c:dLbls>
          <c:val>
            <c:numRef>
              <c:f>'Exclude DKs (Energy)'!$J$38:$M$38</c:f>
              <c:numCache>
                <c:formatCode>0.0</c:formatCode>
                <c:ptCount val="4"/>
                <c:pt idx="0">
                  <c:v>70.205479452054703</c:v>
                </c:pt>
                <c:pt idx="1">
                  <c:v>69.759450171821243</c:v>
                </c:pt>
                <c:pt idx="2">
                  <c:v>69.763513513513516</c:v>
                </c:pt>
                <c:pt idx="3">
                  <c:v>72.260273972602732</c:v>
                </c:pt>
              </c:numCache>
            </c:numRef>
          </c:val>
          <c:smooth val="1"/>
        </c:ser>
        <c:ser>
          <c:idx val="1"/>
          <c:order val="1"/>
          <c:tx>
            <c:strRef>
              <c:f>'Exclude DKs (Energy)'!$I$40</c:f>
              <c:strCache>
                <c:ptCount val="1"/>
                <c:pt idx="0">
                  <c:v>ATB Business Index (Energy)</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3.0685228131337214E-2"/>
                  <c:y val="4.7724409051963124E-2"/>
                </c:manualLayout>
              </c:layout>
              <c:dLblPos val="r"/>
              <c:showVal val="1"/>
            </c:dLbl>
            <c:dLbl>
              <c:idx val="1"/>
              <c:layout>
                <c:manualLayout>
                  <c:x val="-4.0822376565850201E-2"/>
                  <c:y val="-4.2641055212468373E-2"/>
                </c:manualLayout>
              </c:layout>
              <c:dLblPos val="r"/>
              <c:showVal val="1"/>
            </c:dLbl>
            <c:dLbl>
              <c:idx val="2"/>
              <c:layout>
                <c:manualLayout>
                  <c:x val="-9.3836470075697263E-3"/>
                  <c:y val="-4.3828139592110217E-2"/>
                </c:manualLayout>
              </c:layout>
              <c:dLblPos val="r"/>
              <c:showVal val="1"/>
            </c:dLbl>
            <c:dLbl>
              <c:idx val="3"/>
              <c:layout>
                <c:manualLayout>
                  <c:x val="-6.3560718885059802E-3"/>
                  <c:y val="2.5416761662048087E-3"/>
                </c:manualLayout>
              </c:layout>
              <c:dLblPos val="r"/>
              <c:showVal val="1"/>
            </c:dLbl>
            <c:dLblPos val="t"/>
            <c:showVal val="1"/>
          </c:dLbls>
          <c:cat>
            <c:strRef>
              <c:f>'Exclude DKs (Energy)'!$J$37:$M$37</c:f>
              <c:strCache>
                <c:ptCount val="4"/>
                <c:pt idx="0">
                  <c:v>Q1 2013</c:v>
                </c:pt>
                <c:pt idx="1">
                  <c:v>Q2 2013</c:v>
                </c:pt>
                <c:pt idx="2">
                  <c:v>Q3 2013</c:v>
                </c:pt>
                <c:pt idx="3">
                  <c:v>Q4 2014</c:v>
                </c:pt>
              </c:strCache>
            </c:strRef>
          </c:cat>
          <c:val>
            <c:numRef>
              <c:f>'Exclude DKs (Energy)'!$J$40:$M$40</c:f>
              <c:numCache>
                <c:formatCode>0.0</c:formatCode>
                <c:ptCount val="4"/>
                <c:pt idx="0">
                  <c:v>69.090909090909093</c:v>
                </c:pt>
                <c:pt idx="1">
                  <c:v>77.777777777777715</c:v>
                </c:pt>
                <c:pt idx="2">
                  <c:v>78.787878787878782</c:v>
                </c:pt>
                <c:pt idx="3">
                  <c:v>72.222222222222229</c:v>
                </c:pt>
              </c:numCache>
            </c:numRef>
          </c:val>
          <c:smooth val="1"/>
        </c:ser>
        <c:ser>
          <c:idx val="0"/>
          <c:order val="2"/>
          <c:tx>
            <c:strRef>
              <c:f>'Exclude DKs (Energy)'!$I$39</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2849806252752767E-2"/>
                  <c:y val="-4.3958884899658164E-2"/>
                </c:manualLayout>
              </c:layout>
              <c:dLblPos val="r"/>
              <c:showVal val="1"/>
            </c:dLbl>
            <c:dLbl>
              <c:idx val="1"/>
              <c:layout>
                <c:manualLayout>
                  <c:x val="-3.6767517192045004E-2"/>
                  <c:y val="5.3936738245522524E-2"/>
                </c:manualLayout>
              </c:layout>
              <c:dLblPos val="r"/>
              <c:showVal val="1"/>
            </c:dLbl>
            <c:dLbl>
              <c:idx val="2"/>
              <c:layout>
                <c:manualLayout>
                  <c:x val="-2.5769269881063296E-2"/>
                  <c:y val="5.4586017663957882E-2"/>
                </c:manualLayout>
              </c:layout>
              <c:dLblPos val="r"/>
              <c:showVal val="1"/>
            </c:dLbl>
            <c:dLbl>
              <c:idx val="3"/>
              <c:layout>
                <c:manualLayout>
                  <c:x val="-8.3458984789074164E-3"/>
                  <c:y val="3.8452450376833945E-2"/>
                </c:manualLayout>
              </c:layout>
              <c:dLblPos val="r"/>
              <c:showVal val="1"/>
            </c:dLbl>
            <c:dLblPos val="b"/>
            <c:showVal val="1"/>
          </c:dLbls>
          <c:cat>
            <c:strRef>
              <c:f>'Exclude DKs (Energy)'!$J$37:$M$37</c:f>
              <c:strCache>
                <c:ptCount val="4"/>
                <c:pt idx="0">
                  <c:v>Q1 2013</c:v>
                </c:pt>
                <c:pt idx="1">
                  <c:v>Q2 2013</c:v>
                </c:pt>
                <c:pt idx="2">
                  <c:v>Q3 2013</c:v>
                </c:pt>
                <c:pt idx="3">
                  <c:v>Q4 2014</c:v>
                </c:pt>
              </c:strCache>
            </c:strRef>
          </c:cat>
          <c:val>
            <c:numRef>
              <c:f>'Exclude DKs (Energy)'!$J$39:$M$39</c:f>
              <c:numCache>
                <c:formatCode>0.0</c:formatCode>
                <c:ptCount val="4"/>
                <c:pt idx="0">
                  <c:v>55.442176870748298</c:v>
                </c:pt>
                <c:pt idx="1">
                  <c:v>59.824561403508774</c:v>
                </c:pt>
                <c:pt idx="2">
                  <c:v>66.216216216216225</c:v>
                </c:pt>
                <c:pt idx="3">
                  <c:v>66.840277777777771</c:v>
                </c:pt>
              </c:numCache>
            </c:numRef>
          </c:val>
          <c:smooth val="1"/>
        </c:ser>
        <c:ser>
          <c:idx val="2"/>
          <c:order val="3"/>
          <c:tx>
            <c:strRef>
              <c:f>'Exclude DKs (Energy)'!$I$41</c:f>
              <c:strCache>
                <c:ptCount val="1"/>
                <c:pt idx="0">
                  <c:v>ATB Economy Index (Energy)</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2.8476549574700402E-2"/>
                  <c:y val="3.8452450376833945E-2"/>
                </c:manualLayout>
              </c:layout>
              <c:dLblPos val="r"/>
              <c:showVal val="1"/>
            </c:dLbl>
            <c:dLbl>
              <c:idx val="1"/>
              <c:layout>
                <c:manualLayout>
                  <c:x val="-3.2712657818239808E-2"/>
                  <c:y val="5.3937034720142926E-2"/>
                </c:manualLayout>
              </c:layout>
              <c:dLblPos val="r"/>
              <c:showVal val="1"/>
            </c:dLbl>
            <c:dLbl>
              <c:idx val="2"/>
              <c:layout>
                <c:manualLayout>
                  <c:x val="-3.6335690632748052E-3"/>
                  <c:y val="-2.4807217378156478E-2"/>
                </c:manualLayout>
              </c:layout>
              <c:dLblPos val="r"/>
              <c:showVal val="1"/>
            </c:dLbl>
            <c:dLbl>
              <c:idx val="3"/>
              <c:layout>
                <c:manualLayout>
                  <c:x val="-4.3286422016033934E-3"/>
                  <c:y val="1.2519526553889724E-2"/>
                </c:manualLayout>
              </c:layout>
              <c:dLblPos val="r"/>
              <c:showVal val="1"/>
            </c:dLbl>
            <c:dLblPos val="b"/>
            <c:showVal val="1"/>
          </c:dLbls>
          <c:cat>
            <c:strRef>
              <c:f>'Exclude DKs (Energy)'!$J$37:$M$37</c:f>
              <c:strCache>
                <c:ptCount val="4"/>
                <c:pt idx="0">
                  <c:v>Q1 2013</c:v>
                </c:pt>
                <c:pt idx="1">
                  <c:v>Q2 2013</c:v>
                </c:pt>
                <c:pt idx="2">
                  <c:v>Q3 2013</c:v>
                </c:pt>
                <c:pt idx="3">
                  <c:v>Q4 2014</c:v>
                </c:pt>
              </c:strCache>
            </c:strRef>
          </c:cat>
          <c:val>
            <c:numRef>
              <c:f>'Exclude DKs (Energy)'!$J$41:$M$41</c:f>
              <c:numCache>
                <c:formatCode>0.0</c:formatCode>
                <c:ptCount val="4"/>
                <c:pt idx="0">
                  <c:v>54.166666666666607</c:v>
                </c:pt>
                <c:pt idx="1">
                  <c:v>67.647058823529306</c:v>
                </c:pt>
                <c:pt idx="2">
                  <c:v>72.058823529411768</c:v>
                </c:pt>
                <c:pt idx="3">
                  <c:v>68.918918918918934</c:v>
                </c:pt>
              </c:numCache>
            </c:numRef>
          </c:val>
          <c:smooth val="1"/>
        </c:ser>
        <c:marker val="1"/>
        <c:axId val="72012544"/>
        <c:axId val="46011904"/>
      </c:lineChart>
      <c:catAx>
        <c:axId val="72012544"/>
        <c:scaling>
          <c:orientation val="minMax"/>
        </c:scaling>
        <c:axPos val="b"/>
        <c:numFmt formatCode="mmm\-yy" sourceLinked="1"/>
        <c:tickLblPos val="nextTo"/>
        <c:crossAx val="46011904"/>
        <c:crosses val="autoZero"/>
        <c:auto val="1"/>
        <c:lblAlgn val="ctr"/>
        <c:lblOffset val="100"/>
      </c:catAx>
      <c:valAx>
        <c:axId val="46011904"/>
        <c:scaling>
          <c:orientation val="minMax"/>
          <c:max val="90"/>
          <c:min val="40"/>
        </c:scaling>
        <c:axPos val="l"/>
        <c:majorGridlines>
          <c:spPr>
            <a:ln>
              <a:prstDash val="sysDot"/>
            </a:ln>
          </c:spPr>
        </c:majorGridlines>
        <c:numFmt formatCode="0" sourceLinked="0"/>
        <c:tickLblPos val="nextTo"/>
        <c:crossAx val="72012544"/>
        <c:crosses val="autoZero"/>
        <c:crossBetween val="between"/>
      </c:valAx>
    </c:plotArea>
    <c:legend>
      <c:legendPos val="r"/>
      <c:layout>
        <c:manualLayout>
          <c:xMode val="edge"/>
          <c:yMode val="edge"/>
          <c:x val="0.74053382775308063"/>
          <c:y val="6.1905383089680556E-2"/>
          <c:w val="0.23836126907937291"/>
          <c:h val="0.8267037655241527"/>
        </c:manualLayout>
      </c:layout>
    </c:legend>
    <c:plotVisOnly val="1"/>
  </c:chart>
  <c:txPr>
    <a:bodyPr/>
    <a:lstStyle/>
    <a:p>
      <a:pPr>
        <a:defRPr sz="12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CA"/>
  <c:style val="5"/>
  <c:chart>
    <c:autoTitleDeleted val="1"/>
    <c:plotArea>
      <c:layout>
        <c:manualLayout>
          <c:layoutTarget val="inner"/>
          <c:xMode val="edge"/>
          <c:yMode val="edge"/>
          <c:x val="4.6443529389079745E-2"/>
          <c:y val="4.1578395663227269E-2"/>
          <c:w val="0.85632426559714681"/>
          <c:h val="0.91306335452234055"/>
        </c:manualLayout>
      </c:layout>
      <c:barChart>
        <c:barDir val="bar"/>
        <c:grouping val="clustered"/>
        <c:ser>
          <c:idx val="0"/>
          <c:order val="0"/>
          <c:tx>
            <c:strRef>
              <c:f>Sheet1!$B$1</c:f>
              <c:strCache>
                <c:ptCount val="1"/>
                <c:pt idx="0">
                  <c:v>Series 1</c:v>
                </c:pt>
              </c:strCache>
            </c:strRef>
          </c:tx>
          <c:cat>
            <c:numRef>
              <c:f>Sheet1!$A$2:$A$5</c:f>
              <c:numCache>
                <c:formatCode>General</c:formatCode>
                <c:ptCount val="4"/>
              </c:numCache>
            </c:numRef>
          </c:cat>
          <c:val>
            <c:numRef>
              <c:f>Sheet1!$B$2:$B$5</c:f>
              <c:numCache>
                <c:formatCode>0%</c:formatCode>
                <c:ptCount val="4"/>
                <c:pt idx="0">
                  <c:v>0.42000000000000032</c:v>
                </c:pt>
                <c:pt idx="1">
                  <c:v>0.43000000000000038</c:v>
                </c:pt>
                <c:pt idx="2">
                  <c:v>0.11</c:v>
                </c:pt>
                <c:pt idx="3">
                  <c:v>3.0000000000000002E-2</c:v>
                </c:pt>
              </c:numCache>
            </c:numRef>
          </c:val>
        </c:ser>
        <c:dLbls>
          <c:showVal val="1"/>
        </c:dLbls>
        <c:gapWidth val="100"/>
        <c:axId val="127928192"/>
        <c:axId val="127929728"/>
      </c:barChart>
      <c:catAx>
        <c:axId val="127928192"/>
        <c:scaling>
          <c:orientation val="minMax"/>
        </c:scaling>
        <c:axPos val="r"/>
        <c:numFmt formatCode="General" sourceLinked="1"/>
        <c:tickLblPos val="nextTo"/>
        <c:crossAx val="127929728"/>
        <c:crosses val="autoZero"/>
        <c:auto val="1"/>
        <c:lblAlgn val="ctr"/>
        <c:lblOffset val="100"/>
      </c:catAx>
      <c:valAx>
        <c:axId val="127929728"/>
        <c:scaling>
          <c:orientation val="maxMin"/>
          <c:max val="0.70000000000000062"/>
          <c:min val="0"/>
        </c:scaling>
        <c:delete val="1"/>
        <c:axPos val="b"/>
        <c:numFmt formatCode="0%" sourceLinked="1"/>
        <c:tickLblPos val="none"/>
        <c:crossAx val="127928192"/>
        <c:crosses val="autoZero"/>
        <c:crossBetween val="between"/>
        <c:majorUnit val="0.2"/>
      </c:valAx>
    </c:plotArea>
    <c:plotVisOnly val="1"/>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4763356701713673"/>
          <c:y val="3.1334314708220005E-2"/>
          <c:w val="0.52366432982862965"/>
          <c:h val="0.93733137058356064"/>
        </c:manualLayout>
      </c:layout>
      <c:barChart>
        <c:barDir val="bar"/>
        <c:grouping val="clustered"/>
        <c:ser>
          <c:idx val="0"/>
          <c:order val="0"/>
          <c:tx>
            <c:strRef>
              <c:f>Sheet1!$B$1</c:f>
              <c:strCache>
                <c:ptCount val="1"/>
                <c:pt idx="0">
                  <c:v>Series 1</c:v>
                </c:pt>
              </c:strCache>
            </c:strRef>
          </c:tx>
          <c:dLbls>
            <c:txPr>
              <a:bodyPr/>
              <a:lstStyle/>
              <a:p>
                <a:pPr>
                  <a:defRPr sz="1600">
                    <a:latin typeface="Calibri" pitchFamily="34" charset="0"/>
                    <a:cs typeface="Calibri" pitchFamily="34" charset="0"/>
                  </a:defRPr>
                </a:pPr>
                <a:endParaRPr lang="en-US"/>
              </a:p>
            </c:txPr>
            <c:dLblPos val="outEnd"/>
            <c:showVal val="1"/>
          </c:dLbls>
          <c:cat>
            <c:strRef>
              <c:f>Sheet1!$A$2:$A$4</c:f>
              <c:strCache>
                <c:ptCount val="3"/>
                <c:pt idx="0">
                  <c:v>E-commerce</c:v>
                </c:pt>
                <c:pt idx="1">
                  <c:v>Online business brochure or catalog</c:v>
                </c:pt>
                <c:pt idx="2">
                  <c:v>Informational purposes</c:v>
                </c:pt>
              </c:strCache>
            </c:strRef>
          </c:cat>
          <c:val>
            <c:numRef>
              <c:f>Sheet1!$B$2:$B$4</c:f>
              <c:numCache>
                <c:formatCode>0%</c:formatCode>
                <c:ptCount val="3"/>
                <c:pt idx="0">
                  <c:v>0.17</c:v>
                </c:pt>
                <c:pt idx="1">
                  <c:v>0.49000000000000032</c:v>
                </c:pt>
                <c:pt idx="2">
                  <c:v>0.92</c:v>
                </c:pt>
              </c:numCache>
            </c:numRef>
          </c:val>
        </c:ser>
        <c:dLbls>
          <c:showVal val="1"/>
        </c:dLbls>
        <c:gapWidth val="50"/>
        <c:axId val="127763968"/>
        <c:axId val="127765504"/>
      </c:barChart>
      <c:catAx>
        <c:axId val="127763968"/>
        <c:scaling>
          <c:orientation val="minMax"/>
        </c:scaling>
        <c:axPos val="l"/>
        <c:tickLblPos val="nextTo"/>
        <c:txPr>
          <a:bodyPr/>
          <a:lstStyle/>
          <a:p>
            <a:pPr>
              <a:defRPr sz="1600">
                <a:latin typeface="Calibri" pitchFamily="34" charset="0"/>
                <a:cs typeface="Calibri" pitchFamily="34" charset="0"/>
              </a:defRPr>
            </a:pPr>
            <a:endParaRPr lang="en-US"/>
          </a:p>
        </c:txPr>
        <c:crossAx val="127765504"/>
        <c:crosses val="autoZero"/>
        <c:auto val="1"/>
        <c:lblAlgn val="ctr"/>
        <c:lblOffset val="100"/>
      </c:catAx>
      <c:valAx>
        <c:axId val="127765504"/>
        <c:scaling>
          <c:orientation val="minMax"/>
          <c:max val="1.1000000000000001"/>
          <c:min val="0"/>
        </c:scaling>
        <c:delete val="1"/>
        <c:axPos val="b"/>
        <c:numFmt formatCode="0%" sourceLinked="1"/>
        <c:tickLblPos val="none"/>
        <c:crossAx val="127763968"/>
        <c:crosses val="autoZero"/>
        <c:crossBetween val="between"/>
      </c:valAx>
    </c:plotArea>
    <c:plotVisOnly val="1"/>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CA"/>
  <c:style val="8"/>
  <c:chart>
    <c:autoTitleDeleted val="1"/>
    <c:plotArea>
      <c:layout/>
      <c:barChart>
        <c:barDir val="bar"/>
        <c:grouping val="clustered"/>
        <c:ser>
          <c:idx val="0"/>
          <c:order val="0"/>
          <c:tx>
            <c:strRef>
              <c:f>Sheet1!$B$1</c:f>
              <c:strCache>
                <c:ptCount val="1"/>
                <c:pt idx="0">
                  <c:v>Series 1</c:v>
                </c:pt>
              </c:strCache>
            </c:strRef>
          </c:tx>
          <c:spPr>
            <a:solidFill>
              <a:srgbClr val="F79646">
                <a:lumMod val="75000"/>
                <a:alpha val="80000"/>
              </a:srgbClr>
            </a:solidFill>
          </c:spPr>
          <c:cat>
            <c:numRef>
              <c:f>Sheet1!$A$2:$A$5</c:f>
              <c:numCache>
                <c:formatCode>General</c:formatCode>
                <c:ptCount val="4"/>
              </c:numCache>
            </c:numRef>
          </c:cat>
          <c:val>
            <c:numRef>
              <c:f>Sheet1!$B$2:$B$5</c:f>
              <c:numCache>
                <c:formatCode>0%</c:formatCode>
                <c:ptCount val="4"/>
                <c:pt idx="0">
                  <c:v>0.05</c:v>
                </c:pt>
                <c:pt idx="1">
                  <c:v>0.61000000000000065</c:v>
                </c:pt>
                <c:pt idx="2">
                  <c:v>0.21000000000000021</c:v>
                </c:pt>
                <c:pt idx="3">
                  <c:v>0.12000000000000002</c:v>
                </c:pt>
              </c:numCache>
            </c:numRef>
          </c:val>
        </c:ser>
        <c:dLbls>
          <c:showVal val="1"/>
        </c:dLbls>
        <c:gapWidth val="100"/>
        <c:axId val="128080512"/>
        <c:axId val="128086400"/>
      </c:barChart>
      <c:catAx>
        <c:axId val="128080512"/>
        <c:scaling>
          <c:orientation val="minMax"/>
        </c:scaling>
        <c:axPos val="l"/>
        <c:numFmt formatCode="General" sourceLinked="1"/>
        <c:tickLblPos val="nextTo"/>
        <c:crossAx val="128086400"/>
        <c:crosses val="autoZero"/>
        <c:auto val="1"/>
        <c:lblAlgn val="ctr"/>
        <c:lblOffset val="100"/>
      </c:catAx>
      <c:valAx>
        <c:axId val="128086400"/>
        <c:scaling>
          <c:orientation val="minMax"/>
          <c:max val="0.8"/>
          <c:min val="0"/>
        </c:scaling>
        <c:delete val="1"/>
        <c:axPos val="b"/>
        <c:numFmt formatCode="0%" sourceLinked="1"/>
        <c:tickLblPos val="none"/>
        <c:crossAx val="128080512"/>
        <c:crosses val="autoZero"/>
        <c:crossBetween val="between"/>
        <c:majorUnit val="0.2"/>
      </c:valAx>
    </c:plotArea>
    <c:plotVisOnly val="1"/>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CA"/>
  <c:style val="5"/>
  <c:chart>
    <c:autoTitleDeleted val="1"/>
    <c:plotArea>
      <c:layout>
        <c:manualLayout>
          <c:layoutTarget val="inner"/>
          <c:xMode val="edge"/>
          <c:yMode val="edge"/>
          <c:x val="4.6443529389079745E-2"/>
          <c:y val="4.1578395663227324E-2"/>
          <c:w val="0.85632426559714681"/>
          <c:h val="0.913063354522341"/>
        </c:manualLayout>
      </c:layout>
      <c:barChart>
        <c:barDir val="bar"/>
        <c:grouping val="clustered"/>
        <c:ser>
          <c:idx val="0"/>
          <c:order val="0"/>
          <c:tx>
            <c:strRef>
              <c:f>Sheet1!$B$1</c:f>
              <c:strCache>
                <c:ptCount val="1"/>
                <c:pt idx="0">
                  <c:v>Series 1</c:v>
                </c:pt>
              </c:strCache>
            </c:strRef>
          </c:tx>
          <c:cat>
            <c:numRef>
              <c:f>Sheet1!$A$2:$A$5</c:f>
              <c:numCache>
                <c:formatCode>General</c:formatCode>
                <c:ptCount val="4"/>
              </c:numCache>
            </c:numRef>
          </c:cat>
          <c:val>
            <c:numRef>
              <c:f>Sheet1!$B$2:$B$5</c:f>
              <c:numCache>
                <c:formatCode>0%</c:formatCode>
                <c:ptCount val="4"/>
                <c:pt idx="0">
                  <c:v>6.0000000000000032E-2</c:v>
                </c:pt>
                <c:pt idx="1">
                  <c:v>0.22</c:v>
                </c:pt>
                <c:pt idx="2">
                  <c:v>0.29000000000000031</c:v>
                </c:pt>
                <c:pt idx="3">
                  <c:v>0.37000000000000038</c:v>
                </c:pt>
              </c:numCache>
            </c:numRef>
          </c:val>
        </c:ser>
        <c:dLbls>
          <c:showVal val="1"/>
        </c:dLbls>
        <c:gapWidth val="100"/>
        <c:axId val="128097664"/>
        <c:axId val="128156800"/>
      </c:barChart>
      <c:catAx>
        <c:axId val="128097664"/>
        <c:scaling>
          <c:orientation val="minMax"/>
        </c:scaling>
        <c:axPos val="r"/>
        <c:numFmt formatCode="General" sourceLinked="1"/>
        <c:tickLblPos val="nextTo"/>
        <c:crossAx val="128156800"/>
        <c:crosses val="autoZero"/>
        <c:auto val="1"/>
        <c:lblAlgn val="ctr"/>
        <c:lblOffset val="100"/>
      </c:catAx>
      <c:valAx>
        <c:axId val="128156800"/>
        <c:scaling>
          <c:orientation val="maxMin"/>
          <c:max val="0.8"/>
          <c:min val="0"/>
        </c:scaling>
        <c:delete val="1"/>
        <c:axPos val="b"/>
        <c:numFmt formatCode="0%" sourceLinked="1"/>
        <c:tickLblPos val="none"/>
        <c:crossAx val="128097664"/>
        <c:crosses val="autoZero"/>
        <c:crossBetween val="between"/>
        <c:majorUnit val="0.2"/>
      </c:valAx>
    </c:plotArea>
    <c:plotVisOnly val="1"/>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CA"/>
  <c:style val="8"/>
  <c:chart>
    <c:autoTitleDeleted val="1"/>
    <c:plotArea>
      <c:layout>
        <c:manualLayout>
          <c:layoutTarget val="inner"/>
          <c:xMode val="edge"/>
          <c:yMode val="edge"/>
          <c:x val="0.60005638032404851"/>
          <c:y val="5.1887145197337566E-2"/>
          <c:w val="0.39994361967595443"/>
          <c:h val="0.92007307671227867"/>
        </c:manualLayout>
      </c:layout>
      <c:barChart>
        <c:barDir val="bar"/>
        <c:grouping val="stacked"/>
        <c:ser>
          <c:idx val="0"/>
          <c:order val="0"/>
          <c:tx>
            <c:strRef>
              <c:f>Sheet1!$B$1</c:f>
              <c:strCache>
                <c:ptCount val="1"/>
                <c:pt idx="0">
                  <c:v>Multiple Mentions</c:v>
                </c:pt>
              </c:strCache>
            </c:strRef>
          </c:tx>
          <c:dLbls>
            <c:txPr>
              <a:bodyPr/>
              <a:lstStyle/>
              <a:p>
                <a:pPr>
                  <a:defRPr sz="2000" b="1">
                    <a:solidFill>
                      <a:schemeClr val="bg1"/>
                    </a:solidFill>
                    <a:latin typeface="Calibri" pitchFamily="34" charset="0"/>
                    <a:cs typeface="Calibri" pitchFamily="34" charset="0"/>
                  </a:defRPr>
                </a:pPr>
                <a:endParaRPr lang="en-US"/>
              </a:p>
            </c:txPr>
            <c:dLblPos val="inEnd"/>
            <c:showVal val="1"/>
          </c:dLbls>
          <c:cat>
            <c:strRef>
              <c:f>Sheet1!$A$2:$A$6</c:f>
              <c:strCache>
                <c:ptCount val="5"/>
                <c:pt idx="0">
                  <c:v>Don't know</c:v>
                </c:pt>
                <c:pt idx="1">
                  <c:v>More than 5 years</c:v>
                </c:pt>
                <c:pt idx="2">
                  <c:v>In the next 2 to 5 years</c:v>
                </c:pt>
                <c:pt idx="3">
                  <c:v>In the next year</c:v>
                </c:pt>
                <c:pt idx="4">
                  <c:v>It currently is</c:v>
                </c:pt>
              </c:strCache>
            </c:strRef>
          </c:cat>
          <c:val>
            <c:numRef>
              <c:f>Sheet1!$B$2:$B$6</c:f>
              <c:numCache>
                <c:formatCode>0%</c:formatCode>
                <c:ptCount val="5"/>
                <c:pt idx="0">
                  <c:v>6.0000000000000032E-2</c:v>
                </c:pt>
                <c:pt idx="1">
                  <c:v>0.38000000000000056</c:v>
                </c:pt>
                <c:pt idx="2">
                  <c:v>0.32000000000000056</c:v>
                </c:pt>
                <c:pt idx="3">
                  <c:v>0.14000000000000001</c:v>
                </c:pt>
                <c:pt idx="4">
                  <c:v>9.0000000000000024E-2</c:v>
                </c:pt>
              </c:numCache>
            </c:numRef>
          </c:val>
        </c:ser>
        <c:dLbls>
          <c:showVal val="1"/>
        </c:dLbls>
        <c:gapWidth val="50"/>
        <c:overlap val="100"/>
        <c:axId val="128009344"/>
        <c:axId val="128010880"/>
      </c:barChart>
      <c:catAx>
        <c:axId val="128009344"/>
        <c:scaling>
          <c:orientation val="minMax"/>
        </c:scaling>
        <c:axPos val="l"/>
        <c:tickLblPos val="nextTo"/>
        <c:txPr>
          <a:bodyPr/>
          <a:lstStyle/>
          <a:p>
            <a:pPr>
              <a:defRPr sz="1600" b="0">
                <a:latin typeface="Arial Narrow" pitchFamily="34" charset="0"/>
                <a:cs typeface="Calibri" pitchFamily="34" charset="0"/>
              </a:defRPr>
            </a:pPr>
            <a:endParaRPr lang="en-US"/>
          </a:p>
        </c:txPr>
        <c:crossAx val="128010880"/>
        <c:crosses val="autoZero"/>
        <c:auto val="1"/>
        <c:lblAlgn val="ctr"/>
        <c:lblOffset val="100"/>
      </c:catAx>
      <c:valAx>
        <c:axId val="128010880"/>
        <c:scaling>
          <c:orientation val="minMax"/>
        </c:scaling>
        <c:delete val="1"/>
        <c:axPos val="b"/>
        <c:numFmt formatCode="0%" sourceLinked="1"/>
        <c:tickLblPos val="none"/>
        <c:crossAx val="128009344"/>
        <c:crosses val="autoZero"/>
        <c:crossBetween val="between"/>
      </c:valAx>
    </c:plotArea>
    <c:plotVisOnly val="1"/>
  </c:chart>
  <c:txPr>
    <a:bodyPr/>
    <a:lstStyle/>
    <a:p>
      <a:pPr>
        <a:defRPr sz="1400" b="1">
          <a:solidFill>
            <a:srgbClr val="353535"/>
          </a:solidFill>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barChart>
        <c:barDir val="bar"/>
        <c:grouping val="clustered"/>
        <c:ser>
          <c:idx val="0"/>
          <c:order val="0"/>
          <c:tx>
            <c:strRef>
              <c:f>Sheet1!$B$1</c:f>
              <c:strCache>
                <c:ptCount val="1"/>
                <c:pt idx="0">
                  <c:v>Series 1</c:v>
                </c:pt>
              </c:strCache>
            </c:strRef>
          </c:tx>
          <c:spPr>
            <a:solidFill>
              <a:srgbClr val="F79646">
                <a:lumMod val="75000"/>
                <a:alpha val="80000"/>
              </a:srgbClr>
            </a:solidFill>
          </c:spPr>
          <c:cat>
            <c:numRef>
              <c:f>Sheet1!$A$2:$A$6</c:f>
              <c:numCache>
                <c:formatCode>General</c:formatCode>
                <c:ptCount val="5"/>
              </c:numCache>
            </c:numRef>
          </c:cat>
          <c:val>
            <c:numRef>
              <c:f>Sheet1!$B$2:$B$6</c:f>
              <c:numCache>
                <c:formatCode>0%</c:formatCode>
                <c:ptCount val="5"/>
                <c:pt idx="0">
                  <c:v>0.1</c:v>
                </c:pt>
                <c:pt idx="1">
                  <c:v>8.0000000000000043E-2</c:v>
                </c:pt>
                <c:pt idx="2">
                  <c:v>0.54</c:v>
                </c:pt>
                <c:pt idx="3">
                  <c:v>0.13</c:v>
                </c:pt>
                <c:pt idx="4">
                  <c:v>0.15000000000000024</c:v>
                </c:pt>
              </c:numCache>
            </c:numRef>
          </c:val>
        </c:ser>
        <c:dLbls>
          <c:showVal val="1"/>
        </c:dLbls>
        <c:gapWidth val="100"/>
        <c:axId val="128272640"/>
        <c:axId val="128282624"/>
      </c:barChart>
      <c:catAx>
        <c:axId val="128272640"/>
        <c:scaling>
          <c:orientation val="minMax"/>
        </c:scaling>
        <c:axPos val="l"/>
        <c:numFmt formatCode="General" sourceLinked="1"/>
        <c:tickLblPos val="nextTo"/>
        <c:crossAx val="128282624"/>
        <c:crosses val="autoZero"/>
        <c:auto val="1"/>
        <c:lblAlgn val="ctr"/>
        <c:lblOffset val="100"/>
      </c:catAx>
      <c:valAx>
        <c:axId val="128282624"/>
        <c:scaling>
          <c:orientation val="minMax"/>
          <c:max val="0.70000000000000062"/>
          <c:min val="0"/>
        </c:scaling>
        <c:delete val="1"/>
        <c:axPos val="b"/>
        <c:numFmt formatCode="0%" sourceLinked="1"/>
        <c:tickLblPos val="none"/>
        <c:crossAx val="128272640"/>
        <c:crosses val="autoZero"/>
        <c:crossBetween val="between"/>
        <c:majorUnit val="0.2"/>
      </c:valAx>
    </c:plotArea>
    <c:plotVisOnly val="1"/>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CA"/>
  <c:style val="5"/>
  <c:chart>
    <c:autoTitleDeleted val="1"/>
    <c:plotArea>
      <c:layout>
        <c:manualLayout>
          <c:layoutTarget val="inner"/>
          <c:xMode val="edge"/>
          <c:yMode val="edge"/>
          <c:x val="4.6443529389079745E-2"/>
          <c:y val="4.1578395663227255E-2"/>
          <c:w val="0.85632426559714681"/>
          <c:h val="0.91306335452234033"/>
        </c:manualLayout>
      </c:layout>
      <c:barChart>
        <c:barDir val="bar"/>
        <c:grouping val="clustered"/>
        <c:ser>
          <c:idx val="0"/>
          <c:order val="0"/>
          <c:tx>
            <c:strRef>
              <c:f>Sheet1!$B$1</c:f>
              <c:strCache>
                <c:ptCount val="1"/>
                <c:pt idx="0">
                  <c:v>Series 1</c:v>
                </c:pt>
              </c:strCache>
            </c:strRef>
          </c:tx>
          <c:cat>
            <c:numRef>
              <c:f>Sheet1!$A$2:$A$6</c:f>
              <c:numCache>
                <c:formatCode>General</c:formatCode>
                <c:ptCount val="5"/>
              </c:numCache>
            </c:numRef>
          </c:cat>
          <c:val>
            <c:numRef>
              <c:f>Sheet1!$B$2:$B$6</c:f>
              <c:numCache>
                <c:formatCode>0%</c:formatCode>
                <c:ptCount val="5"/>
                <c:pt idx="0">
                  <c:v>0.1</c:v>
                </c:pt>
                <c:pt idx="1">
                  <c:v>0.21000000000000021</c:v>
                </c:pt>
                <c:pt idx="2">
                  <c:v>0.49000000000000032</c:v>
                </c:pt>
                <c:pt idx="3">
                  <c:v>0.05</c:v>
                </c:pt>
                <c:pt idx="4">
                  <c:v>0.15000000000000024</c:v>
                </c:pt>
              </c:numCache>
            </c:numRef>
          </c:val>
        </c:ser>
        <c:dLbls>
          <c:showVal val="1"/>
        </c:dLbls>
        <c:gapWidth val="100"/>
        <c:axId val="128347136"/>
        <c:axId val="128348928"/>
      </c:barChart>
      <c:catAx>
        <c:axId val="128347136"/>
        <c:scaling>
          <c:orientation val="minMax"/>
        </c:scaling>
        <c:axPos val="r"/>
        <c:numFmt formatCode="General" sourceLinked="1"/>
        <c:tickLblPos val="nextTo"/>
        <c:crossAx val="128348928"/>
        <c:crosses val="autoZero"/>
        <c:auto val="1"/>
        <c:lblAlgn val="ctr"/>
        <c:lblOffset val="100"/>
      </c:catAx>
      <c:valAx>
        <c:axId val="128348928"/>
        <c:scaling>
          <c:orientation val="maxMin"/>
          <c:max val="0.70000000000000062"/>
          <c:min val="0"/>
        </c:scaling>
        <c:delete val="1"/>
        <c:axPos val="b"/>
        <c:numFmt formatCode="0%" sourceLinked="1"/>
        <c:tickLblPos val="none"/>
        <c:crossAx val="128347136"/>
        <c:crosses val="autoZero"/>
        <c:crossBetween val="between"/>
        <c:majorUnit val="0.2"/>
      </c:valAx>
    </c:plotArea>
    <c:plotVisOnly val="1"/>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57678215170599956"/>
          <c:y val="3.1334314708220019E-2"/>
          <c:w val="0.42321784829400094"/>
          <c:h val="0.93733137058356064"/>
        </c:manualLayout>
      </c:layout>
      <c:barChart>
        <c:barDir val="bar"/>
        <c:grouping val="clustered"/>
        <c:ser>
          <c:idx val="0"/>
          <c:order val="0"/>
          <c:tx>
            <c:strRef>
              <c:f>Sheet1!$B$1</c:f>
              <c:strCache>
                <c:ptCount val="1"/>
                <c:pt idx="0">
                  <c:v>Series 1</c:v>
                </c:pt>
              </c:strCache>
            </c:strRef>
          </c:tx>
          <c:dLbls>
            <c:txPr>
              <a:bodyPr/>
              <a:lstStyle/>
              <a:p>
                <a:pPr>
                  <a:defRPr sz="1600">
                    <a:latin typeface="Calibri" pitchFamily="34" charset="0"/>
                    <a:cs typeface="Calibri" pitchFamily="34" charset="0"/>
                  </a:defRPr>
                </a:pPr>
                <a:endParaRPr lang="en-US"/>
              </a:p>
            </c:txPr>
            <c:dLblPos val="outEnd"/>
            <c:showVal val="1"/>
          </c:dLbls>
          <c:cat>
            <c:strRef>
              <c:f>Sheet1!$A$2:$A$12</c:f>
              <c:strCache>
                <c:ptCount val="11"/>
                <c:pt idx="0">
                  <c:v>Raising profile of company owners/ leaders</c:v>
                </c:pt>
                <c:pt idx="1">
                  <c:v>Connecting/ understanding your customers</c:v>
                </c:pt>
                <c:pt idx="2">
                  <c:v>Generating sales/ leads</c:v>
                </c:pt>
                <c:pt idx="3">
                  <c:v>To keep up with everyone else</c:v>
                </c:pt>
                <c:pt idx="4">
                  <c:v>Getting messages out to customers</c:v>
                </c:pt>
                <c:pt idx="5">
                  <c:v>Engaging in conversations with customers</c:v>
                </c:pt>
                <c:pt idx="6">
                  <c:v>Getting promotions out to customers</c:v>
                </c:pt>
                <c:pt idx="7">
                  <c:v>Generating new clients</c:v>
                </c:pt>
                <c:pt idx="8">
                  <c:v>Advertising</c:v>
                </c:pt>
                <c:pt idx="9">
                  <c:v>Raising profile of the company</c:v>
                </c:pt>
                <c:pt idx="10">
                  <c:v>Informing customers</c:v>
                </c:pt>
              </c:strCache>
            </c:strRef>
          </c:cat>
          <c:val>
            <c:numRef>
              <c:f>Sheet1!$B$2:$B$12</c:f>
              <c:numCache>
                <c:formatCode>0%</c:formatCode>
                <c:ptCount val="11"/>
                <c:pt idx="0">
                  <c:v>3.0000000000000002E-2</c:v>
                </c:pt>
                <c:pt idx="1">
                  <c:v>6.0000000000000032E-2</c:v>
                </c:pt>
                <c:pt idx="2">
                  <c:v>6.0000000000000032E-2</c:v>
                </c:pt>
                <c:pt idx="3">
                  <c:v>7.0000000000000021E-2</c:v>
                </c:pt>
                <c:pt idx="4">
                  <c:v>7.0000000000000021E-2</c:v>
                </c:pt>
                <c:pt idx="5">
                  <c:v>7.0000000000000021E-2</c:v>
                </c:pt>
                <c:pt idx="6">
                  <c:v>9.0000000000000024E-2</c:v>
                </c:pt>
                <c:pt idx="7">
                  <c:v>0.1</c:v>
                </c:pt>
                <c:pt idx="8">
                  <c:v>0.12000000000000002</c:v>
                </c:pt>
                <c:pt idx="9">
                  <c:v>0.17</c:v>
                </c:pt>
                <c:pt idx="10">
                  <c:v>0.29000000000000031</c:v>
                </c:pt>
              </c:numCache>
            </c:numRef>
          </c:val>
        </c:ser>
        <c:dLbls>
          <c:showVal val="1"/>
        </c:dLbls>
        <c:gapWidth val="50"/>
        <c:axId val="128338560"/>
        <c:axId val="128520576"/>
      </c:barChart>
      <c:catAx>
        <c:axId val="128338560"/>
        <c:scaling>
          <c:orientation val="minMax"/>
        </c:scaling>
        <c:axPos val="l"/>
        <c:tickLblPos val="nextTo"/>
        <c:txPr>
          <a:bodyPr/>
          <a:lstStyle/>
          <a:p>
            <a:pPr>
              <a:defRPr sz="1300">
                <a:latin typeface="Arial Narrow" pitchFamily="34" charset="0"/>
                <a:cs typeface="Calibri" pitchFamily="34" charset="0"/>
              </a:defRPr>
            </a:pPr>
            <a:endParaRPr lang="en-US"/>
          </a:p>
        </c:txPr>
        <c:crossAx val="128520576"/>
        <c:crosses val="autoZero"/>
        <c:auto val="1"/>
        <c:lblAlgn val="ctr"/>
        <c:lblOffset val="100"/>
      </c:catAx>
      <c:valAx>
        <c:axId val="128520576"/>
        <c:scaling>
          <c:orientation val="minMax"/>
          <c:max val="0.4"/>
          <c:min val="0"/>
        </c:scaling>
        <c:delete val="1"/>
        <c:axPos val="b"/>
        <c:numFmt formatCode="0%" sourceLinked="1"/>
        <c:tickLblPos val="none"/>
        <c:crossAx val="128338560"/>
        <c:crosses val="autoZero"/>
        <c:crossBetween val="between"/>
      </c:valAx>
    </c:plotArea>
    <c:plotVisOnly val="1"/>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CA"/>
  <c:style val="32"/>
  <c:chart>
    <c:title>
      <c:layout>
        <c:manualLayout>
          <c:xMode val="edge"/>
          <c:yMode val="edge"/>
          <c:x val="0.34865108267716527"/>
          <c:y val="4.9743630059588977E-2"/>
        </c:manualLayout>
      </c:layout>
      <c:overlay val="1"/>
      <c:txPr>
        <a:bodyPr/>
        <a:lstStyle/>
        <a:p>
          <a:pPr>
            <a:defRPr>
              <a:solidFill>
                <a:schemeClr val="tx2">
                  <a:lumMod val="75000"/>
                </a:schemeClr>
              </a:solidFill>
            </a:defRPr>
          </a:pPr>
          <a:endParaRPr lang="en-US"/>
        </a:p>
      </c:txPr>
    </c:title>
    <c:plotArea>
      <c:layout/>
      <c:lineChart>
        <c:grouping val="standard"/>
        <c:ser>
          <c:idx val="0"/>
          <c:order val="0"/>
          <c:tx>
            <c:strRef>
              <c:f>Sheet1!$B$1</c:f>
              <c:strCache>
                <c:ptCount val="1"/>
                <c:pt idx="0">
                  <c:v>Social Media Usage</c:v>
                </c:pt>
              </c:strCache>
            </c:strRef>
          </c:tx>
          <c:dLbls>
            <c:dLbl>
              <c:idx val="0"/>
              <c:layout>
                <c:manualLayout>
                  <c:x val="-5.6249999999999946E-2"/>
                  <c:y val="-7.1062328656555498E-2"/>
                </c:manualLayout>
              </c:layout>
              <c:showVal val="1"/>
            </c:dLbl>
            <c:dLbl>
              <c:idx val="1"/>
              <c:layout>
                <c:manualLayout>
                  <c:x val="-7.0833333333333526E-2"/>
                  <c:y val="-6.0402979358072241E-2"/>
                </c:manualLayout>
              </c:layout>
              <c:showVal val="1"/>
            </c:dLbl>
            <c:dLbl>
              <c:idx val="2"/>
              <c:layout>
                <c:manualLayout>
                  <c:x val="0"/>
                  <c:y val="-3.908428076110556E-2"/>
                </c:manualLayout>
              </c:layout>
              <c:showVal val="1"/>
            </c:dLbl>
            <c:txPr>
              <a:bodyPr/>
              <a:lstStyle/>
              <a:p>
                <a:pPr>
                  <a:defRPr>
                    <a:solidFill>
                      <a:schemeClr val="tx2">
                        <a:lumMod val="75000"/>
                      </a:schemeClr>
                    </a:solidFill>
                  </a:defRPr>
                </a:pPr>
                <a:endParaRPr lang="en-US"/>
              </a:p>
            </c:txPr>
            <c:showVal val="1"/>
          </c:dLbls>
          <c:cat>
            <c:strRef>
              <c:f>Sheet1!$A$2:$A$4</c:f>
              <c:strCache>
                <c:ptCount val="3"/>
                <c:pt idx="0">
                  <c:v>3 Years Ago</c:v>
                </c:pt>
                <c:pt idx="1">
                  <c:v>1 Year Ago</c:v>
                </c:pt>
                <c:pt idx="2">
                  <c:v>Currently Use</c:v>
                </c:pt>
              </c:strCache>
            </c:strRef>
          </c:cat>
          <c:val>
            <c:numRef>
              <c:f>Sheet1!$B$2:$B$4</c:f>
              <c:numCache>
                <c:formatCode>0%</c:formatCode>
                <c:ptCount val="3"/>
                <c:pt idx="0">
                  <c:v>8.0000000000000043E-2</c:v>
                </c:pt>
                <c:pt idx="1">
                  <c:v>0.23</c:v>
                </c:pt>
                <c:pt idx="2">
                  <c:v>0.35000000000000031</c:v>
                </c:pt>
              </c:numCache>
            </c:numRef>
          </c:val>
          <c:smooth val="1"/>
        </c:ser>
        <c:marker val="1"/>
        <c:axId val="128637952"/>
        <c:axId val="128713472"/>
      </c:lineChart>
      <c:catAx>
        <c:axId val="128637952"/>
        <c:scaling>
          <c:orientation val="minMax"/>
        </c:scaling>
        <c:axPos val="b"/>
        <c:tickLblPos val="nextTo"/>
        <c:txPr>
          <a:bodyPr/>
          <a:lstStyle/>
          <a:p>
            <a:pPr>
              <a:defRPr>
                <a:solidFill>
                  <a:schemeClr val="tx2">
                    <a:lumMod val="75000"/>
                  </a:schemeClr>
                </a:solidFill>
              </a:defRPr>
            </a:pPr>
            <a:endParaRPr lang="en-US"/>
          </a:p>
        </c:txPr>
        <c:crossAx val="128713472"/>
        <c:crosses val="autoZero"/>
        <c:auto val="1"/>
        <c:lblAlgn val="ctr"/>
        <c:lblOffset val="100"/>
      </c:catAx>
      <c:valAx>
        <c:axId val="128713472"/>
        <c:scaling>
          <c:orientation val="minMax"/>
          <c:max val="0.4"/>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c:spPr>
        </c:majorGridlines>
        <c:numFmt formatCode="0%" sourceLinked="1"/>
        <c:tickLblPos val="nextTo"/>
        <c:txPr>
          <a:bodyPr/>
          <a:lstStyle/>
          <a:p>
            <a:pPr>
              <a:defRPr>
                <a:solidFill>
                  <a:schemeClr val="tx2">
                    <a:lumMod val="75000"/>
                  </a:schemeClr>
                </a:solidFill>
              </a:defRPr>
            </a:pPr>
            <a:endParaRPr lang="en-US"/>
          </a:p>
        </c:txPr>
        <c:crossAx val="128637952"/>
        <c:crosses val="autoZero"/>
        <c:crossBetween val="between"/>
        <c:majorUnit val="0.1"/>
      </c:valAx>
    </c:plotArea>
    <c:plotVisOnly val="1"/>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barChart>
        <c:barDir val="bar"/>
        <c:grouping val="clustered"/>
        <c:ser>
          <c:idx val="0"/>
          <c:order val="0"/>
          <c:tx>
            <c:strRef>
              <c:f>Sheet1!$B$1</c:f>
              <c:strCache>
                <c:ptCount val="1"/>
                <c:pt idx="0">
                  <c:v>Series 1</c:v>
                </c:pt>
              </c:strCache>
            </c:strRef>
          </c:tx>
          <c:spPr>
            <a:solidFill>
              <a:srgbClr val="F79646">
                <a:lumMod val="75000"/>
                <a:alpha val="80000"/>
              </a:srgbClr>
            </a:solidFill>
          </c:spPr>
          <c:cat>
            <c:numRef>
              <c:f>Sheet1!$A$2:$A$6</c:f>
              <c:numCache>
                <c:formatCode>General</c:formatCode>
                <c:ptCount val="5"/>
              </c:numCache>
            </c:numRef>
          </c:cat>
          <c:val>
            <c:numRef>
              <c:f>Sheet1!$B$2:$B$6</c:f>
              <c:numCache>
                <c:formatCode>0%</c:formatCode>
                <c:ptCount val="5"/>
                <c:pt idx="0">
                  <c:v>0.13</c:v>
                </c:pt>
                <c:pt idx="1">
                  <c:v>0.33000000000000063</c:v>
                </c:pt>
                <c:pt idx="2">
                  <c:v>0.52</c:v>
                </c:pt>
                <c:pt idx="3">
                  <c:v>0.54</c:v>
                </c:pt>
                <c:pt idx="4">
                  <c:v>0.55000000000000004</c:v>
                </c:pt>
              </c:numCache>
            </c:numRef>
          </c:val>
        </c:ser>
        <c:dLbls>
          <c:showVal val="1"/>
        </c:dLbls>
        <c:gapWidth val="100"/>
        <c:axId val="128611456"/>
        <c:axId val="128612992"/>
      </c:barChart>
      <c:catAx>
        <c:axId val="128611456"/>
        <c:scaling>
          <c:orientation val="minMax"/>
        </c:scaling>
        <c:axPos val="l"/>
        <c:numFmt formatCode="General" sourceLinked="1"/>
        <c:tickLblPos val="nextTo"/>
        <c:crossAx val="128612992"/>
        <c:crosses val="autoZero"/>
        <c:auto val="1"/>
        <c:lblAlgn val="ctr"/>
        <c:lblOffset val="100"/>
      </c:catAx>
      <c:valAx>
        <c:axId val="128612992"/>
        <c:scaling>
          <c:orientation val="minMax"/>
          <c:max val="0.85000000000000064"/>
          <c:min val="0"/>
        </c:scaling>
        <c:delete val="1"/>
        <c:axPos val="b"/>
        <c:numFmt formatCode="0%" sourceLinked="1"/>
        <c:tickLblPos val="none"/>
        <c:crossAx val="128611456"/>
        <c:crosses val="autoZero"/>
        <c:crossBetween val="between"/>
        <c:majorUnit val="0.2"/>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style val="3"/>
  <c:chart>
    <c:title>
      <c:tx>
        <c:rich>
          <a:bodyPr/>
          <a:lstStyle/>
          <a:p>
            <a:pPr>
              <a:defRPr/>
            </a:pPr>
            <a:r>
              <a:rPr lang="en-CA"/>
              <a:t>Retail</a:t>
            </a:r>
          </a:p>
          <a:p>
            <a:pPr>
              <a:defRPr/>
            </a:pPr>
            <a:endParaRPr lang="en-CA"/>
          </a:p>
        </c:rich>
      </c:tx>
      <c:layout>
        <c:manualLayout>
          <c:xMode val="edge"/>
          <c:yMode val="edge"/>
          <c:x val="0.37166872948325086"/>
          <c:y val="3.7652276776846665E-3"/>
        </c:manualLayout>
      </c:layout>
      <c:overlay val="1"/>
    </c:title>
    <c:plotArea>
      <c:layout>
        <c:manualLayout>
          <c:layoutTarget val="inner"/>
          <c:xMode val="edge"/>
          <c:yMode val="edge"/>
          <c:x val="5.4695101452266734E-2"/>
          <c:y val="5.13585977626181E-2"/>
          <c:w val="0.68794921661757569"/>
          <c:h val="0.83275619472427198"/>
        </c:manualLayout>
      </c:layout>
      <c:lineChart>
        <c:grouping val="standard"/>
        <c:ser>
          <c:idx val="3"/>
          <c:order val="0"/>
          <c:tx>
            <c:strRef>
              <c:f>'Exclude DKs (Retail)'!$I$38</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5.0685742172564663E-2"/>
                  <c:y val="4.5182732132215971E-2"/>
                </c:manualLayout>
              </c:layout>
              <c:showVal val="1"/>
            </c:dLbl>
            <c:dLbl>
              <c:idx val="1"/>
              <c:layout>
                <c:manualLayout>
                  <c:x val="-3.2438874990441555E-2"/>
                  <c:y val="-5.6478415165269656E-2"/>
                </c:manualLayout>
              </c:layout>
              <c:showVal val="1"/>
            </c:dLbl>
            <c:dLbl>
              <c:idx val="2"/>
              <c:layout>
                <c:manualLayout>
                  <c:x val="-6.0822890607077924E-3"/>
                  <c:y val="-4.5182732132215971E-2"/>
                </c:manualLayout>
              </c:layout>
              <c:showVal val="1"/>
            </c:dLbl>
            <c:showVal val="1"/>
          </c:dLbls>
          <c:val>
            <c:numRef>
              <c:f>'Exclude DKs (Retail)'!$J$38:$M$38</c:f>
              <c:numCache>
                <c:formatCode>0.0</c:formatCode>
                <c:ptCount val="4"/>
                <c:pt idx="0">
                  <c:v>70.205479452054703</c:v>
                </c:pt>
                <c:pt idx="1">
                  <c:v>69.759450171821243</c:v>
                </c:pt>
                <c:pt idx="2">
                  <c:v>69.763513513513516</c:v>
                </c:pt>
                <c:pt idx="3">
                  <c:v>72.260273972602732</c:v>
                </c:pt>
              </c:numCache>
            </c:numRef>
          </c:val>
          <c:smooth val="1"/>
        </c:ser>
        <c:ser>
          <c:idx val="1"/>
          <c:order val="1"/>
          <c:tx>
            <c:strRef>
              <c:f>'Exclude DKs (Retail)'!$I$40</c:f>
              <c:strCache>
                <c:ptCount val="1"/>
                <c:pt idx="0">
                  <c:v>ATB Business Index (Retail)</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4.2849806252752767E-2"/>
                  <c:y val="-4.6406282890153194E-2"/>
                </c:manualLayout>
              </c:layout>
              <c:dLblPos val="r"/>
              <c:showVal val="1"/>
            </c:dLbl>
            <c:dLbl>
              <c:idx val="1"/>
              <c:layout>
                <c:manualLayout>
                  <c:x val="-4.0822376565850201E-2"/>
                  <c:y val="-4.2641055212468353E-2"/>
                </c:manualLayout>
              </c:layout>
              <c:dLblPos val="r"/>
              <c:showVal val="1"/>
            </c:dLbl>
            <c:dLbl>
              <c:idx val="2"/>
              <c:layout>
                <c:manualLayout>
                  <c:x val="-2.5603084502790432E-2"/>
                  <c:y val="5.7832990559361717E-2"/>
                </c:manualLayout>
              </c:layout>
              <c:dLblPos val="r"/>
              <c:showVal val="1"/>
            </c:dLbl>
            <c:dLbl>
              <c:idx val="3"/>
              <c:layout>
                <c:manualLayout>
                  <c:x val="-1.5846848520866977E-3"/>
                  <c:y val="-1.5861091008490733E-2"/>
                </c:manualLayout>
              </c:layout>
              <c:dLblPos val="r"/>
              <c:showVal val="1"/>
            </c:dLbl>
            <c:dLblPos val="t"/>
            <c:showVal val="1"/>
          </c:dLbls>
          <c:cat>
            <c:strRef>
              <c:f>'Exclude DKs (Energy)'!$J$37:$M$37</c:f>
              <c:strCache>
                <c:ptCount val="4"/>
                <c:pt idx="0">
                  <c:v>Q1 2013</c:v>
                </c:pt>
                <c:pt idx="1">
                  <c:v>Q2 2013</c:v>
                </c:pt>
                <c:pt idx="2">
                  <c:v>Q3 2013</c:v>
                </c:pt>
                <c:pt idx="3">
                  <c:v>Q4 2014</c:v>
                </c:pt>
              </c:strCache>
            </c:strRef>
          </c:cat>
          <c:val>
            <c:numRef>
              <c:f>'Exclude DKs (Retail)'!$J$40:$M$40</c:f>
              <c:numCache>
                <c:formatCode>0.0</c:formatCode>
                <c:ptCount val="4"/>
                <c:pt idx="0">
                  <c:v>70.652173913043427</c:v>
                </c:pt>
                <c:pt idx="1">
                  <c:v>63.793103448275915</c:v>
                </c:pt>
                <c:pt idx="2">
                  <c:v>66</c:v>
                </c:pt>
                <c:pt idx="3">
                  <c:v>77.450980392156765</c:v>
                </c:pt>
              </c:numCache>
            </c:numRef>
          </c:val>
          <c:smooth val="1"/>
        </c:ser>
        <c:ser>
          <c:idx val="0"/>
          <c:order val="2"/>
          <c:tx>
            <c:strRef>
              <c:f>'Exclude DKs (Retail)'!$I$39</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2849806252752767E-2"/>
                  <c:y val="5.3937034720142926E-2"/>
                </c:manualLayout>
              </c:layout>
              <c:dLblPos val="r"/>
              <c:showVal val="1"/>
            </c:dLbl>
            <c:dLbl>
              <c:idx val="1"/>
              <c:layout>
                <c:manualLayout>
                  <c:x val="-7.7316110930097132E-2"/>
                  <c:y val="-1.3837355850376419E-2"/>
                </c:manualLayout>
              </c:layout>
              <c:dLblPos val="r"/>
              <c:showVal val="1"/>
            </c:dLbl>
            <c:dLbl>
              <c:idx val="2"/>
              <c:layout>
                <c:manualLayout>
                  <c:x val="5.8731604867044717E-4"/>
                  <c:y val="2.0698962428079101E-2"/>
                </c:manualLayout>
              </c:layout>
              <c:dLblPos val="r"/>
              <c:showVal val="1"/>
            </c:dLbl>
            <c:dLbl>
              <c:idx val="3"/>
              <c:layout>
                <c:manualLayout>
                  <c:x val="-6.3560718885059802E-3"/>
                  <c:y val="4.6406565606404555E-2"/>
                </c:manualLayout>
              </c:layout>
              <c:dLblPos val="r"/>
              <c:showVal val="1"/>
            </c:dLbl>
            <c:dLblPos val="b"/>
            <c:showVal val="1"/>
          </c:dLbls>
          <c:cat>
            <c:strRef>
              <c:f>'Exclude DKs (Energy)'!$J$37:$M$37</c:f>
              <c:strCache>
                <c:ptCount val="4"/>
                <c:pt idx="0">
                  <c:v>Q1 2013</c:v>
                </c:pt>
                <c:pt idx="1">
                  <c:v>Q2 2013</c:v>
                </c:pt>
                <c:pt idx="2">
                  <c:v>Q3 2013</c:v>
                </c:pt>
                <c:pt idx="3">
                  <c:v>Q4 2014</c:v>
                </c:pt>
              </c:strCache>
            </c:strRef>
          </c:cat>
          <c:val>
            <c:numRef>
              <c:f>'Exclude DKs (Retail)'!$J$39:$M$39</c:f>
              <c:numCache>
                <c:formatCode>0.0</c:formatCode>
                <c:ptCount val="4"/>
                <c:pt idx="0">
                  <c:v>55.442176870748298</c:v>
                </c:pt>
                <c:pt idx="1">
                  <c:v>59.824561403508774</c:v>
                </c:pt>
                <c:pt idx="2">
                  <c:v>66.216216216216225</c:v>
                </c:pt>
                <c:pt idx="3">
                  <c:v>66.840277777777771</c:v>
                </c:pt>
              </c:numCache>
            </c:numRef>
          </c:val>
          <c:smooth val="1"/>
        </c:ser>
        <c:ser>
          <c:idx val="2"/>
          <c:order val="3"/>
          <c:tx>
            <c:strRef>
              <c:f>'Exclude DKs (Retail)'!$I$41</c:f>
              <c:strCache>
                <c:ptCount val="1"/>
                <c:pt idx="0">
                  <c:v>ATB Economy Index (Retail)</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4.4877235939655508E-2"/>
                  <c:y val="-4.395887186696832E-2"/>
                </c:manualLayout>
              </c:layout>
              <c:dLblPos val="r"/>
              <c:showVal val="1"/>
            </c:dLbl>
            <c:dLbl>
              <c:idx val="1"/>
              <c:layout>
                <c:manualLayout>
                  <c:x val="-3.5125666545348627E-2"/>
                  <c:y val="-3.2663192182796799E-2"/>
                </c:manualLayout>
              </c:layout>
              <c:dLblPos val="r"/>
              <c:showVal val="1"/>
            </c:dLbl>
            <c:dLbl>
              <c:idx val="2"/>
              <c:layout>
                <c:manualLayout>
                  <c:x val="-7.864846747867088E-2"/>
                  <c:y val="-2.2158506551049552E-3"/>
                </c:manualLayout>
              </c:layout>
              <c:dLblPos val="r"/>
              <c:showVal val="1"/>
            </c:dLbl>
            <c:dLbl>
              <c:idx val="3"/>
              <c:layout>
                <c:manualLayout>
                  <c:x val="-2.3012125147007863E-3"/>
                  <c:y val="4.9890734311086862E-3"/>
                </c:manualLayout>
              </c:layout>
              <c:dLblPos val="r"/>
              <c:showVal val="1"/>
            </c:dLbl>
            <c:dLblPos val="b"/>
            <c:showVal val="1"/>
          </c:dLbls>
          <c:cat>
            <c:strRef>
              <c:f>'Exclude DKs (Energy)'!$J$37:$M$37</c:f>
              <c:strCache>
                <c:ptCount val="4"/>
                <c:pt idx="0">
                  <c:v>Q1 2013</c:v>
                </c:pt>
                <c:pt idx="1">
                  <c:v>Q2 2013</c:v>
                </c:pt>
                <c:pt idx="2">
                  <c:v>Q3 2013</c:v>
                </c:pt>
                <c:pt idx="3">
                  <c:v>Q4 2014</c:v>
                </c:pt>
              </c:strCache>
            </c:strRef>
          </c:cat>
          <c:val>
            <c:numRef>
              <c:f>'Exclude DKs (Retail)'!$J$41:$M$41</c:f>
              <c:numCache>
                <c:formatCode>0.0</c:formatCode>
                <c:ptCount val="4"/>
                <c:pt idx="0">
                  <c:v>59.090909090909122</c:v>
                </c:pt>
                <c:pt idx="1">
                  <c:v>50</c:v>
                </c:pt>
                <c:pt idx="2">
                  <c:v>67.708333333333286</c:v>
                </c:pt>
                <c:pt idx="3">
                  <c:v>68.269230769230845</c:v>
                </c:pt>
              </c:numCache>
            </c:numRef>
          </c:val>
          <c:smooth val="1"/>
        </c:ser>
        <c:marker val="1"/>
        <c:axId val="46172416"/>
        <c:axId val="46186496"/>
      </c:lineChart>
      <c:catAx>
        <c:axId val="46172416"/>
        <c:scaling>
          <c:orientation val="minMax"/>
        </c:scaling>
        <c:axPos val="b"/>
        <c:numFmt formatCode="mmm\-yy" sourceLinked="1"/>
        <c:tickLblPos val="nextTo"/>
        <c:crossAx val="46186496"/>
        <c:crosses val="autoZero"/>
        <c:auto val="1"/>
        <c:lblAlgn val="ctr"/>
        <c:lblOffset val="100"/>
      </c:catAx>
      <c:valAx>
        <c:axId val="46186496"/>
        <c:scaling>
          <c:orientation val="minMax"/>
          <c:max val="90"/>
          <c:min val="40"/>
        </c:scaling>
        <c:axPos val="l"/>
        <c:majorGridlines>
          <c:spPr>
            <a:ln>
              <a:prstDash val="sysDot"/>
            </a:ln>
          </c:spPr>
        </c:majorGridlines>
        <c:numFmt formatCode="0" sourceLinked="0"/>
        <c:tickLblPos val="nextTo"/>
        <c:crossAx val="46172416"/>
        <c:crosses val="autoZero"/>
        <c:crossBetween val="between"/>
      </c:valAx>
    </c:plotArea>
    <c:legend>
      <c:legendPos val="r"/>
      <c:layout>
        <c:manualLayout>
          <c:xMode val="edge"/>
          <c:yMode val="edge"/>
          <c:x val="0.74053382775308063"/>
          <c:y val="6.1905383089680556E-2"/>
          <c:w val="0.23836126907937291"/>
          <c:h val="0.8267037655241527"/>
        </c:manualLayout>
      </c:layout>
    </c:legend>
    <c:plotVisOnly val="1"/>
  </c:chart>
  <c:txPr>
    <a:bodyPr/>
    <a:lstStyle/>
    <a:p>
      <a:pPr>
        <a:defRPr sz="12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CA"/>
  <c:style val="5"/>
  <c:chart>
    <c:autoTitleDeleted val="1"/>
    <c:plotArea>
      <c:layout>
        <c:manualLayout>
          <c:layoutTarget val="inner"/>
          <c:xMode val="edge"/>
          <c:yMode val="edge"/>
          <c:x val="4.6443529389079745E-2"/>
          <c:y val="4.1578395663227255E-2"/>
          <c:w val="0.85632426559714681"/>
          <c:h val="0.91306335452234011"/>
        </c:manualLayout>
      </c:layout>
      <c:barChart>
        <c:barDir val="bar"/>
        <c:grouping val="clustered"/>
        <c:ser>
          <c:idx val="0"/>
          <c:order val="0"/>
          <c:tx>
            <c:strRef>
              <c:f>Sheet1!$B$1</c:f>
              <c:strCache>
                <c:ptCount val="1"/>
                <c:pt idx="0">
                  <c:v>Series 1</c:v>
                </c:pt>
              </c:strCache>
            </c:strRef>
          </c:tx>
          <c:cat>
            <c:numRef>
              <c:f>Sheet1!$A$2:$A$6</c:f>
              <c:numCache>
                <c:formatCode>General</c:formatCode>
                <c:ptCount val="5"/>
              </c:numCache>
            </c:numRef>
          </c:cat>
          <c:val>
            <c:numRef>
              <c:f>Sheet1!$B$2:$B$6</c:f>
              <c:numCache>
                <c:formatCode>0%</c:formatCode>
                <c:ptCount val="5"/>
                <c:pt idx="0">
                  <c:v>0.19</c:v>
                </c:pt>
                <c:pt idx="1">
                  <c:v>0.14000000000000001</c:v>
                </c:pt>
                <c:pt idx="2">
                  <c:v>0.64000000000000112</c:v>
                </c:pt>
                <c:pt idx="3">
                  <c:v>0.13</c:v>
                </c:pt>
                <c:pt idx="4">
                  <c:v>0.55000000000000004</c:v>
                </c:pt>
              </c:numCache>
            </c:numRef>
          </c:val>
        </c:ser>
        <c:dLbls>
          <c:showVal val="1"/>
        </c:dLbls>
        <c:gapWidth val="100"/>
        <c:axId val="128952192"/>
        <c:axId val="128953728"/>
      </c:barChart>
      <c:catAx>
        <c:axId val="128952192"/>
        <c:scaling>
          <c:orientation val="minMax"/>
        </c:scaling>
        <c:axPos val="r"/>
        <c:numFmt formatCode="General" sourceLinked="1"/>
        <c:tickLblPos val="nextTo"/>
        <c:crossAx val="128953728"/>
        <c:crosses val="autoZero"/>
        <c:auto val="1"/>
        <c:lblAlgn val="ctr"/>
        <c:lblOffset val="100"/>
      </c:catAx>
      <c:valAx>
        <c:axId val="128953728"/>
        <c:scaling>
          <c:orientation val="maxMin"/>
          <c:max val="0.85000000000000064"/>
          <c:min val="0"/>
        </c:scaling>
        <c:delete val="1"/>
        <c:axPos val="b"/>
        <c:numFmt formatCode="0%" sourceLinked="1"/>
        <c:tickLblPos val="none"/>
        <c:crossAx val="128952192"/>
        <c:crosses val="autoZero"/>
        <c:crossBetween val="between"/>
        <c:majorUnit val="0.2"/>
      </c:valAx>
    </c:plotArea>
    <c:plotVisOnly val="1"/>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7.3906107251453579E-2"/>
          <c:y val="0.11823428014147461"/>
          <c:w val="0.53889949216926403"/>
          <c:h val="0.81863931119048683"/>
        </c:manualLayout>
      </c:layout>
      <c:doughnutChart>
        <c:varyColors val="1"/>
        <c:ser>
          <c:idx val="0"/>
          <c:order val="0"/>
          <c:tx>
            <c:strRef>
              <c:f>Sheet1!$B$1</c:f>
              <c:strCache>
                <c:ptCount val="1"/>
                <c:pt idx="0">
                  <c:v>Column1</c:v>
                </c:pt>
              </c:strCache>
            </c:strRef>
          </c:tx>
          <c:dLbls>
            <c:dLbl>
              <c:idx val="1"/>
              <c:layout>
                <c:manualLayout>
                  <c:x val="6.0459328075227704E-3"/>
                  <c:y val="-9.1850671152468068E-3"/>
                </c:manualLayout>
              </c:layout>
              <c:showVal val="1"/>
            </c:dLbl>
            <c:dLbl>
              <c:idx val="4"/>
              <c:layout>
                <c:manualLayout>
                  <c:x val="6.2917382824870124E-2"/>
                  <c:y val="5.4729442630184972E-3"/>
                </c:manualLayout>
              </c:layout>
              <c:showVal val="1"/>
            </c:dLbl>
            <c:txPr>
              <a:bodyPr/>
              <a:lstStyle/>
              <a:p>
                <a:pPr>
                  <a:defRPr>
                    <a:latin typeface="Calibri" pitchFamily="34" charset="0"/>
                    <a:cs typeface="Calibri" pitchFamily="34" charset="0"/>
                  </a:defRPr>
                </a:pPr>
                <a:endParaRPr lang="en-US"/>
              </a:p>
            </c:txPr>
            <c:showVal val="1"/>
            <c:showLeaderLines val="1"/>
          </c:dLbls>
          <c:cat>
            <c:strRef>
              <c:f>Sheet1!$A$2:$A$4</c:f>
              <c:strCache>
                <c:ptCount val="3"/>
                <c:pt idx="0">
                  <c:v>0 to 4 'Micro'</c:v>
                </c:pt>
                <c:pt idx="1">
                  <c:v>5 to 49 'Small'</c:v>
                </c:pt>
                <c:pt idx="2">
                  <c:v>50 to 499 'Med'</c:v>
                </c:pt>
              </c:strCache>
            </c:strRef>
          </c:cat>
          <c:val>
            <c:numRef>
              <c:f>Sheet1!$B$2:$B$4</c:f>
              <c:numCache>
                <c:formatCode>0%</c:formatCode>
                <c:ptCount val="3"/>
                <c:pt idx="0">
                  <c:v>0.45</c:v>
                </c:pt>
                <c:pt idx="1">
                  <c:v>0.47000000000000008</c:v>
                </c:pt>
                <c:pt idx="2">
                  <c:v>8.0000000000000043E-2</c:v>
                </c:pt>
              </c:numCache>
            </c:numRef>
          </c:val>
        </c:ser>
        <c:dLbls>
          <c:showVal val="1"/>
        </c:dLbls>
        <c:firstSliceAng val="0"/>
        <c:holeSize val="50"/>
      </c:doughnutChart>
    </c:plotArea>
    <c:legend>
      <c:legendPos val="r"/>
      <c:layout>
        <c:manualLayout>
          <c:xMode val="edge"/>
          <c:yMode val="edge"/>
          <c:x val="0.66857319413492866"/>
          <c:y val="0.28878666785755147"/>
          <c:w val="0.33142680586508"/>
          <c:h val="0.31220983653032203"/>
        </c:manualLayout>
      </c:layout>
      <c:txPr>
        <a:bodyPr/>
        <a:lstStyle/>
        <a:p>
          <a:pPr>
            <a:defRPr sz="1400">
              <a:latin typeface="Calibri" pitchFamily="34" charset="0"/>
              <a:cs typeface="Calibri" pitchFamily="34" charset="0"/>
            </a:defRPr>
          </a:pPr>
          <a:endParaRPr lang="en-US"/>
        </a:p>
      </c:txPr>
    </c:legend>
    <c:plotVisOnly val="1"/>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pieChart>
        <c:varyColors val="1"/>
        <c:ser>
          <c:idx val="0"/>
          <c:order val="0"/>
          <c:tx>
            <c:strRef>
              <c:f>Sheet1!$B$1</c:f>
              <c:strCache>
                <c:ptCount val="1"/>
                <c:pt idx="0">
                  <c:v>Column1</c:v>
                </c:pt>
              </c:strCache>
            </c:strRef>
          </c:tx>
          <c:dLbls>
            <c:dLbl>
              <c:idx val="0"/>
              <c:layout>
                <c:manualLayout>
                  <c:x val="-0.10204104588967212"/>
                  <c:y val="7.5075075075075076E-2"/>
                </c:manualLayout>
              </c:layout>
              <c:dLblPos val="bestFit"/>
              <c:showVal val="1"/>
            </c:dLbl>
            <c:dLbl>
              <c:idx val="1"/>
              <c:layout>
                <c:manualLayout>
                  <c:x val="-0.12536443148688123"/>
                  <c:y val="-3.903903903903904E-2"/>
                </c:manualLayout>
              </c:layout>
              <c:dLblPos val="bestFit"/>
              <c:showVal val="1"/>
            </c:dLbl>
            <c:dLbl>
              <c:idx val="2"/>
              <c:layout>
                <c:manualLayout>
                  <c:x val="-7.8717201166180834E-2"/>
                  <c:y val="-9.3093093093093812E-2"/>
                </c:manualLayout>
              </c:layout>
              <c:dLblPos val="bestFit"/>
              <c:showVal val="1"/>
            </c:dLbl>
            <c:dLbl>
              <c:idx val="3"/>
              <c:layout>
                <c:manualLayout>
                  <c:x val="7.8717201166180834E-2"/>
                  <c:y val="-0.11411411411411411"/>
                </c:manualLayout>
              </c:layout>
              <c:dLblPos val="bestFit"/>
              <c:showVal val="1"/>
            </c:dLbl>
            <c:dLbl>
              <c:idx val="4"/>
              <c:layout>
                <c:manualLayout>
                  <c:x val="8.3259107917632746E-2"/>
                  <c:y val="2.1021021021021036E-2"/>
                </c:manualLayout>
              </c:layout>
              <c:dLblPos val="bestFit"/>
              <c:showVal val="1"/>
            </c:dLbl>
            <c:dLbl>
              <c:idx val="5"/>
              <c:layout>
                <c:manualLayout>
                  <c:x val="9.3294460641400262E-2"/>
                  <c:y val="9.0090090090090807E-2"/>
                </c:manualLayout>
              </c:layout>
              <c:dLblPos val="bestFit"/>
              <c:showVal val="1"/>
            </c:dLbl>
            <c:txPr>
              <a:bodyPr/>
              <a:lstStyle/>
              <a:p>
                <a:pPr>
                  <a:defRPr>
                    <a:latin typeface="Calibri" pitchFamily="34" charset="0"/>
                    <a:cs typeface="Calibri" pitchFamily="34" charset="0"/>
                  </a:defRPr>
                </a:pPr>
                <a:endParaRPr lang="en-US"/>
              </a:p>
            </c:txPr>
            <c:dLblPos val="outEnd"/>
            <c:showVal val="1"/>
            <c:showLeaderLines val="1"/>
          </c:dLbls>
          <c:cat>
            <c:strRef>
              <c:f>Sheet1!$A$2:$A$7</c:f>
              <c:strCache>
                <c:ptCount val="6"/>
                <c:pt idx="0">
                  <c:v>&lt; $250k</c:v>
                </c:pt>
                <c:pt idx="1">
                  <c:v>$250-500k</c:v>
                </c:pt>
                <c:pt idx="2">
                  <c:v>$500k-&lt;$1MM</c:v>
                </c:pt>
                <c:pt idx="3">
                  <c:v>$1-&lt;$3MM</c:v>
                </c:pt>
                <c:pt idx="4">
                  <c:v>$3-&lt;$10MM</c:v>
                </c:pt>
                <c:pt idx="5">
                  <c:v>$10MM+</c:v>
                </c:pt>
              </c:strCache>
            </c:strRef>
          </c:cat>
          <c:val>
            <c:numRef>
              <c:f>Sheet1!$B$2:$B$7</c:f>
              <c:numCache>
                <c:formatCode>0%</c:formatCode>
                <c:ptCount val="6"/>
                <c:pt idx="0">
                  <c:v>0.18000000000000024</c:v>
                </c:pt>
                <c:pt idx="1">
                  <c:v>0.15000000000000024</c:v>
                </c:pt>
                <c:pt idx="2">
                  <c:v>0.18000000000000024</c:v>
                </c:pt>
                <c:pt idx="3">
                  <c:v>0.18000000000000024</c:v>
                </c:pt>
                <c:pt idx="4">
                  <c:v>0.21000000000000021</c:v>
                </c:pt>
                <c:pt idx="5">
                  <c:v>0.1</c:v>
                </c:pt>
              </c:numCache>
            </c:numRef>
          </c:val>
        </c:ser>
        <c:dLbls>
          <c:showVal val="1"/>
        </c:dLbls>
        <c:firstSliceAng val="0"/>
      </c:pieChart>
    </c:plotArea>
    <c:legend>
      <c:legendPos val="r"/>
      <c:layout/>
      <c:txPr>
        <a:bodyPr/>
        <a:lstStyle/>
        <a:p>
          <a:pPr>
            <a:defRPr sz="1400">
              <a:latin typeface="Calibri" pitchFamily="34" charset="0"/>
              <a:cs typeface="Calibri" pitchFamily="34" charset="0"/>
            </a:defRPr>
          </a:pPr>
          <a:endParaRPr lang="en-US"/>
        </a:p>
      </c:txPr>
    </c:legend>
    <c:plotVisOnly val="1"/>
  </c:chart>
  <c:txPr>
    <a:bodyPr/>
    <a:lstStyle/>
    <a:p>
      <a:pPr>
        <a:defRPr sz="18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44174682936472331"/>
          <c:y val="0"/>
          <c:w val="0.55825317063527691"/>
          <c:h val="0.9600904901422207"/>
        </c:manualLayout>
      </c:layout>
      <c:barChart>
        <c:barDir val="bar"/>
        <c:grouping val="clustered"/>
        <c:ser>
          <c:idx val="0"/>
          <c:order val="0"/>
          <c:tx>
            <c:strRef>
              <c:f>Sheet1!$B$1</c:f>
              <c:strCache>
                <c:ptCount val="1"/>
                <c:pt idx="0">
                  <c:v>Total</c:v>
                </c:pt>
              </c:strCache>
            </c:strRef>
          </c:tx>
          <c:dLbls>
            <c:showVal val="1"/>
          </c:dLbls>
          <c:cat>
            <c:strRef>
              <c:f>Sheet1!$A$2:$A$7</c:f>
              <c:strCache>
                <c:ptCount val="6"/>
                <c:pt idx="0">
                  <c:v>Start-up</c:v>
                </c:pt>
                <c:pt idx="1">
                  <c:v>Initial Growth</c:v>
                </c:pt>
                <c:pt idx="2">
                  <c:v>Established</c:v>
                </c:pt>
                <c:pt idx="3">
                  <c:v>Expansion</c:v>
                </c:pt>
                <c:pt idx="4">
                  <c:v>Mature</c:v>
                </c:pt>
                <c:pt idx="5">
                  <c:v>Winding Down</c:v>
                </c:pt>
              </c:strCache>
            </c:strRef>
          </c:cat>
          <c:val>
            <c:numRef>
              <c:f>Sheet1!$B$2:$B$7</c:f>
              <c:numCache>
                <c:formatCode>0%</c:formatCode>
                <c:ptCount val="6"/>
                <c:pt idx="0">
                  <c:v>3.0000000000000002E-2</c:v>
                </c:pt>
                <c:pt idx="1">
                  <c:v>0.1</c:v>
                </c:pt>
                <c:pt idx="2">
                  <c:v>0.41000000000000031</c:v>
                </c:pt>
                <c:pt idx="3">
                  <c:v>0.18000000000000024</c:v>
                </c:pt>
                <c:pt idx="4">
                  <c:v>0.21000000000000021</c:v>
                </c:pt>
                <c:pt idx="5">
                  <c:v>6.0000000000000032E-2</c:v>
                </c:pt>
              </c:numCache>
            </c:numRef>
          </c:val>
        </c:ser>
        <c:gapWidth val="50"/>
        <c:axId val="128996480"/>
        <c:axId val="128998016"/>
      </c:barChart>
      <c:catAx>
        <c:axId val="128996480"/>
        <c:scaling>
          <c:orientation val="maxMin"/>
        </c:scaling>
        <c:axPos val="l"/>
        <c:numFmt formatCode="@" sourceLinked="1"/>
        <c:majorTickMark val="none"/>
        <c:tickLblPos val="nextTo"/>
        <c:txPr>
          <a:bodyPr/>
          <a:lstStyle/>
          <a:p>
            <a:pPr>
              <a:defRPr sz="1600"/>
            </a:pPr>
            <a:endParaRPr lang="en-US"/>
          </a:p>
        </c:txPr>
        <c:crossAx val="128998016"/>
        <c:crosses val="autoZero"/>
        <c:auto val="1"/>
        <c:lblAlgn val="ctr"/>
        <c:lblOffset val="100"/>
      </c:catAx>
      <c:valAx>
        <c:axId val="128998016"/>
        <c:scaling>
          <c:orientation val="minMax"/>
          <c:max val="0.65000000000000491"/>
          <c:min val="0"/>
        </c:scaling>
        <c:delete val="1"/>
        <c:axPos val="t"/>
        <c:numFmt formatCode="0%" sourceLinked="1"/>
        <c:tickLblPos val="none"/>
        <c:crossAx val="128996480"/>
        <c:crosses val="autoZero"/>
        <c:crossBetween val="between"/>
      </c:valAx>
    </c:plotArea>
    <c:plotVisOnly val="1"/>
  </c:chart>
  <c:txPr>
    <a:bodyPr/>
    <a:lstStyle/>
    <a:p>
      <a:pPr>
        <a:defRPr sz="18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333"/>
          <c:y val="0"/>
          <c:w val="0.49691040420562393"/>
          <c:h val="0.9600904901422207"/>
        </c:manualLayout>
      </c:layout>
      <c:barChart>
        <c:barDir val="bar"/>
        <c:grouping val="clustered"/>
        <c:ser>
          <c:idx val="0"/>
          <c:order val="0"/>
          <c:tx>
            <c:strRef>
              <c:f>Sheet1!$B$1</c:f>
              <c:strCache>
                <c:ptCount val="1"/>
                <c:pt idx="0">
                  <c:v>Total</c:v>
                </c:pt>
              </c:strCache>
            </c:strRef>
          </c:tx>
          <c:dLbls>
            <c:dLbl>
              <c:idx val="0"/>
              <c:layout>
                <c:manualLayout>
                  <c:x val="-2.4507437271989091E-7"/>
                  <c:y val="-5.9525525386175315E-3"/>
                </c:manualLayout>
              </c:layout>
              <c:showVal val="1"/>
            </c:dLbl>
            <c:showVal val="1"/>
          </c:dLbls>
          <c:cat>
            <c:strRef>
              <c:f>Sheet1!$A$2:$A$5</c:f>
              <c:strCache>
                <c:ptCount val="4"/>
                <c:pt idx="0">
                  <c:v>Intentional Growth</c:v>
                </c:pt>
                <c:pt idx="1">
                  <c:v>Organic Growth</c:v>
                </c:pt>
                <c:pt idx="2">
                  <c:v>No Growth, but Trying</c:v>
                </c:pt>
                <c:pt idx="3">
                  <c:v>No Growth, NOT Trying</c:v>
                </c:pt>
              </c:strCache>
            </c:strRef>
          </c:cat>
          <c:val>
            <c:numRef>
              <c:f>Sheet1!$B$2:$B$5</c:f>
              <c:numCache>
                <c:formatCode>0%</c:formatCode>
                <c:ptCount val="4"/>
                <c:pt idx="0">
                  <c:v>0.53</c:v>
                </c:pt>
                <c:pt idx="1">
                  <c:v>0.14000000000000001</c:v>
                </c:pt>
                <c:pt idx="2">
                  <c:v>0.2</c:v>
                </c:pt>
                <c:pt idx="3">
                  <c:v>0.13</c:v>
                </c:pt>
              </c:numCache>
            </c:numRef>
          </c:val>
        </c:ser>
        <c:gapWidth val="90"/>
        <c:axId val="129034112"/>
        <c:axId val="129035648"/>
      </c:barChart>
      <c:catAx>
        <c:axId val="129034112"/>
        <c:scaling>
          <c:orientation val="maxMin"/>
        </c:scaling>
        <c:axPos val="l"/>
        <c:numFmt formatCode="@" sourceLinked="1"/>
        <c:majorTickMark val="none"/>
        <c:tickLblPos val="nextTo"/>
        <c:txPr>
          <a:bodyPr/>
          <a:lstStyle/>
          <a:p>
            <a:pPr>
              <a:defRPr sz="1600"/>
            </a:pPr>
            <a:endParaRPr lang="en-US"/>
          </a:p>
        </c:txPr>
        <c:crossAx val="129035648"/>
        <c:crosses val="autoZero"/>
        <c:auto val="1"/>
        <c:lblAlgn val="ctr"/>
        <c:lblOffset val="100"/>
      </c:catAx>
      <c:valAx>
        <c:axId val="129035648"/>
        <c:scaling>
          <c:orientation val="minMax"/>
          <c:max val="0.75000000000000266"/>
          <c:min val="0"/>
        </c:scaling>
        <c:delete val="1"/>
        <c:axPos val="t"/>
        <c:numFmt formatCode="0%" sourceLinked="1"/>
        <c:tickLblPos val="none"/>
        <c:crossAx val="129034112"/>
        <c:crosses val="autoZero"/>
        <c:crossBetween val="between"/>
      </c:valAx>
    </c:plotArea>
    <c:plotVisOnly val="1"/>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344"/>
          <c:y val="0"/>
          <c:w val="0.49691040420562405"/>
          <c:h val="0.9600904901422207"/>
        </c:manualLayout>
      </c:layout>
      <c:barChart>
        <c:barDir val="bar"/>
        <c:grouping val="clustered"/>
        <c:ser>
          <c:idx val="0"/>
          <c:order val="0"/>
          <c:tx>
            <c:strRef>
              <c:f>Sheet1!$B$1</c:f>
              <c:strCache>
                <c:ptCount val="1"/>
                <c:pt idx="0">
                  <c:v>Total</c:v>
                </c:pt>
              </c:strCache>
            </c:strRef>
          </c:tx>
          <c:dLbls>
            <c:showVal val="1"/>
          </c:dLbls>
          <c:cat>
            <c:strRef>
              <c:f>Sheet1!$A$2:$A$6</c:f>
              <c:strCache>
                <c:ptCount val="5"/>
                <c:pt idx="0">
                  <c:v>Less than 5 years</c:v>
                </c:pt>
                <c:pt idx="1">
                  <c:v>6 to 10 years</c:v>
                </c:pt>
                <c:pt idx="2">
                  <c:v>11 to 15 years</c:v>
                </c:pt>
                <c:pt idx="3">
                  <c:v>16 to 20 years</c:v>
                </c:pt>
                <c:pt idx="4">
                  <c:v>Over 20 years</c:v>
                </c:pt>
              </c:strCache>
            </c:strRef>
          </c:cat>
          <c:val>
            <c:numRef>
              <c:f>Sheet1!$B$2:$B$6</c:f>
              <c:numCache>
                <c:formatCode>0%</c:formatCode>
                <c:ptCount val="5"/>
                <c:pt idx="0">
                  <c:v>0.1</c:v>
                </c:pt>
                <c:pt idx="1">
                  <c:v>0.13</c:v>
                </c:pt>
                <c:pt idx="2">
                  <c:v>0.15000000000000024</c:v>
                </c:pt>
                <c:pt idx="3">
                  <c:v>0.12000000000000002</c:v>
                </c:pt>
                <c:pt idx="4">
                  <c:v>0.5</c:v>
                </c:pt>
              </c:numCache>
            </c:numRef>
          </c:val>
        </c:ser>
        <c:gapWidth val="50"/>
        <c:axId val="129255296"/>
        <c:axId val="129256832"/>
      </c:barChart>
      <c:catAx>
        <c:axId val="129255296"/>
        <c:scaling>
          <c:orientation val="maxMin"/>
        </c:scaling>
        <c:axPos val="l"/>
        <c:numFmt formatCode="@" sourceLinked="1"/>
        <c:majorTickMark val="none"/>
        <c:tickLblPos val="nextTo"/>
        <c:crossAx val="129256832"/>
        <c:crosses val="autoZero"/>
        <c:auto val="1"/>
        <c:lblAlgn val="ctr"/>
        <c:lblOffset val="100"/>
      </c:catAx>
      <c:valAx>
        <c:axId val="129256832"/>
        <c:scaling>
          <c:orientation val="minMax"/>
          <c:max val="0.70000000000000062"/>
          <c:min val="0"/>
        </c:scaling>
        <c:delete val="1"/>
        <c:axPos val="t"/>
        <c:numFmt formatCode="0%" sourceLinked="1"/>
        <c:tickLblPos val="none"/>
        <c:crossAx val="129255296"/>
        <c:crosses val="autoZero"/>
        <c:crossBetween val="between"/>
      </c:valAx>
    </c:plotArea>
    <c:plotVisOnly val="1"/>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388"/>
          <c:y val="0"/>
          <c:w val="0.49691040420562443"/>
          <c:h val="0.9600904901422207"/>
        </c:manualLayout>
      </c:layout>
      <c:barChart>
        <c:barDir val="bar"/>
        <c:grouping val="clustered"/>
        <c:ser>
          <c:idx val="0"/>
          <c:order val="0"/>
          <c:tx>
            <c:strRef>
              <c:f>Sheet1!$B$1</c:f>
              <c:strCache>
                <c:ptCount val="1"/>
                <c:pt idx="0">
                  <c:v>Total</c:v>
                </c:pt>
              </c:strCache>
            </c:strRef>
          </c:tx>
          <c:dLbls>
            <c:showVal val="1"/>
          </c:dLbls>
          <c:cat>
            <c:strRef>
              <c:f>Sheet1!$A$2:$A$7</c:f>
              <c:strCache>
                <c:ptCount val="6"/>
                <c:pt idx="0">
                  <c:v>No borrowing needs</c:v>
                </c:pt>
                <c:pt idx="1">
                  <c:v>Less than $1MM</c:v>
                </c:pt>
                <c:pt idx="2">
                  <c:v>$1 to &lt; $3MM</c:v>
                </c:pt>
                <c:pt idx="3">
                  <c:v>$3 to &lt; $10MM</c:v>
                </c:pt>
                <c:pt idx="4">
                  <c:v>$10MM+</c:v>
                </c:pt>
                <c:pt idx="5">
                  <c:v>Don't know/Refused</c:v>
                </c:pt>
              </c:strCache>
            </c:strRef>
          </c:cat>
          <c:val>
            <c:numRef>
              <c:f>Sheet1!$B$2:$B$7</c:f>
              <c:numCache>
                <c:formatCode>0%</c:formatCode>
                <c:ptCount val="6"/>
                <c:pt idx="0">
                  <c:v>0.5</c:v>
                </c:pt>
                <c:pt idx="1">
                  <c:v>0.39000000000000057</c:v>
                </c:pt>
                <c:pt idx="2">
                  <c:v>0.05</c:v>
                </c:pt>
                <c:pt idx="3">
                  <c:v>2.0000000000000011E-2</c:v>
                </c:pt>
                <c:pt idx="4">
                  <c:v>2.0000000000000011E-2</c:v>
                </c:pt>
                <c:pt idx="5">
                  <c:v>3.0000000000000002E-2</c:v>
                </c:pt>
              </c:numCache>
            </c:numRef>
          </c:val>
        </c:ser>
        <c:gapWidth val="50"/>
        <c:axId val="129387136"/>
        <c:axId val="129397120"/>
      </c:barChart>
      <c:catAx>
        <c:axId val="129387136"/>
        <c:scaling>
          <c:orientation val="maxMin"/>
        </c:scaling>
        <c:axPos val="l"/>
        <c:numFmt formatCode="@" sourceLinked="1"/>
        <c:majorTickMark val="none"/>
        <c:tickLblPos val="nextTo"/>
        <c:crossAx val="129397120"/>
        <c:crosses val="autoZero"/>
        <c:auto val="1"/>
        <c:lblAlgn val="ctr"/>
        <c:lblOffset val="100"/>
      </c:catAx>
      <c:valAx>
        <c:axId val="129397120"/>
        <c:scaling>
          <c:orientation val="minMax"/>
          <c:max val="0.70000000000000062"/>
        </c:scaling>
        <c:delete val="1"/>
        <c:axPos val="t"/>
        <c:numFmt formatCode="0%" sourceLinked="1"/>
        <c:tickLblPos val="none"/>
        <c:crossAx val="129387136"/>
        <c:crosses val="autoZero"/>
        <c:crossBetween val="between"/>
      </c:valAx>
    </c:plotArea>
    <c:plotVisOnly val="1"/>
  </c:chart>
  <c:txPr>
    <a:bodyPr/>
    <a:lstStyle/>
    <a:p>
      <a:pPr>
        <a:defRPr sz="1800"/>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322"/>
          <c:y val="0"/>
          <c:w val="0.49691040420562388"/>
          <c:h val="0.9600904901422207"/>
        </c:manualLayout>
      </c:layout>
      <c:barChart>
        <c:barDir val="bar"/>
        <c:grouping val="clustered"/>
        <c:ser>
          <c:idx val="0"/>
          <c:order val="0"/>
          <c:tx>
            <c:strRef>
              <c:f>Sheet1!$B$1</c:f>
              <c:strCache>
                <c:ptCount val="1"/>
                <c:pt idx="0">
                  <c:v>Total</c:v>
                </c:pt>
              </c:strCache>
            </c:strRef>
          </c:tx>
          <c:dLbls>
            <c:showVal val="1"/>
          </c:dLbls>
          <c:cat>
            <c:strRef>
              <c:f>Sheet1!$A$2:$A$11</c:f>
              <c:strCache>
                <c:ptCount val="10"/>
                <c:pt idx="0">
                  <c:v>Retail Trade</c:v>
                </c:pt>
                <c:pt idx="1">
                  <c:v>Construction</c:v>
                </c:pt>
                <c:pt idx="2">
                  <c:v>Energy/ Oil &amp; Gas</c:v>
                </c:pt>
                <c:pt idx="3">
                  <c:v>Prof, Sci &amp; Tech</c:v>
                </c:pt>
                <c:pt idx="4">
                  <c:v>Transp/ Warehouse</c:v>
                </c:pt>
                <c:pt idx="5">
                  <c:v>Manufacturing</c:v>
                </c:pt>
                <c:pt idx="6">
                  <c:v>Wholesale Trade</c:v>
                </c:pt>
                <c:pt idx="7">
                  <c:v>Arts, Entertain &amp; Rec</c:v>
                </c:pt>
                <c:pt idx="8">
                  <c:v>Information &amp; Comm</c:v>
                </c:pt>
                <c:pt idx="9">
                  <c:v>Business Services</c:v>
                </c:pt>
              </c:strCache>
            </c:strRef>
          </c:cat>
          <c:val>
            <c:numRef>
              <c:f>Sheet1!$B$2:$B$11</c:f>
              <c:numCache>
                <c:formatCode>0%</c:formatCode>
                <c:ptCount val="10"/>
                <c:pt idx="0">
                  <c:v>0.2</c:v>
                </c:pt>
                <c:pt idx="1">
                  <c:v>0.15000000000000024</c:v>
                </c:pt>
                <c:pt idx="2">
                  <c:v>0.14000000000000001</c:v>
                </c:pt>
                <c:pt idx="3">
                  <c:v>7.0000000000000021E-2</c:v>
                </c:pt>
                <c:pt idx="4">
                  <c:v>0.05</c:v>
                </c:pt>
                <c:pt idx="5">
                  <c:v>0.05</c:v>
                </c:pt>
                <c:pt idx="6">
                  <c:v>4.0000000000000022E-2</c:v>
                </c:pt>
                <c:pt idx="7">
                  <c:v>4.0000000000000022E-2</c:v>
                </c:pt>
                <c:pt idx="8">
                  <c:v>4.0000000000000022E-2</c:v>
                </c:pt>
                <c:pt idx="9">
                  <c:v>4.0000000000000022E-2</c:v>
                </c:pt>
              </c:numCache>
            </c:numRef>
          </c:val>
        </c:ser>
        <c:gapWidth val="50"/>
        <c:axId val="129206144"/>
        <c:axId val="129207680"/>
      </c:barChart>
      <c:catAx>
        <c:axId val="129206144"/>
        <c:scaling>
          <c:orientation val="maxMin"/>
        </c:scaling>
        <c:axPos val="l"/>
        <c:numFmt formatCode="@" sourceLinked="1"/>
        <c:majorTickMark val="none"/>
        <c:tickLblPos val="nextTo"/>
        <c:crossAx val="129207680"/>
        <c:crosses val="autoZero"/>
        <c:auto val="1"/>
        <c:lblAlgn val="ctr"/>
        <c:lblOffset val="100"/>
      </c:catAx>
      <c:valAx>
        <c:axId val="129207680"/>
        <c:scaling>
          <c:orientation val="minMax"/>
          <c:max val="0.30000000000000032"/>
        </c:scaling>
        <c:delete val="1"/>
        <c:axPos val="t"/>
        <c:numFmt formatCode="0%" sourceLinked="1"/>
        <c:tickLblPos val="none"/>
        <c:crossAx val="129206144"/>
        <c:crosses val="autoZero"/>
        <c:crossBetween val="between"/>
      </c:valAx>
      <c:spPr>
        <a:noFill/>
        <a:ln w="25400">
          <a:noFill/>
        </a:ln>
      </c:spPr>
    </c:plotArea>
    <c:plotVisOnly val="1"/>
  </c:chart>
  <c:txPr>
    <a:bodyPr/>
    <a:lstStyle/>
    <a:p>
      <a:pPr>
        <a:defRPr sz="1800"/>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CA"/>
  <c:style val="16"/>
  <c:chart>
    <c:autoTitleDeleted val="1"/>
    <c:plotArea>
      <c:layout/>
      <c:doughnutChart>
        <c:varyColors val="1"/>
        <c:ser>
          <c:idx val="0"/>
          <c:order val="0"/>
          <c:tx>
            <c:strRef>
              <c:f>Sheet1!$B$1</c:f>
              <c:strCache>
                <c:ptCount val="1"/>
                <c:pt idx="0">
                  <c:v>Total</c:v>
                </c:pt>
              </c:strCache>
            </c:strRef>
          </c:tx>
          <c:dPt>
            <c:idx val="0"/>
            <c:explosion val="1"/>
          </c:dPt>
          <c:dLbls>
            <c:dLbl>
              <c:idx val="0"/>
              <c:layout/>
              <c:showVal val="1"/>
            </c:dLbl>
            <c:showPercent val="1"/>
            <c:showLeaderLines val="1"/>
          </c:dLbls>
          <c:cat>
            <c:strRef>
              <c:f>Sheet1!$A$2:$A$4</c:f>
              <c:strCache>
                <c:ptCount val="3"/>
                <c:pt idx="0">
                  <c:v>Urban area(s) only</c:v>
                </c:pt>
                <c:pt idx="1">
                  <c:v>Both urban and rural areas</c:v>
                </c:pt>
                <c:pt idx="2">
                  <c:v>Rural area(s) only</c:v>
                </c:pt>
              </c:strCache>
            </c:strRef>
          </c:cat>
          <c:val>
            <c:numRef>
              <c:f>Sheet1!$B$2:$B$4</c:f>
              <c:numCache>
                <c:formatCode>0%</c:formatCode>
                <c:ptCount val="3"/>
                <c:pt idx="0">
                  <c:v>0.49000000000000032</c:v>
                </c:pt>
                <c:pt idx="1">
                  <c:v>0.26</c:v>
                </c:pt>
                <c:pt idx="2">
                  <c:v>0.24000000000000021</c:v>
                </c:pt>
              </c:numCache>
            </c:numRef>
          </c:val>
        </c:ser>
        <c:dLbls>
          <c:showPercent val="1"/>
        </c:dLbls>
        <c:firstSliceAng val="0"/>
        <c:holeSize val="50"/>
      </c:doughnutChart>
    </c:plotArea>
    <c:legend>
      <c:legendPos val="b"/>
      <c:layout>
        <c:manualLayout>
          <c:xMode val="edge"/>
          <c:yMode val="edge"/>
          <c:x val="0.15925865326960142"/>
          <c:y val="0.68775901670424056"/>
          <c:w val="0.65374437506739302"/>
          <c:h val="0.23886434872772613"/>
        </c:manualLayout>
      </c:layout>
      <c:txPr>
        <a:bodyPr/>
        <a:lstStyle/>
        <a:p>
          <a:pPr>
            <a:defRPr sz="1600"/>
          </a:pPr>
          <a:endParaRPr lang="en-US"/>
        </a:p>
      </c:txPr>
    </c:legend>
    <c:plotVisOnly val="1"/>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3742190578160321"/>
          <c:y val="3.8565321455619216E-2"/>
          <c:w val="0.49691040420562443"/>
          <c:h val="0.9600904901422207"/>
        </c:manualLayout>
      </c:layout>
      <c:barChart>
        <c:barDir val="bar"/>
        <c:grouping val="clustered"/>
        <c:ser>
          <c:idx val="0"/>
          <c:order val="0"/>
          <c:tx>
            <c:strRef>
              <c:f>Sheet1!$B$1</c:f>
              <c:strCache>
                <c:ptCount val="1"/>
                <c:pt idx="0">
                  <c:v>Total</c:v>
                </c:pt>
              </c:strCache>
            </c:strRef>
          </c:tx>
          <c:dLbls>
            <c:showVal val="1"/>
          </c:dLbls>
          <c:cat>
            <c:strRef>
              <c:f>Sheet1!$A$2:$A$5</c:f>
              <c:strCache>
                <c:ptCount val="4"/>
                <c:pt idx="0">
                  <c:v>Within Alberta</c:v>
                </c:pt>
                <c:pt idx="1">
                  <c:v>In other parts of Canada</c:v>
                </c:pt>
                <c:pt idx="2">
                  <c:v>In the US</c:v>
                </c:pt>
                <c:pt idx="3">
                  <c:v>In international markets outside of Canada or the US</c:v>
                </c:pt>
              </c:strCache>
            </c:strRef>
          </c:cat>
          <c:val>
            <c:numRef>
              <c:f>Sheet1!$B$2:$B$5</c:f>
              <c:numCache>
                <c:formatCode>0%</c:formatCode>
                <c:ptCount val="4"/>
                <c:pt idx="0">
                  <c:v>0.98</c:v>
                </c:pt>
                <c:pt idx="1">
                  <c:v>0.49000000000000032</c:v>
                </c:pt>
                <c:pt idx="2">
                  <c:v>0.29000000000000031</c:v>
                </c:pt>
                <c:pt idx="3">
                  <c:v>0.17</c:v>
                </c:pt>
              </c:numCache>
            </c:numRef>
          </c:val>
        </c:ser>
        <c:axId val="131740800"/>
        <c:axId val="131742336"/>
      </c:barChart>
      <c:catAx>
        <c:axId val="131740800"/>
        <c:scaling>
          <c:orientation val="maxMin"/>
        </c:scaling>
        <c:axPos val="l"/>
        <c:numFmt formatCode="@" sourceLinked="1"/>
        <c:majorTickMark val="none"/>
        <c:tickLblPos val="nextTo"/>
        <c:crossAx val="131742336"/>
        <c:crosses val="autoZero"/>
        <c:auto val="1"/>
        <c:lblAlgn val="ctr"/>
        <c:lblOffset val="100"/>
      </c:catAx>
      <c:valAx>
        <c:axId val="131742336"/>
        <c:scaling>
          <c:orientation val="minMax"/>
          <c:max val="1.25"/>
        </c:scaling>
        <c:delete val="1"/>
        <c:axPos val="t"/>
        <c:numFmt formatCode="0%" sourceLinked="1"/>
        <c:tickLblPos val="none"/>
        <c:crossAx val="131740800"/>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CA"/>
  <c:style val="3"/>
  <c:chart>
    <c:title>
      <c:tx>
        <c:rich>
          <a:bodyPr/>
          <a:lstStyle/>
          <a:p>
            <a:pPr>
              <a:defRPr/>
            </a:pPr>
            <a:r>
              <a:rPr lang="en-CA"/>
              <a:t>Construction</a:t>
            </a:r>
          </a:p>
          <a:p>
            <a:pPr>
              <a:defRPr/>
            </a:pPr>
            <a:endParaRPr lang="en-CA"/>
          </a:p>
        </c:rich>
      </c:tx>
      <c:layout>
        <c:manualLayout>
          <c:xMode val="edge"/>
          <c:yMode val="edge"/>
          <c:x val="0.31490069824997868"/>
          <c:y val="0"/>
        </c:manualLayout>
      </c:layout>
      <c:overlay val="1"/>
    </c:title>
    <c:plotArea>
      <c:layout>
        <c:manualLayout>
          <c:layoutTarget val="inner"/>
          <c:xMode val="edge"/>
          <c:yMode val="edge"/>
          <c:x val="5.4695101452266734E-2"/>
          <c:y val="5.13585977626181E-2"/>
          <c:w val="0.68794921661757635"/>
          <c:h val="0.83275619472427198"/>
        </c:manualLayout>
      </c:layout>
      <c:lineChart>
        <c:grouping val="standard"/>
        <c:ser>
          <c:idx val="3"/>
          <c:order val="0"/>
          <c:tx>
            <c:strRef>
              <c:f>'Exclude DKs (Const)'!$I$38</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5.0685742172564642E-2"/>
                  <c:y val="4.5182732132215991E-2"/>
                </c:manualLayout>
              </c:layout>
              <c:showVal val="1"/>
            </c:dLbl>
            <c:dLbl>
              <c:idx val="1"/>
              <c:layout>
                <c:manualLayout>
                  <c:x val="-4.2576023424954507E-2"/>
                  <c:y val="3.7652276776846648E-2"/>
                </c:manualLayout>
              </c:layout>
              <c:showVal val="1"/>
            </c:dLbl>
            <c:dLbl>
              <c:idx val="2"/>
              <c:layout>
                <c:manualLayout>
                  <c:x val="-1.8246867182123375E-2"/>
                  <c:y val="-0.10166111715754449"/>
                </c:manualLayout>
              </c:layout>
              <c:showVal val="1"/>
            </c:dLbl>
            <c:dLbl>
              <c:idx val="3"/>
              <c:layout>
                <c:manualLayout>
                  <c:x val="-3.262067434125823E-3"/>
                  <c:y val="-3.7652265613905139E-3"/>
                </c:manualLayout>
              </c:layout>
              <c:showVal val="1"/>
            </c:dLbl>
            <c:showVal val="1"/>
          </c:dLbls>
          <c:val>
            <c:numRef>
              <c:f>'Exclude DKs (Const)'!$J$38:$M$38</c:f>
              <c:numCache>
                <c:formatCode>0.0</c:formatCode>
                <c:ptCount val="4"/>
                <c:pt idx="0">
                  <c:v>70.205479452054703</c:v>
                </c:pt>
                <c:pt idx="1">
                  <c:v>69.759450171821243</c:v>
                </c:pt>
                <c:pt idx="2">
                  <c:v>69.763513513513516</c:v>
                </c:pt>
                <c:pt idx="3">
                  <c:v>72.260273972602732</c:v>
                </c:pt>
              </c:numCache>
            </c:numRef>
          </c:val>
          <c:smooth val="1"/>
        </c:ser>
        <c:ser>
          <c:idx val="1"/>
          <c:order val="1"/>
          <c:tx>
            <c:strRef>
              <c:f>'Exclude DKs (Const)'!$I$40</c:f>
              <c:strCache>
                <c:ptCount val="1"/>
                <c:pt idx="0">
                  <c:v>ATB Business Index (Construction)</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4.2849806252752767E-2"/>
                  <c:y val="-4.6406282890153194E-2"/>
                </c:manualLayout>
              </c:layout>
              <c:dLblPos val="r"/>
              <c:showVal val="1"/>
            </c:dLbl>
            <c:dLbl>
              <c:idx val="1"/>
              <c:layout>
                <c:manualLayout>
                  <c:x val="-4.0822376565850201E-2"/>
                  <c:y val="-4.2641055212468346E-2"/>
                </c:manualLayout>
              </c:layout>
              <c:dLblPos val="r"/>
              <c:showVal val="1"/>
            </c:dLbl>
            <c:dLbl>
              <c:idx val="2"/>
              <c:layout>
                <c:manualLayout>
                  <c:x val="-2.3575654815887827E-2"/>
                  <c:y val="-4.7593353159573686E-2"/>
                </c:manualLayout>
              </c:layout>
              <c:dLblPos val="r"/>
              <c:showVal val="1"/>
            </c:dLbl>
            <c:dLbl>
              <c:idx val="3"/>
              <c:layout>
                <c:manualLayout>
                  <c:x val="-5.9142310003515173E-3"/>
                  <c:y val="-4.6406269131872173E-2"/>
                </c:manualLayout>
              </c:layout>
              <c:dLblPos val="r"/>
              <c:showVal val="1"/>
            </c:dLbl>
            <c:dLblPos val="t"/>
            <c:showVal val="1"/>
          </c:dLbls>
          <c:cat>
            <c:strRef>
              <c:f>'Exclude DKs (Energy)'!$J$37:$M$37</c:f>
              <c:strCache>
                <c:ptCount val="4"/>
                <c:pt idx="0">
                  <c:v>Q1 2013</c:v>
                </c:pt>
                <c:pt idx="1">
                  <c:v>Q2 2013</c:v>
                </c:pt>
                <c:pt idx="2">
                  <c:v>Q3 2013</c:v>
                </c:pt>
                <c:pt idx="3">
                  <c:v>Q4 2014</c:v>
                </c:pt>
              </c:strCache>
            </c:strRef>
          </c:cat>
          <c:val>
            <c:numRef>
              <c:f>'Exclude DKs (Const)'!$J$40:$M$40</c:f>
              <c:numCache>
                <c:formatCode>0.0</c:formatCode>
                <c:ptCount val="4"/>
                <c:pt idx="0">
                  <c:v>72.222222222222229</c:v>
                </c:pt>
                <c:pt idx="1">
                  <c:v>85.185185185185148</c:v>
                </c:pt>
                <c:pt idx="2">
                  <c:v>69.512195121951208</c:v>
                </c:pt>
                <c:pt idx="3">
                  <c:v>73.684210526315795</c:v>
                </c:pt>
              </c:numCache>
            </c:numRef>
          </c:val>
          <c:smooth val="1"/>
        </c:ser>
        <c:ser>
          <c:idx val="0"/>
          <c:order val="2"/>
          <c:tx>
            <c:strRef>
              <c:f>'Exclude DKs (Const)'!$I$39</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6.1096673434876445E-2"/>
                  <c:y val="-2.8897974188919665E-2"/>
                </c:manualLayout>
              </c:layout>
              <c:dLblPos val="r"/>
              <c:showVal val="1"/>
            </c:dLbl>
            <c:dLbl>
              <c:idx val="1"/>
              <c:layout>
                <c:manualLayout>
                  <c:x val="-3.6767517192045004E-2"/>
                  <c:y val="5.3936738245522524E-2"/>
                </c:manualLayout>
              </c:layout>
              <c:dLblPos val="r"/>
              <c:showVal val="1"/>
            </c:dLbl>
            <c:dLbl>
              <c:idx val="2"/>
              <c:layout>
                <c:manualLayout>
                  <c:x val="-9.5498323858425396E-3"/>
                  <c:y val="-1.3188076624435873E-2"/>
                </c:manualLayout>
              </c:layout>
              <c:dLblPos val="r"/>
              <c:showVal val="1"/>
            </c:dLbl>
            <c:dLbl>
              <c:idx val="3"/>
              <c:layout>
                <c:manualLayout>
                  <c:x val="-7.5452647174144355E-3"/>
                  <c:y val="3.8876112483623632E-2"/>
                </c:manualLayout>
              </c:layout>
              <c:dLblPos val="r"/>
              <c:showVal val="1"/>
            </c:dLbl>
            <c:dLblPos val="b"/>
            <c:showVal val="1"/>
          </c:dLbls>
          <c:cat>
            <c:strRef>
              <c:f>'Exclude DKs (Energy)'!$J$37:$M$37</c:f>
              <c:strCache>
                <c:ptCount val="4"/>
                <c:pt idx="0">
                  <c:v>Q1 2013</c:v>
                </c:pt>
                <c:pt idx="1">
                  <c:v>Q2 2013</c:v>
                </c:pt>
                <c:pt idx="2">
                  <c:v>Q3 2013</c:v>
                </c:pt>
                <c:pt idx="3">
                  <c:v>Q4 2014</c:v>
                </c:pt>
              </c:strCache>
            </c:strRef>
          </c:cat>
          <c:val>
            <c:numRef>
              <c:f>'Exclude DKs (Const)'!$J$39:$M$39</c:f>
              <c:numCache>
                <c:formatCode>0.0</c:formatCode>
                <c:ptCount val="4"/>
                <c:pt idx="0">
                  <c:v>55.442176870748298</c:v>
                </c:pt>
                <c:pt idx="1">
                  <c:v>59.824561403508774</c:v>
                </c:pt>
                <c:pt idx="2">
                  <c:v>66.216216216216225</c:v>
                </c:pt>
                <c:pt idx="3">
                  <c:v>66.840277777777771</c:v>
                </c:pt>
              </c:numCache>
            </c:numRef>
          </c:val>
          <c:smooth val="1"/>
        </c:ser>
        <c:ser>
          <c:idx val="2"/>
          <c:order val="3"/>
          <c:tx>
            <c:strRef>
              <c:f>'Exclude DKs (Const)'!$I$41</c:f>
              <c:strCache>
                <c:ptCount val="1"/>
                <c:pt idx="0">
                  <c:v>ATB Economy Index (Construction)</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6.1096673434876445E-2"/>
                  <c:y val="3.1345668654034882E-2"/>
                </c:manualLayout>
              </c:layout>
              <c:dLblPos val="r"/>
              <c:showVal val="1"/>
            </c:dLbl>
            <c:dLbl>
              <c:idx val="1"/>
              <c:layout>
                <c:manualLayout>
                  <c:x val="-3.2712657818239808E-2"/>
                  <c:y val="5.3937034720142933E-2"/>
                </c:manualLayout>
              </c:layout>
              <c:dLblPos val="r"/>
              <c:showVal val="1"/>
            </c:dLbl>
            <c:dLbl>
              <c:idx val="2"/>
              <c:layout>
                <c:manualLayout>
                  <c:x val="-3.2017584679911192E-2"/>
                  <c:y val="4.6732094642972143E-2"/>
                </c:manualLayout>
              </c:layout>
              <c:dLblPos val="r"/>
              <c:showVal val="1"/>
            </c:dLbl>
            <c:dLbl>
              <c:idx val="3"/>
              <c:layout>
                <c:manualLayout>
                  <c:x val="-2.3012125147007863E-3"/>
                  <c:y val="4.9890734311086862E-3"/>
                </c:manualLayout>
              </c:layout>
              <c:dLblPos val="r"/>
              <c:showVal val="1"/>
            </c:dLbl>
            <c:dLblPos val="b"/>
            <c:showVal val="1"/>
          </c:dLbls>
          <c:cat>
            <c:strRef>
              <c:f>'Exclude DKs (Energy)'!$J$37:$M$37</c:f>
              <c:strCache>
                <c:ptCount val="4"/>
                <c:pt idx="0">
                  <c:v>Q1 2013</c:v>
                </c:pt>
                <c:pt idx="1">
                  <c:v>Q2 2013</c:v>
                </c:pt>
                <c:pt idx="2">
                  <c:v>Q3 2013</c:v>
                </c:pt>
                <c:pt idx="3">
                  <c:v>Q4 2014</c:v>
                </c:pt>
              </c:strCache>
            </c:strRef>
          </c:cat>
          <c:val>
            <c:numRef>
              <c:f>'Exclude DKs (Const)'!$J$41:$M$41</c:f>
              <c:numCache>
                <c:formatCode>0.0</c:formatCode>
                <c:ptCount val="4"/>
                <c:pt idx="0">
                  <c:v>54.054054054054028</c:v>
                </c:pt>
                <c:pt idx="1">
                  <c:v>78.571428571428498</c:v>
                </c:pt>
                <c:pt idx="2">
                  <c:v>65.476190476190482</c:v>
                </c:pt>
                <c:pt idx="3">
                  <c:v>68.421052631578945</c:v>
                </c:pt>
              </c:numCache>
            </c:numRef>
          </c:val>
          <c:smooth val="1"/>
        </c:ser>
        <c:marker val="1"/>
        <c:axId val="46224128"/>
        <c:axId val="46225664"/>
      </c:lineChart>
      <c:catAx>
        <c:axId val="46224128"/>
        <c:scaling>
          <c:orientation val="minMax"/>
        </c:scaling>
        <c:axPos val="b"/>
        <c:numFmt formatCode="mmm\-yy" sourceLinked="1"/>
        <c:tickLblPos val="nextTo"/>
        <c:crossAx val="46225664"/>
        <c:crosses val="autoZero"/>
        <c:auto val="1"/>
        <c:lblAlgn val="ctr"/>
        <c:lblOffset val="100"/>
      </c:catAx>
      <c:valAx>
        <c:axId val="46225664"/>
        <c:scaling>
          <c:orientation val="minMax"/>
          <c:min val="40"/>
        </c:scaling>
        <c:axPos val="l"/>
        <c:majorGridlines>
          <c:spPr>
            <a:ln>
              <a:prstDash val="sysDot"/>
            </a:ln>
          </c:spPr>
        </c:majorGridlines>
        <c:numFmt formatCode="0" sourceLinked="0"/>
        <c:tickLblPos val="nextTo"/>
        <c:crossAx val="46224128"/>
        <c:crosses val="autoZero"/>
        <c:crossBetween val="between"/>
      </c:valAx>
    </c:plotArea>
    <c:legend>
      <c:legendPos val="r"/>
      <c:layout>
        <c:manualLayout>
          <c:xMode val="edge"/>
          <c:yMode val="edge"/>
          <c:x val="0.74053382775308063"/>
          <c:y val="6.1905383089680556E-2"/>
          <c:w val="0.23836126907937291"/>
          <c:h val="0.8267037655241527"/>
        </c:manualLayout>
      </c:layout>
    </c:legend>
    <c:plotVisOnly val="1"/>
  </c:chart>
  <c:txPr>
    <a:bodyPr/>
    <a:lstStyle/>
    <a:p>
      <a:pPr>
        <a:defRPr sz="1200"/>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3742190578160321"/>
          <c:y val="3.8565321455619216E-2"/>
          <c:w val="0.49267812404817102"/>
          <c:h val="0.9600904901422207"/>
        </c:manualLayout>
      </c:layout>
      <c:barChart>
        <c:barDir val="bar"/>
        <c:grouping val="clustered"/>
        <c:ser>
          <c:idx val="0"/>
          <c:order val="0"/>
          <c:tx>
            <c:strRef>
              <c:f>Sheet1!$B$1</c:f>
              <c:strCache>
                <c:ptCount val="1"/>
                <c:pt idx="0">
                  <c:v>Total</c:v>
                </c:pt>
              </c:strCache>
            </c:strRef>
          </c:tx>
          <c:dLbls>
            <c:showVal val="1"/>
          </c:dLbls>
          <c:cat>
            <c:strRef>
              <c:f>Sheet1!$A$2:$A$3</c:f>
              <c:strCache>
                <c:ptCount val="2"/>
                <c:pt idx="0">
                  <c:v>Yes</c:v>
                </c:pt>
                <c:pt idx="1">
                  <c:v>No</c:v>
                </c:pt>
              </c:strCache>
            </c:strRef>
          </c:cat>
          <c:val>
            <c:numRef>
              <c:f>Sheet1!$B$2:$B$3</c:f>
              <c:numCache>
                <c:formatCode>0%</c:formatCode>
                <c:ptCount val="2"/>
                <c:pt idx="0">
                  <c:v>0.59</c:v>
                </c:pt>
                <c:pt idx="1">
                  <c:v>0.41000000000000031</c:v>
                </c:pt>
              </c:numCache>
            </c:numRef>
          </c:val>
        </c:ser>
        <c:gapWidth val="100"/>
        <c:axId val="131832064"/>
        <c:axId val="131850240"/>
      </c:barChart>
      <c:catAx>
        <c:axId val="131832064"/>
        <c:scaling>
          <c:orientation val="maxMin"/>
        </c:scaling>
        <c:axPos val="l"/>
        <c:numFmt formatCode="@" sourceLinked="1"/>
        <c:majorTickMark val="none"/>
        <c:tickLblPos val="nextTo"/>
        <c:crossAx val="131850240"/>
        <c:crosses val="autoZero"/>
        <c:auto val="1"/>
        <c:lblAlgn val="ctr"/>
        <c:lblOffset val="100"/>
      </c:catAx>
      <c:valAx>
        <c:axId val="131850240"/>
        <c:scaling>
          <c:orientation val="minMax"/>
          <c:max val="0.60000000000000064"/>
          <c:min val="0"/>
        </c:scaling>
        <c:delete val="1"/>
        <c:axPos val="t"/>
        <c:numFmt formatCode="0%" sourceLinked="1"/>
        <c:tickLblPos val="none"/>
        <c:crossAx val="131832064"/>
        <c:crosses val="autoZero"/>
        <c:crossBetween val="between"/>
      </c:valAx>
    </c:plotArea>
    <c:plotVisOnly val="1"/>
  </c:chart>
  <c:txPr>
    <a:bodyPr/>
    <a:lstStyle/>
    <a:p>
      <a:pPr>
        <a:defRPr sz="1800"/>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288"/>
          <c:y val="0"/>
          <c:w val="0.49691040420562355"/>
          <c:h val="0.9600904901422207"/>
        </c:manualLayout>
      </c:layout>
      <c:barChart>
        <c:barDir val="bar"/>
        <c:grouping val="clustered"/>
        <c:ser>
          <c:idx val="0"/>
          <c:order val="0"/>
          <c:tx>
            <c:strRef>
              <c:f>Sheet1!$B$1</c:f>
              <c:strCache>
                <c:ptCount val="1"/>
                <c:pt idx="0">
                  <c:v>Total</c:v>
                </c:pt>
              </c:strCache>
            </c:strRef>
          </c:tx>
          <c:dLbls>
            <c:dLbl>
              <c:idx val="14"/>
              <c:tx>
                <c:rich>
                  <a:bodyPr/>
                  <a:lstStyle/>
                  <a:p>
                    <a:r>
                      <a:rPr lang="en-US" sz="1800" dirty="0" smtClean="0"/>
                      <a:t>&lt;</a:t>
                    </a:r>
                    <a:r>
                      <a:rPr lang="en-US" dirty="0" smtClean="0"/>
                      <a:t>1%</a:t>
                    </a:r>
                    <a:endParaRPr lang="en-US" dirty="0"/>
                  </a:p>
                </c:rich>
              </c:tx>
              <c:showVal val="1"/>
            </c:dLbl>
            <c:txPr>
              <a:bodyPr/>
              <a:lstStyle/>
              <a:p>
                <a:pPr>
                  <a:defRPr sz="1800"/>
                </a:pPr>
                <a:endParaRPr lang="en-US"/>
              </a:p>
            </c:txPr>
            <c:showVal val="1"/>
          </c:dLbls>
          <c:cat>
            <c:strRef>
              <c:f>Sheet1!$A$2:$A$8</c:f>
              <c:strCache>
                <c:ptCount val="7"/>
                <c:pt idx="0">
                  <c:v>Owner/ Operator</c:v>
                </c:pt>
                <c:pt idx="1">
                  <c:v>General Manager (GM) or Office Manager</c:v>
                </c:pt>
                <c:pt idx="2">
                  <c:v>Chief Executive Officer (CEO) or President</c:v>
                </c:pt>
                <c:pt idx="3">
                  <c:v>Managing Director, Senior Director or Director</c:v>
                </c:pt>
                <c:pt idx="4">
                  <c:v>Senior Manager or Manager</c:v>
                </c:pt>
                <c:pt idx="5">
                  <c:v>Chief Financial Officer (CFO)</c:v>
                </c:pt>
                <c:pt idx="6">
                  <c:v>Controller</c:v>
                </c:pt>
              </c:strCache>
            </c:strRef>
          </c:cat>
          <c:val>
            <c:numRef>
              <c:f>Sheet1!$B$2:$B$8</c:f>
              <c:numCache>
                <c:formatCode>0%</c:formatCode>
                <c:ptCount val="7"/>
                <c:pt idx="0">
                  <c:v>0.51</c:v>
                </c:pt>
                <c:pt idx="1">
                  <c:v>0.19</c:v>
                </c:pt>
                <c:pt idx="2">
                  <c:v>0.15000000000000024</c:v>
                </c:pt>
                <c:pt idx="3">
                  <c:v>7.0000000000000021E-2</c:v>
                </c:pt>
                <c:pt idx="4">
                  <c:v>4.0000000000000022E-2</c:v>
                </c:pt>
                <c:pt idx="5">
                  <c:v>4.0000000000000022E-2</c:v>
                </c:pt>
                <c:pt idx="6">
                  <c:v>4.0000000000000022E-2</c:v>
                </c:pt>
              </c:numCache>
            </c:numRef>
          </c:val>
        </c:ser>
        <c:gapWidth val="50"/>
        <c:axId val="131890560"/>
        <c:axId val="131892352"/>
      </c:barChart>
      <c:catAx>
        <c:axId val="131890560"/>
        <c:scaling>
          <c:orientation val="maxMin"/>
        </c:scaling>
        <c:axPos val="l"/>
        <c:numFmt formatCode="@" sourceLinked="1"/>
        <c:majorTickMark val="none"/>
        <c:tickLblPos val="nextTo"/>
        <c:crossAx val="131892352"/>
        <c:crosses val="autoZero"/>
        <c:auto val="1"/>
        <c:lblAlgn val="ctr"/>
        <c:lblOffset val="100"/>
      </c:catAx>
      <c:valAx>
        <c:axId val="131892352"/>
        <c:scaling>
          <c:orientation val="minMax"/>
          <c:max val="0.65000000000000679"/>
        </c:scaling>
        <c:delete val="1"/>
        <c:axPos val="t"/>
        <c:numFmt formatCode="0%" sourceLinked="1"/>
        <c:tickLblPos val="none"/>
        <c:crossAx val="131890560"/>
        <c:crosses val="autoZero"/>
        <c:crossBetween val="between"/>
      </c:valAx>
    </c:plotArea>
    <c:plotVisOnly val="1"/>
  </c:chart>
  <c:txPr>
    <a:bodyPr/>
    <a:lstStyle/>
    <a:p>
      <a:pPr>
        <a:defRPr sz="14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422"/>
          <c:y val="0"/>
          <c:w val="0.49691040420562477"/>
          <c:h val="0.9600904901422207"/>
        </c:manualLayout>
      </c:layout>
      <c:barChart>
        <c:barDir val="bar"/>
        <c:grouping val="clustered"/>
        <c:ser>
          <c:idx val="0"/>
          <c:order val="0"/>
          <c:tx>
            <c:strRef>
              <c:f>Sheet1!$B$1</c:f>
              <c:strCache>
                <c:ptCount val="1"/>
                <c:pt idx="0">
                  <c:v>Total</c:v>
                </c:pt>
              </c:strCache>
            </c:strRef>
          </c:tx>
          <c:dLbls>
            <c:showVal val="1"/>
          </c:dLbls>
          <c:cat>
            <c:strRef>
              <c:f>Sheet1!$A$2:$A$6</c:f>
              <c:strCache>
                <c:ptCount val="5"/>
                <c:pt idx="0">
                  <c:v>18-34</c:v>
                </c:pt>
                <c:pt idx="1">
                  <c:v>35 to 44</c:v>
                </c:pt>
                <c:pt idx="2">
                  <c:v>45 to 54</c:v>
                </c:pt>
                <c:pt idx="3">
                  <c:v>55 to 64</c:v>
                </c:pt>
                <c:pt idx="4">
                  <c:v>65+</c:v>
                </c:pt>
              </c:strCache>
            </c:strRef>
          </c:cat>
          <c:val>
            <c:numRef>
              <c:f>Sheet1!$B$2:$B$6</c:f>
              <c:numCache>
                <c:formatCode>0%</c:formatCode>
                <c:ptCount val="5"/>
                <c:pt idx="0">
                  <c:v>0.12000000000000002</c:v>
                </c:pt>
                <c:pt idx="1">
                  <c:v>0.19</c:v>
                </c:pt>
                <c:pt idx="2">
                  <c:v>0.33000000000000063</c:v>
                </c:pt>
                <c:pt idx="3">
                  <c:v>0.28000000000000008</c:v>
                </c:pt>
                <c:pt idx="4">
                  <c:v>0.11</c:v>
                </c:pt>
              </c:numCache>
            </c:numRef>
          </c:val>
        </c:ser>
        <c:axId val="131916160"/>
        <c:axId val="131917696"/>
      </c:barChart>
      <c:catAx>
        <c:axId val="131916160"/>
        <c:scaling>
          <c:orientation val="maxMin"/>
        </c:scaling>
        <c:axPos val="l"/>
        <c:numFmt formatCode="@" sourceLinked="1"/>
        <c:majorTickMark val="none"/>
        <c:tickLblPos val="nextTo"/>
        <c:crossAx val="131917696"/>
        <c:crosses val="autoZero"/>
        <c:auto val="1"/>
        <c:lblAlgn val="ctr"/>
        <c:lblOffset val="100"/>
      </c:catAx>
      <c:valAx>
        <c:axId val="131917696"/>
        <c:scaling>
          <c:orientation val="minMax"/>
          <c:max val="0.5"/>
          <c:min val="0"/>
        </c:scaling>
        <c:delete val="1"/>
        <c:axPos val="t"/>
        <c:numFmt formatCode="0%" sourceLinked="1"/>
        <c:tickLblPos val="none"/>
        <c:crossAx val="131916160"/>
        <c:crosses val="autoZero"/>
        <c:crossBetween val="between"/>
      </c:valAx>
    </c:plotArea>
    <c:plotVisOnly val="1"/>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CA"/>
  <c:style val="16"/>
  <c:chart>
    <c:autoTitleDeleted val="1"/>
    <c:plotArea>
      <c:layout/>
      <c:pieChart>
        <c:varyColors val="1"/>
        <c:ser>
          <c:idx val="0"/>
          <c:order val="0"/>
          <c:tx>
            <c:strRef>
              <c:f>Sheet1!$B$1</c:f>
              <c:strCache>
                <c:ptCount val="1"/>
                <c:pt idx="0">
                  <c:v>Total</c:v>
                </c:pt>
              </c:strCache>
            </c:strRef>
          </c:tx>
          <c:dLbls>
            <c:dLbl>
              <c:idx val="0"/>
              <c:layout>
                <c:manualLayout>
                  <c:x val="-0.24660121959300921"/>
                  <c:y val="-0.17471642352845673"/>
                </c:manualLayout>
              </c:layout>
              <c:tx>
                <c:rich>
                  <a:bodyPr/>
                  <a:lstStyle/>
                  <a:p>
                    <a:pPr>
                      <a:defRPr sz="1600"/>
                    </a:pPr>
                    <a:r>
                      <a:rPr lang="en-US" sz="1600" dirty="0"/>
                      <a:t>Male
</a:t>
                    </a:r>
                    <a:r>
                      <a:rPr lang="en-US" sz="1800" dirty="0" smtClean="0"/>
                      <a:t>64%</a:t>
                    </a:r>
                    <a:endParaRPr lang="en-US" sz="1800" dirty="0"/>
                  </a:p>
                </c:rich>
              </c:tx>
              <c:spPr/>
              <c:showCatName val="1"/>
              <c:showPercent val="1"/>
            </c:dLbl>
            <c:dLbl>
              <c:idx val="1"/>
              <c:layout>
                <c:manualLayout>
                  <c:x val="0.28506045897701882"/>
                  <c:y val="0.14354768153980996"/>
                </c:manualLayout>
              </c:layout>
              <c:tx>
                <c:rich>
                  <a:bodyPr/>
                  <a:lstStyle/>
                  <a:p>
                    <a:pPr>
                      <a:defRPr sz="1600"/>
                    </a:pPr>
                    <a:r>
                      <a:rPr lang="en-US" sz="1600" dirty="0"/>
                      <a:t>Female
</a:t>
                    </a:r>
                    <a:r>
                      <a:rPr lang="en-US" sz="1800" dirty="0" smtClean="0"/>
                      <a:t>36%</a:t>
                    </a:r>
                    <a:endParaRPr lang="en-US" sz="1600" dirty="0"/>
                  </a:p>
                </c:rich>
              </c:tx>
              <c:spPr/>
              <c:showCatName val="1"/>
              <c:showPercent val="1"/>
            </c:dLbl>
            <c:showCatName val="1"/>
            <c:showPercent val="1"/>
            <c:showLeaderLines val="1"/>
          </c:dLbls>
          <c:cat>
            <c:strRef>
              <c:f>Sheet1!$A$2:$A$3</c:f>
              <c:strCache>
                <c:ptCount val="2"/>
                <c:pt idx="0">
                  <c:v>Male</c:v>
                </c:pt>
                <c:pt idx="1">
                  <c:v>Female</c:v>
                </c:pt>
              </c:strCache>
            </c:strRef>
          </c:cat>
          <c:val>
            <c:numRef>
              <c:f>Sheet1!$B$2:$B$3</c:f>
              <c:numCache>
                <c:formatCode>0%</c:formatCode>
                <c:ptCount val="2"/>
                <c:pt idx="0">
                  <c:v>0.64000000000000112</c:v>
                </c:pt>
                <c:pt idx="1">
                  <c:v>0.36000000000000032</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CA"/>
  <c:style val="16"/>
  <c:chart>
    <c:autoTitleDeleted val="1"/>
    <c:view3D>
      <c:rotX val="75"/>
      <c:perspective val="60"/>
    </c:view3D>
    <c:plotArea>
      <c:layout>
        <c:manualLayout>
          <c:layoutTarget val="inner"/>
          <c:xMode val="edge"/>
          <c:yMode val="edge"/>
          <c:x val="3.1262671788045801E-2"/>
          <c:y val="3.1969119249620481E-2"/>
          <c:w val="0.92894847320899765"/>
          <c:h val="0.77163842537099325"/>
        </c:manualLayout>
      </c:layout>
      <c:pie3DChart>
        <c:varyColors val="1"/>
        <c:ser>
          <c:idx val="0"/>
          <c:order val="0"/>
          <c:tx>
            <c:strRef>
              <c:f>Sheet1!$B$1</c:f>
              <c:strCache>
                <c:ptCount val="1"/>
                <c:pt idx="0">
                  <c:v>Total</c:v>
                </c:pt>
              </c:strCache>
            </c:strRef>
          </c:tx>
          <c:dLbls>
            <c:txPr>
              <a:bodyPr/>
              <a:lstStyle/>
              <a:p>
                <a:pPr>
                  <a:defRPr sz="2000"/>
                </a:pPr>
                <a:endParaRPr lang="en-US"/>
              </a:p>
            </c:txPr>
            <c:dLblPos val="ctr"/>
            <c:showPercent val="1"/>
            <c:showLeaderLines val="1"/>
          </c:dLbls>
          <c:cat>
            <c:strRef>
              <c:f>Sheet1!$A$2:$A$4</c:f>
              <c:strCache>
                <c:ptCount val="3"/>
                <c:pt idx="0">
                  <c:v>Sole decision-maker</c:v>
                </c:pt>
                <c:pt idx="1">
                  <c:v>Shares responsibility</c:v>
                </c:pt>
                <c:pt idx="2">
                  <c:v>Influences decisions</c:v>
                </c:pt>
              </c:strCache>
            </c:strRef>
          </c:cat>
          <c:val>
            <c:numRef>
              <c:f>Sheet1!$B$2:$B$4</c:f>
              <c:numCache>
                <c:formatCode>0%</c:formatCode>
                <c:ptCount val="3"/>
                <c:pt idx="0">
                  <c:v>0.37000000000000038</c:v>
                </c:pt>
                <c:pt idx="1">
                  <c:v>0.51</c:v>
                </c:pt>
                <c:pt idx="2">
                  <c:v>0.12000000000000002</c:v>
                </c:pt>
              </c:numCache>
            </c:numRef>
          </c:val>
        </c:ser>
        <c:dLbls>
          <c:showPercent val="1"/>
        </c:dLbls>
      </c:pie3DChart>
    </c:plotArea>
    <c:legend>
      <c:legendPos val="b"/>
      <c:layout>
        <c:manualLayout>
          <c:xMode val="edge"/>
          <c:yMode val="edge"/>
          <c:x val="0.23589106894616391"/>
          <c:y val="0.82071777423531544"/>
          <c:w val="0.52821786210767252"/>
          <c:h val="0.16184452435580052"/>
        </c:manualLayout>
      </c:layout>
      <c:txPr>
        <a:bodyPr/>
        <a:lstStyle/>
        <a:p>
          <a:pPr>
            <a:defRPr sz="1600">
              <a:solidFill>
                <a:srgbClr val="505150"/>
              </a:solidFill>
            </a:defRPr>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4763356701713673"/>
          <c:y val="3.1334314708219992E-2"/>
          <c:w val="0.52366432982862987"/>
          <c:h val="0.93733137058356064"/>
        </c:manualLayout>
      </c:layout>
      <c:barChart>
        <c:barDir val="bar"/>
        <c:grouping val="clustered"/>
        <c:ser>
          <c:idx val="0"/>
          <c:order val="0"/>
          <c:tx>
            <c:strRef>
              <c:f>Sheet1!$B$1</c:f>
              <c:strCache>
                <c:ptCount val="1"/>
                <c:pt idx="0">
                  <c:v>Series 1</c:v>
                </c:pt>
              </c:strCache>
            </c:strRef>
          </c:tx>
          <c:dLbls>
            <c:txPr>
              <a:bodyPr/>
              <a:lstStyle/>
              <a:p>
                <a:pPr>
                  <a:defRPr sz="1600">
                    <a:latin typeface="Calibri" pitchFamily="34" charset="0"/>
                    <a:cs typeface="Calibri" pitchFamily="34" charset="0"/>
                  </a:defRPr>
                </a:pPr>
                <a:endParaRPr lang="en-US"/>
              </a:p>
            </c:txPr>
            <c:dLblPos val="outEnd"/>
            <c:showVal val="1"/>
          </c:dLbls>
          <c:cat>
            <c:strRef>
              <c:f>Sheet1!$A$2:$A$10</c:f>
              <c:strCache>
                <c:ptCount val="9"/>
                <c:pt idx="0">
                  <c:v>Downsize your operations and sell assets</c:v>
                </c:pt>
                <c:pt idx="1">
                  <c:v>Purchase another company</c:v>
                </c:pt>
                <c:pt idx="2">
                  <c:v>Expand in foreign markets</c:v>
                </c:pt>
                <c:pt idx="3">
                  <c:v>Purchase/build commercial real estate</c:v>
                </c:pt>
                <c:pt idx="4">
                  <c:v>Invest in R&amp;D</c:v>
                </c:pt>
                <c:pt idx="5">
                  <c:v>Commercialize new products or services</c:v>
                </c:pt>
                <c:pt idx="6">
                  <c:v>Expand in domestic markets</c:v>
                </c:pt>
                <c:pt idx="7">
                  <c:v>Invest in new IT</c:v>
                </c:pt>
                <c:pt idx="8">
                  <c:v>Purchase equipment/machinery</c:v>
                </c:pt>
              </c:strCache>
            </c:strRef>
          </c:cat>
          <c:val>
            <c:numRef>
              <c:f>Sheet1!$B$2:$B$10</c:f>
              <c:numCache>
                <c:formatCode>0%</c:formatCode>
                <c:ptCount val="9"/>
                <c:pt idx="0">
                  <c:v>9.0000000000000024E-2</c:v>
                </c:pt>
                <c:pt idx="1">
                  <c:v>0.1</c:v>
                </c:pt>
                <c:pt idx="2">
                  <c:v>0.13</c:v>
                </c:pt>
                <c:pt idx="3">
                  <c:v>0.14000000000000001</c:v>
                </c:pt>
                <c:pt idx="4">
                  <c:v>0.21000000000000021</c:v>
                </c:pt>
                <c:pt idx="5">
                  <c:v>0.29000000000000031</c:v>
                </c:pt>
                <c:pt idx="6">
                  <c:v>0.3900000000000009</c:v>
                </c:pt>
                <c:pt idx="7">
                  <c:v>0.42000000000000032</c:v>
                </c:pt>
                <c:pt idx="8">
                  <c:v>0.55000000000000004</c:v>
                </c:pt>
              </c:numCache>
            </c:numRef>
          </c:val>
        </c:ser>
        <c:dLbls>
          <c:showVal val="1"/>
        </c:dLbls>
        <c:gapWidth val="50"/>
        <c:axId val="94277632"/>
        <c:axId val="94279168"/>
      </c:barChart>
      <c:catAx>
        <c:axId val="94277632"/>
        <c:scaling>
          <c:orientation val="minMax"/>
        </c:scaling>
        <c:axPos val="l"/>
        <c:tickLblPos val="nextTo"/>
        <c:txPr>
          <a:bodyPr/>
          <a:lstStyle/>
          <a:p>
            <a:pPr>
              <a:defRPr sz="1400">
                <a:latin typeface="Calibri" pitchFamily="34" charset="0"/>
                <a:cs typeface="Calibri" pitchFamily="34" charset="0"/>
              </a:defRPr>
            </a:pPr>
            <a:endParaRPr lang="en-US"/>
          </a:p>
        </c:txPr>
        <c:crossAx val="94279168"/>
        <c:crosses val="autoZero"/>
        <c:auto val="1"/>
        <c:lblAlgn val="ctr"/>
        <c:lblOffset val="100"/>
      </c:catAx>
      <c:valAx>
        <c:axId val="94279168"/>
        <c:scaling>
          <c:orientation val="minMax"/>
          <c:max val="0.70000000000000062"/>
          <c:min val="0"/>
        </c:scaling>
        <c:delete val="1"/>
        <c:axPos val="b"/>
        <c:numFmt formatCode="0%" sourceLinked="1"/>
        <c:tickLblPos val="none"/>
        <c:crossAx val="94277632"/>
        <c:crosses val="autoZero"/>
        <c:crossBetween val="between"/>
      </c:valAx>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barChart>
        <c:barDir val="bar"/>
        <c:grouping val="clustered"/>
        <c:ser>
          <c:idx val="0"/>
          <c:order val="0"/>
          <c:tx>
            <c:strRef>
              <c:f>Sheet1!$B$1</c:f>
              <c:strCache>
                <c:ptCount val="1"/>
                <c:pt idx="0">
                  <c:v>Series 1</c:v>
                </c:pt>
              </c:strCache>
            </c:strRef>
          </c:tx>
          <c:spPr>
            <a:solidFill>
              <a:srgbClr val="F79646">
                <a:lumMod val="75000"/>
                <a:alpha val="80000"/>
              </a:srgbClr>
            </a:solidFill>
          </c:spPr>
          <c:dPt>
            <c:idx val="0"/>
            <c:spPr>
              <a:solidFill>
                <a:schemeClr val="tx1">
                  <a:lumMod val="50000"/>
                  <a:lumOff val="50000"/>
                  <a:alpha val="80000"/>
                </a:schemeClr>
              </a:solidFill>
            </c:spPr>
          </c:dPt>
          <c:dPt>
            <c:idx val="1"/>
            <c:spPr>
              <a:solidFill>
                <a:schemeClr val="accent3">
                  <a:lumMod val="75000"/>
                  <a:alpha val="80000"/>
                </a:schemeClr>
              </a:solidFill>
            </c:spPr>
          </c:dPt>
          <c:dPt>
            <c:idx val="2"/>
            <c:spPr>
              <a:solidFill>
                <a:schemeClr val="tx1">
                  <a:lumMod val="50000"/>
                  <a:lumOff val="50000"/>
                  <a:alpha val="80000"/>
                </a:schemeClr>
              </a:solidFill>
            </c:spPr>
          </c:dPt>
          <c:cat>
            <c:strRef>
              <c:f>Sheet1!$A$2:$A$5</c:f>
              <c:strCache>
                <c:ptCount val="4"/>
                <c:pt idx="0">
                  <c:v>Don't know</c:v>
                </c:pt>
                <c:pt idx="1">
                  <c:v>Easier</c:v>
                </c:pt>
                <c:pt idx="2">
                  <c:v>About the same</c:v>
                </c:pt>
                <c:pt idx="3">
                  <c:v>More difficult</c:v>
                </c:pt>
              </c:strCache>
            </c:strRef>
          </c:cat>
          <c:val>
            <c:numRef>
              <c:f>Sheet1!$B$2:$B$5</c:f>
              <c:numCache>
                <c:formatCode>0%</c:formatCode>
                <c:ptCount val="4"/>
                <c:pt idx="0">
                  <c:v>4.0000000000000022E-2</c:v>
                </c:pt>
                <c:pt idx="1">
                  <c:v>0.1</c:v>
                </c:pt>
                <c:pt idx="2">
                  <c:v>0.16</c:v>
                </c:pt>
                <c:pt idx="3">
                  <c:v>0.70000000000000062</c:v>
                </c:pt>
              </c:numCache>
            </c:numRef>
          </c:val>
        </c:ser>
        <c:dLbls>
          <c:showVal val="1"/>
        </c:dLbls>
        <c:gapWidth val="100"/>
        <c:axId val="82826368"/>
        <c:axId val="83297792"/>
      </c:barChart>
      <c:catAx>
        <c:axId val="82826368"/>
        <c:scaling>
          <c:orientation val="minMax"/>
        </c:scaling>
        <c:axPos val="l"/>
        <c:numFmt formatCode="General" sourceLinked="1"/>
        <c:tickLblPos val="nextTo"/>
        <c:crossAx val="83297792"/>
        <c:crosses val="autoZero"/>
        <c:auto val="1"/>
        <c:lblAlgn val="ctr"/>
        <c:lblOffset val="100"/>
      </c:catAx>
      <c:valAx>
        <c:axId val="83297792"/>
        <c:scaling>
          <c:orientation val="minMax"/>
          <c:max val="0.9"/>
          <c:min val="0"/>
        </c:scaling>
        <c:delete val="1"/>
        <c:axPos val="b"/>
        <c:numFmt formatCode="0%" sourceLinked="1"/>
        <c:tickLblPos val="none"/>
        <c:crossAx val="82826368"/>
        <c:crosses val="autoZero"/>
        <c:crossBetween val="between"/>
        <c:majorUnit val="0.2"/>
      </c:valAx>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0005638032404851"/>
          <c:y val="5.1887145197337566E-2"/>
          <c:w val="0.39994361967595404"/>
          <c:h val="0.92007307671227867"/>
        </c:manualLayout>
      </c:layout>
      <c:barChart>
        <c:barDir val="bar"/>
        <c:grouping val="stacked"/>
        <c:ser>
          <c:idx val="0"/>
          <c:order val="0"/>
          <c:tx>
            <c:strRef>
              <c:f>Sheet1!$B$1</c:f>
              <c:strCache>
                <c:ptCount val="1"/>
                <c:pt idx="0">
                  <c:v>Multiple Mentions</c:v>
                </c:pt>
              </c:strCache>
            </c:strRef>
          </c:tx>
          <c:dLbls>
            <c:txPr>
              <a:bodyPr/>
              <a:lstStyle/>
              <a:p>
                <a:pPr>
                  <a:defRPr sz="1600" b="1">
                    <a:solidFill>
                      <a:schemeClr val="bg1"/>
                    </a:solidFill>
                    <a:latin typeface="Calibri" pitchFamily="34" charset="0"/>
                    <a:cs typeface="Calibri" pitchFamily="34" charset="0"/>
                  </a:defRPr>
                </a:pPr>
                <a:endParaRPr lang="en-US"/>
              </a:p>
            </c:txPr>
            <c:dLblPos val="inEnd"/>
            <c:showVal val="1"/>
          </c:dLbls>
          <c:cat>
            <c:strRef>
              <c:f>Sheet1!$A$2:$A$16</c:f>
              <c:strCache>
                <c:ptCount val="15"/>
                <c:pt idx="0">
                  <c:v>Increased environmental regulations</c:v>
                </c:pt>
                <c:pt idx="1">
                  <c:v>More competition from foreign suppliers</c:v>
                </c:pt>
                <c:pt idx="2">
                  <c:v>Margins are smaller/ greater volume needed for same profit</c:v>
                </c:pt>
                <c:pt idx="3">
                  <c:v>Less people care about supporting local businesses</c:v>
                </c:pt>
                <c:pt idx="4">
                  <c:v>Harder to keep pace with new technology</c:v>
                </c:pt>
                <c:pt idx="5">
                  <c:v>More competition from big business domestically</c:v>
                </c:pt>
                <c:pt idx="6">
                  <c:v>Harder to retain existing customers</c:v>
                </c:pt>
                <c:pt idx="7">
                  <c:v>Technology advances making it more difficult/ less efficient</c:v>
                </c:pt>
                <c:pt idx="8">
                  <c:v>Economy is worse today</c:v>
                </c:pt>
                <c:pt idx="9">
                  <c:v>More taxes</c:v>
                </c:pt>
                <c:pt idx="10">
                  <c:v>Lack of or no access to capital/ capital constrained</c:v>
                </c:pt>
                <c:pt idx="11">
                  <c:v>Higher costs</c:v>
                </c:pt>
                <c:pt idx="12">
                  <c:v>More direct competitors</c:v>
                </c:pt>
                <c:pt idx="13">
                  <c:v>Increased governmental regulations</c:v>
                </c:pt>
                <c:pt idx="14">
                  <c:v>Harder to attract and retain good employees</c:v>
                </c:pt>
              </c:strCache>
            </c:strRef>
          </c:cat>
          <c:val>
            <c:numRef>
              <c:f>Sheet1!$B$2:$B$16</c:f>
              <c:numCache>
                <c:formatCode>0%</c:formatCode>
                <c:ptCount val="15"/>
                <c:pt idx="0">
                  <c:v>3.0000000000000002E-2</c:v>
                </c:pt>
                <c:pt idx="1">
                  <c:v>3.0000000000000002E-2</c:v>
                </c:pt>
                <c:pt idx="2">
                  <c:v>3.0000000000000002E-2</c:v>
                </c:pt>
                <c:pt idx="3">
                  <c:v>3.0000000000000002E-2</c:v>
                </c:pt>
                <c:pt idx="4">
                  <c:v>3.0000000000000002E-2</c:v>
                </c:pt>
                <c:pt idx="5">
                  <c:v>4.0000000000000022E-2</c:v>
                </c:pt>
                <c:pt idx="6">
                  <c:v>4.0000000000000022E-2</c:v>
                </c:pt>
                <c:pt idx="7">
                  <c:v>0.05</c:v>
                </c:pt>
                <c:pt idx="8">
                  <c:v>6.0000000000000032E-2</c:v>
                </c:pt>
                <c:pt idx="9">
                  <c:v>7.0000000000000021E-2</c:v>
                </c:pt>
                <c:pt idx="10">
                  <c:v>7.0000000000000021E-2</c:v>
                </c:pt>
                <c:pt idx="11">
                  <c:v>0.11</c:v>
                </c:pt>
                <c:pt idx="12">
                  <c:v>0.13</c:v>
                </c:pt>
                <c:pt idx="13">
                  <c:v>0.27</c:v>
                </c:pt>
                <c:pt idx="14">
                  <c:v>0.28000000000000008</c:v>
                </c:pt>
              </c:numCache>
            </c:numRef>
          </c:val>
        </c:ser>
        <c:dLbls>
          <c:showVal val="1"/>
        </c:dLbls>
        <c:gapWidth val="50"/>
        <c:overlap val="100"/>
        <c:axId val="93923584"/>
        <c:axId val="93929472"/>
      </c:barChart>
      <c:catAx>
        <c:axId val="93923584"/>
        <c:scaling>
          <c:orientation val="minMax"/>
        </c:scaling>
        <c:axPos val="l"/>
        <c:tickLblPos val="nextTo"/>
        <c:txPr>
          <a:bodyPr/>
          <a:lstStyle/>
          <a:p>
            <a:pPr>
              <a:defRPr sz="1600" b="0">
                <a:latin typeface="Arial Narrow" pitchFamily="34" charset="0"/>
                <a:cs typeface="Calibri" pitchFamily="34" charset="0"/>
              </a:defRPr>
            </a:pPr>
            <a:endParaRPr lang="en-US"/>
          </a:p>
        </c:txPr>
        <c:crossAx val="93929472"/>
        <c:crosses val="autoZero"/>
        <c:auto val="1"/>
        <c:lblAlgn val="ctr"/>
        <c:lblOffset val="100"/>
      </c:catAx>
      <c:valAx>
        <c:axId val="93929472"/>
        <c:scaling>
          <c:orientation val="minMax"/>
        </c:scaling>
        <c:delete val="1"/>
        <c:axPos val="b"/>
        <c:numFmt formatCode="0%" sourceLinked="1"/>
        <c:tickLblPos val="none"/>
        <c:crossAx val="93923584"/>
        <c:crosses val="autoZero"/>
        <c:crossBetween val="between"/>
      </c:valAx>
    </c:plotArea>
    <c:plotVisOnly val="1"/>
  </c:chart>
  <c:txPr>
    <a:bodyPr/>
    <a:lstStyle/>
    <a:p>
      <a:pPr>
        <a:defRPr sz="1400" b="1">
          <a:solidFill>
            <a:srgbClr val="353535"/>
          </a:solidFil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0005638032404851"/>
          <c:y val="5.1887145197337566E-2"/>
          <c:w val="0.39994361967595426"/>
          <c:h val="0.92007307671227867"/>
        </c:manualLayout>
      </c:layout>
      <c:barChart>
        <c:barDir val="bar"/>
        <c:grouping val="stacked"/>
        <c:ser>
          <c:idx val="0"/>
          <c:order val="0"/>
          <c:tx>
            <c:strRef>
              <c:f>Sheet1!$B$1</c:f>
              <c:strCache>
                <c:ptCount val="1"/>
                <c:pt idx="0">
                  <c:v>Multiple Mentions</c:v>
                </c:pt>
              </c:strCache>
            </c:strRef>
          </c:tx>
          <c:dLbls>
            <c:txPr>
              <a:bodyPr/>
              <a:lstStyle/>
              <a:p>
                <a:pPr>
                  <a:defRPr sz="2000" b="1">
                    <a:solidFill>
                      <a:schemeClr val="bg1"/>
                    </a:solidFill>
                    <a:latin typeface="Calibri" pitchFamily="34" charset="0"/>
                    <a:cs typeface="Calibri" pitchFamily="34" charset="0"/>
                  </a:defRPr>
                </a:pPr>
                <a:endParaRPr lang="en-US"/>
              </a:p>
            </c:txPr>
            <c:dLblPos val="inEnd"/>
            <c:showVal val="1"/>
          </c:dLbls>
          <c:cat>
            <c:strRef>
              <c:f>Sheet1!$A$2:$A$7</c:f>
              <c:strCache>
                <c:ptCount val="6"/>
                <c:pt idx="0">
                  <c:v>It's easier to market your business</c:v>
                </c:pt>
                <c:pt idx="1">
                  <c:v>Easier to retain existing customers</c:v>
                </c:pt>
                <c:pt idx="2">
                  <c:v>Easier access to capital</c:v>
                </c:pt>
                <c:pt idx="3">
                  <c:v>More people care about supporting local businesses</c:v>
                </c:pt>
                <c:pt idx="4">
                  <c:v>Economy is better today</c:v>
                </c:pt>
                <c:pt idx="5">
                  <c:v>Technology advances are making it easier/ more efficient</c:v>
                </c:pt>
              </c:strCache>
            </c:strRef>
          </c:cat>
          <c:val>
            <c:numRef>
              <c:f>Sheet1!$B$2:$B$7</c:f>
              <c:numCache>
                <c:formatCode>0%</c:formatCode>
                <c:ptCount val="6"/>
                <c:pt idx="0">
                  <c:v>7.0000000000000021E-2</c:v>
                </c:pt>
                <c:pt idx="1">
                  <c:v>7.0000000000000021E-2</c:v>
                </c:pt>
                <c:pt idx="2">
                  <c:v>0.1</c:v>
                </c:pt>
                <c:pt idx="3">
                  <c:v>0.13</c:v>
                </c:pt>
                <c:pt idx="4">
                  <c:v>0.2</c:v>
                </c:pt>
                <c:pt idx="5">
                  <c:v>0.33000000000000074</c:v>
                </c:pt>
              </c:numCache>
            </c:numRef>
          </c:val>
        </c:ser>
        <c:dLbls>
          <c:showVal val="1"/>
        </c:dLbls>
        <c:gapWidth val="50"/>
        <c:overlap val="100"/>
        <c:axId val="95556352"/>
        <c:axId val="95557888"/>
      </c:barChart>
      <c:catAx>
        <c:axId val="95556352"/>
        <c:scaling>
          <c:orientation val="minMax"/>
        </c:scaling>
        <c:axPos val="l"/>
        <c:tickLblPos val="nextTo"/>
        <c:txPr>
          <a:bodyPr/>
          <a:lstStyle/>
          <a:p>
            <a:pPr>
              <a:defRPr sz="1600" b="0">
                <a:latin typeface="Arial Narrow" pitchFamily="34" charset="0"/>
                <a:cs typeface="Calibri" pitchFamily="34" charset="0"/>
              </a:defRPr>
            </a:pPr>
            <a:endParaRPr lang="en-US"/>
          </a:p>
        </c:txPr>
        <c:crossAx val="95557888"/>
        <c:crosses val="autoZero"/>
        <c:auto val="1"/>
        <c:lblAlgn val="ctr"/>
        <c:lblOffset val="100"/>
      </c:catAx>
      <c:valAx>
        <c:axId val="95557888"/>
        <c:scaling>
          <c:orientation val="minMax"/>
        </c:scaling>
        <c:delete val="1"/>
        <c:axPos val="b"/>
        <c:numFmt formatCode="0%" sourceLinked="1"/>
        <c:tickLblPos val="none"/>
        <c:crossAx val="95556352"/>
        <c:crosses val="autoZero"/>
        <c:crossBetween val="between"/>
      </c:valAx>
    </c:plotArea>
    <c:plotVisOnly val="1"/>
  </c:chart>
  <c:txPr>
    <a:bodyPr/>
    <a:lstStyle/>
    <a:p>
      <a:pPr>
        <a:defRPr sz="1400" b="1">
          <a:solidFill>
            <a:srgbClr val="353535"/>
          </a:solidFil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CA"/>
  <c:style val="8"/>
  <c:chart>
    <c:autoTitleDeleted val="1"/>
    <c:plotArea>
      <c:layout>
        <c:manualLayout>
          <c:layoutTarget val="inner"/>
          <c:xMode val="edge"/>
          <c:yMode val="edge"/>
          <c:x val="0.51176568797274857"/>
          <c:y val="0.12323167452589122"/>
          <c:w val="0.48823431202725137"/>
          <c:h val="0.87542416478148999"/>
        </c:manualLayout>
      </c:layout>
      <c:barChart>
        <c:barDir val="bar"/>
        <c:grouping val="clustered"/>
        <c:ser>
          <c:idx val="0"/>
          <c:order val="0"/>
          <c:tx>
            <c:strRef>
              <c:f>Sheet1!$B$1</c:f>
              <c:strCache>
                <c:ptCount val="1"/>
                <c:pt idx="0">
                  <c:v>Total</c:v>
                </c:pt>
              </c:strCache>
            </c:strRef>
          </c:tx>
          <c:dLbls>
            <c:txPr>
              <a:bodyPr/>
              <a:lstStyle/>
              <a:p>
                <a:pPr>
                  <a:defRPr sz="2000" b="1">
                    <a:solidFill>
                      <a:schemeClr val="tx1">
                        <a:lumMod val="65000"/>
                        <a:lumOff val="35000"/>
                      </a:schemeClr>
                    </a:solidFill>
                  </a:defRPr>
                </a:pPr>
                <a:endParaRPr lang="en-US"/>
              </a:p>
            </c:txPr>
            <c:showVal val="1"/>
          </c:dLbls>
          <c:cat>
            <c:strRef>
              <c:f>Sheet1!$A$2:$A$3</c:f>
              <c:strCache>
                <c:ptCount val="2"/>
                <c:pt idx="0">
                  <c:v>Internal personnel or training in IT</c:v>
                </c:pt>
                <c:pt idx="1">
                  <c:v>External help in IT</c:v>
                </c:pt>
              </c:strCache>
            </c:strRef>
          </c:cat>
          <c:val>
            <c:numRef>
              <c:f>Sheet1!$B$2:$B$3</c:f>
              <c:numCache>
                <c:formatCode>0%</c:formatCode>
                <c:ptCount val="2"/>
                <c:pt idx="0">
                  <c:v>0.31000000000000055</c:v>
                </c:pt>
                <c:pt idx="1">
                  <c:v>0.31000000000000055</c:v>
                </c:pt>
              </c:numCache>
            </c:numRef>
          </c:val>
        </c:ser>
        <c:gapWidth val="100"/>
        <c:axId val="95664000"/>
        <c:axId val="95665536"/>
      </c:barChart>
      <c:catAx>
        <c:axId val="95664000"/>
        <c:scaling>
          <c:orientation val="maxMin"/>
        </c:scaling>
        <c:axPos val="l"/>
        <c:numFmt formatCode="@" sourceLinked="1"/>
        <c:majorTickMark val="none"/>
        <c:tickLblPos val="nextTo"/>
        <c:txPr>
          <a:bodyPr/>
          <a:lstStyle/>
          <a:p>
            <a:pPr>
              <a:defRPr sz="2000" b="1">
                <a:solidFill>
                  <a:schemeClr val="tx1">
                    <a:lumMod val="50000"/>
                    <a:lumOff val="50000"/>
                  </a:schemeClr>
                </a:solidFill>
                <a:latin typeface="+mn-lt"/>
              </a:defRPr>
            </a:pPr>
            <a:endParaRPr lang="en-US"/>
          </a:p>
        </c:txPr>
        <c:crossAx val="95665536"/>
        <c:crosses val="autoZero"/>
        <c:auto val="1"/>
        <c:lblAlgn val="ctr"/>
        <c:lblOffset val="100"/>
      </c:catAx>
      <c:valAx>
        <c:axId val="95665536"/>
        <c:scaling>
          <c:orientation val="minMax"/>
          <c:max val="0.60000000000000064"/>
          <c:min val="0"/>
        </c:scaling>
        <c:delete val="1"/>
        <c:axPos val="t"/>
        <c:numFmt formatCode="0%" sourceLinked="1"/>
        <c:tickLblPos val="none"/>
        <c:crossAx val="95664000"/>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fontAlgn="auto">
              <a:spcBef>
                <a:spcPts val="0"/>
              </a:spcBef>
              <a:spcAft>
                <a:spcPts val="0"/>
              </a:spcAft>
              <a:defRPr sz="1200">
                <a:latin typeface="+mn-lt"/>
                <a:ea typeface="+mn-ea"/>
                <a:cs typeface="+mn-cs"/>
              </a:defRPr>
            </a:lvl1pPr>
          </a:lstStyle>
          <a:p>
            <a:pPr>
              <a:defRPr/>
            </a:pPr>
            <a:fld id="{F142D07C-63AB-DA4F-BE87-5396803E6A92}" type="datetimeFigureOut">
              <a:rPr lang="en-US"/>
              <a:pPr>
                <a:defRPr/>
              </a:pPr>
              <a:t>1/30/2014</a:t>
            </a:fld>
            <a:endParaRPr lang="en-US"/>
          </a:p>
        </p:txBody>
      </p:sp>
      <p:sp>
        <p:nvSpPr>
          <p:cNvPr id="4" name="Footer Placeholder 3"/>
          <p:cNvSpPr>
            <a:spLocks noGrp="1"/>
          </p:cNvSpPr>
          <p:nvPr>
            <p:ph type="ftr" sz="quarter" idx="2"/>
          </p:nvPr>
        </p:nvSpPr>
        <p:spPr>
          <a:xfrm>
            <a:off x="0" y="8745527"/>
            <a:ext cx="3010323" cy="460375"/>
          </a:xfrm>
          <a:prstGeom prst="rect">
            <a:avLst/>
          </a:prstGeom>
        </p:spPr>
        <p:txBody>
          <a:bodyPr vert="horz" lIns="92309" tIns="46154" rIns="92309" bIns="4615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4969" y="8745527"/>
            <a:ext cx="3010323" cy="460375"/>
          </a:xfrm>
          <a:prstGeom prst="rect">
            <a:avLst/>
          </a:prstGeom>
        </p:spPr>
        <p:txBody>
          <a:bodyPr vert="horz" lIns="92309" tIns="46154" rIns="92309" bIns="46154" rtlCol="0" anchor="b"/>
          <a:lstStyle>
            <a:lvl1pPr algn="r" fontAlgn="auto">
              <a:spcBef>
                <a:spcPts val="0"/>
              </a:spcBef>
              <a:spcAft>
                <a:spcPts val="0"/>
              </a:spcAft>
              <a:defRPr sz="1200">
                <a:latin typeface="+mn-lt"/>
                <a:ea typeface="+mn-ea"/>
                <a:cs typeface="+mn-cs"/>
              </a:defRPr>
            </a:lvl1pPr>
          </a:lstStyle>
          <a:p>
            <a:pPr>
              <a:defRPr/>
            </a:pPr>
            <a:fld id="{F4BD0E4D-1A03-3040-910A-5ABFB31EE80F}" type="slidenum">
              <a:rPr lang="en-US"/>
              <a:pPr>
                <a:defRPr/>
              </a:pPr>
              <a:t>‹#›</a:t>
            </a:fld>
            <a:endParaRPr lang="en-US"/>
          </a:p>
        </p:txBody>
      </p:sp>
    </p:spTree>
    <p:extLst>
      <p:ext uri="{BB962C8B-B14F-4D97-AF65-F5344CB8AC3E}">
        <p14:creationId xmlns:p14="http://schemas.microsoft.com/office/powerpoint/2010/main" xmlns="" val="188531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D82CC64D-E4C3-E741-A0D1-44815D54A5EE}" type="datetimeFigureOut">
              <a:rPr lang="en-US" smtClean="0"/>
              <a:pPr/>
              <a:t>1/30/2014</a:t>
            </a:fld>
            <a:endParaRPr lang="en-US"/>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5527"/>
            <a:ext cx="3010323" cy="46037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45527"/>
            <a:ext cx="3010323" cy="460375"/>
          </a:xfrm>
          <a:prstGeom prst="rect">
            <a:avLst/>
          </a:prstGeom>
        </p:spPr>
        <p:txBody>
          <a:bodyPr vert="horz" lIns="92309" tIns="46154" rIns="92309" bIns="46154" rtlCol="0" anchor="b"/>
          <a:lstStyle>
            <a:lvl1pPr algn="r">
              <a:defRPr sz="1200"/>
            </a:lvl1pPr>
          </a:lstStyle>
          <a:p>
            <a:fld id="{1C059A01-957A-E348-AB86-E863EAD7842D}" type="slidenum">
              <a:rPr lang="en-US" smtClean="0"/>
              <a:pPr/>
              <a:t>‹#›</a:t>
            </a:fld>
            <a:endParaRPr lang="en-US"/>
          </a:p>
        </p:txBody>
      </p:sp>
    </p:spTree>
    <p:extLst>
      <p:ext uri="{BB962C8B-B14F-4D97-AF65-F5344CB8AC3E}">
        <p14:creationId xmlns:p14="http://schemas.microsoft.com/office/powerpoint/2010/main" xmlns="" val="5902407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Results from our fourth</a:t>
            </a:r>
            <a:r>
              <a:rPr lang="en-CA" baseline="0" dirty="0" smtClean="0"/>
              <a:t> </a:t>
            </a:r>
            <a:r>
              <a:rPr lang="en-CA" dirty="0" smtClean="0"/>
              <a:t>quarterly survey with small and mid size businesses in Alberta.</a:t>
            </a:r>
          </a:p>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sz="1200" kern="1200" baseline="0" dirty="0" smtClean="0">
              <a:solidFill>
                <a:schemeClr val="tx1"/>
              </a:solidFill>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sz="1200" kern="1200" baseline="0" dirty="0" smtClean="0">
              <a:solidFill>
                <a:schemeClr val="tx1"/>
              </a:solidFill>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Arial" pitchFamily="34" charset="0"/>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endParaRPr lang="en-CA" sz="1200" dirty="0" smtClean="0">
              <a:solidFill>
                <a:srgbClr val="505150"/>
              </a:solidFill>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dirty="0" smtClean="0">
              <a:solidFill>
                <a:srgbClr val="505150"/>
              </a:solidFill>
              <a:latin typeface="+mn-lt"/>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i="0" dirty="0" smtClean="0">
              <a:solidFill>
                <a:srgbClr val="505150"/>
              </a:solidFill>
              <a:latin typeface="+mn-lt"/>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Business Beat Optimism explained:</a:t>
            </a:r>
          </a:p>
          <a:p>
            <a:pPr lvl="0"/>
            <a:r>
              <a:rPr lang="en-CA" sz="1200" kern="1200" dirty="0" smtClean="0">
                <a:solidFill>
                  <a:schemeClr val="tx1"/>
                </a:solidFill>
                <a:latin typeface="+mn-lt"/>
                <a:ea typeface="+mn-ea"/>
                <a:cs typeface="+mn-cs"/>
              </a:rPr>
              <a:t>We took the % better (somewhat/much better) minus the % worse (somewhat/much worse) and re-scaled this number to range from 0 to 100.</a:t>
            </a:r>
          </a:p>
          <a:p>
            <a:pPr lvl="0"/>
            <a:r>
              <a:rPr lang="en-CA" sz="1200" kern="1200" dirty="0" smtClean="0">
                <a:solidFill>
                  <a:schemeClr val="tx1"/>
                </a:solidFill>
                <a:latin typeface="+mn-lt"/>
                <a:ea typeface="+mn-ea"/>
                <a:cs typeface="+mn-cs"/>
              </a:rPr>
              <a:t>The ‘equilibrium’ point is a score of 50, where the percentage feeling positive is the same as the percentage who feel negative.</a:t>
            </a:r>
          </a:p>
          <a:p>
            <a:pPr lvl="0"/>
            <a:r>
              <a:rPr lang="en-CA" sz="1200" kern="1200" dirty="0" smtClean="0">
                <a:solidFill>
                  <a:schemeClr val="tx1"/>
                </a:solidFill>
                <a:latin typeface="+mn-lt"/>
                <a:ea typeface="+mn-ea"/>
                <a:cs typeface="+mn-cs"/>
              </a:rPr>
              <a:t>Therefore, a score above 50 means owners expecting [their business’ performance / the Alberta economy] to be stronger in the next 6 months outnumber those expecting weaker performance.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sz="1200" kern="1200" baseline="0" dirty="0" smtClean="0">
              <a:solidFill>
                <a:schemeClr val="tx1"/>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8"/>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3" y="3821257"/>
            <a:ext cx="7771967" cy="775398"/>
          </a:xfrm>
        </p:spPr>
        <p:txBody>
          <a:bodyPr/>
          <a:lstStyle>
            <a:lvl1pPr marL="0" indent="0" algn="l">
              <a:buNone/>
              <a:defRPr sz="2400">
                <a:solidFill>
                  <a:schemeClr val="bg1"/>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xmlns="" val="149634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9"/>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5" y="3821256"/>
            <a:ext cx="7771967" cy="775399"/>
          </a:xfrm>
        </p:spPr>
        <p:txBody>
          <a:bodyPr/>
          <a:lstStyle>
            <a:lvl1pPr marL="0" indent="0" algn="l">
              <a:buNone/>
              <a:defRPr sz="2400">
                <a:solidFill>
                  <a:schemeClr val="bg1"/>
                </a:solidFill>
                <a:latin typeface="+mj-lt"/>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4963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xmlns="" val="32218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i="0" cap="all" baseline="0">
                <a:solidFill>
                  <a:schemeClr val="bg1"/>
                </a:solidFill>
                <a:latin typeface="Myriad Pro"/>
                <a:cs typeface="Myriad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latin typeface="Myriad Pro"/>
                <a:cs typeface="Myriad Pr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xmlns="" val="36445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bwMode="auto">
          <a:xfrm>
            <a:off x="958850" y="930275"/>
            <a:ext cx="7264400" cy="517525"/>
          </a:xfrm>
          <a:prstGeom prst="rect">
            <a:avLst/>
          </a:prstGeom>
          <a:noFill/>
          <a:ln w="9525">
            <a:noFill/>
            <a:miter lim="800000"/>
            <a:headEnd/>
            <a:tailEnd/>
          </a:ln>
        </p:spPr>
        <p:txBody>
          <a:bodyPr lIns="0" rIns="0" anchor="ctr"/>
          <a:lstStyle>
            <a:lvl1pPr>
              <a:defRPr sz="3200" baseline="0"/>
            </a:lvl1pPr>
          </a:lstStyle>
          <a:p>
            <a:pPr>
              <a:defRPr/>
            </a:pPr>
            <a:endParaRPr lang="en-US" sz="2000" dirty="0">
              <a:solidFill>
                <a:schemeClr val="bg1"/>
              </a:solidFill>
              <a:latin typeface="Arial" pitchFamily="34" charset="0"/>
              <a:ea typeface="+mj-ea"/>
              <a:cs typeface="Arial" pitchFamily="34" charset="0"/>
            </a:endParaRPr>
          </a:p>
        </p:txBody>
      </p:sp>
      <p:sp>
        <p:nvSpPr>
          <p:cNvPr id="2" name="Title 1"/>
          <p:cNvSpPr>
            <a:spLocks noGrp="1"/>
          </p:cNvSpPr>
          <p:nvPr>
            <p:ph type="title"/>
          </p:nvPr>
        </p:nvSpPr>
        <p:spPr>
          <a:xfrm>
            <a:off x="968375" y="444500"/>
            <a:ext cx="7264400" cy="831850"/>
          </a:xfrm>
        </p:spPr>
        <p:txBody>
          <a:bodyPr/>
          <a:lstStyle>
            <a:lvl1pPr>
              <a:defRPr sz="3200" baseline="0"/>
            </a:lvl1pPr>
          </a:lstStyle>
          <a:p>
            <a:r>
              <a:rPr lang="en-US" dirty="0" smtClean="0"/>
              <a:t>Click to edit Master title style</a:t>
            </a:r>
            <a:endParaRPr lang="en-US" dirty="0"/>
          </a:p>
        </p:txBody>
      </p:sp>
      <p:sp>
        <p:nvSpPr>
          <p:cNvPr id="6" name="Text Placeholder 3"/>
          <p:cNvSpPr>
            <a:spLocks noGrp="1"/>
          </p:cNvSpPr>
          <p:nvPr>
            <p:ph type="body" sz="quarter" idx="13"/>
          </p:nvPr>
        </p:nvSpPr>
        <p:spPr>
          <a:xfrm>
            <a:off x="874775" y="1860550"/>
            <a:ext cx="7281799" cy="3849624"/>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2" y="882120"/>
            <a:ext cx="8428037" cy="718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60362" y="1689100"/>
            <a:ext cx="8428037"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690073" y="6586637"/>
            <a:ext cx="447963" cy="246221"/>
          </a:xfrm>
          <a:prstGeom prst="rect">
            <a:avLst/>
          </a:prstGeom>
          <a:noFill/>
        </p:spPr>
        <p:txBody>
          <a:bodyPr wrap="square" rtlCol="0">
            <a:spAutoFit/>
          </a:bodyPr>
          <a:lstStyle/>
          <a:p>
            <a:pPr algn="ctr"/>
            <a:fld id="{85720CFE-B7C1-4B1D-A04E-C466DCC21624}" type="slidenum">
              <a:rPr lang="en-US" sz="1000" smtClean="0">
                <a:solidFill>
                  <a:schemeClr val="bg1">
                    <a:lumMod val="50000"/>
                  </a:schemeClr>
                </a:solidFill>
              </a:rPr>
              <a:pPr algn="ctr"/>
              <a:t>‹#›</a:t>
            </a:fld>
            <a:endParaRPr lang="en-US" sz="10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51" r:id="rId4"/>
    <p:sldLayoutId id="2147483662" r:id="rId5"/>
  </p:sldLayoutIdLst>
  <p:txStyles>
    <p:title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144000" indent="-144000" algn="l" defTabSz="457200" rtl="0" eaLnBrk="1" fontAlgn="base" hangingPunct="1">
        <a:spcBef>
          <a:spcPct val="20000"/>
        </a:spcBef>
        <a:spcAft>
          <a:spcPct val="0"/>
        </a:spcAft>
        <a:buFont typeface="Arial"/>
        <a:buChar char="•"/>
        <a:defRPr sz="1800" b="0" i="0" kern="1200">
          <a:solidFill>
            <a:srgbClr val="353535"/>
          </a:solidFill>
          <a:latin typeface="Myriad Pro"/>
          <a:ea typeface="ＭＳ Ｐゴシック" charset="0"/>
          <a:cs typeface="Myriad Pro"/>
        </a:defRPr>
      </a:lvl1pPr>
      <a:lvl2pPr marL="288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2pPr>
      <a:lvl3pPr marL="432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3pPr>
      <a:lvl4pPr marL="576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4pPr>
      <a:lvl5pPr marL="720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chart" Target="../charts/chart23.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chart" Target="../charts/char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27.xml"/><Relationship Id="rId7"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chart" Target="../charts/chart28.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chart" Target="../charts/chart3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chart" Target="../charts/chart36.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chart" Target="../charts/chart39.xm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chart" Target="../charts/chart42.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384406"/>
            <a:ext cx="8057440" cy="684199"/>
          </a:xfrm>
        </p:spPr>
        <p:txBody>
          <a:bodyPr/>
          <a:lstStyle/>
          <a:p>
            <a:r>
              <a:rPr lang="en-CA" sz="3200" dirty="0" smtClean="0"/>
              <a:t>Alberta Business Beat</a:t>
            </a:r>
            <a:endParaRPr lang="en-US" sz="3200" dirty="0"/>
          </a:p>
        </p:txBody>
      </p:sp>
      <p:sp>
        <p:nvSpPr>
          <p:cNvPr id="12" name="Subtitle 2"/>
          <p:cNvSpPr txBox="1">
            <a:spLocks/>
          </p:cNvSpPr>
          <p:nvPr/>
        </p:nvSpPr>
        <p:spPr bwMode="auto">
          <a:xfrm>
            <a:off x="505535" y="3973355"/>
            <a:ext cx="7771967" cy="43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n-CA" sz="2400" b="0" i="0" u="none" strike="noStrike" kern="1200" cap="none" spc="0" normalizeH="0" baseline="0" noProof="0" dirty="0" smtClean="0">
                <a:ln>
                  <a:noFill/>
                </a:ln>
                <a:solidFill>
                  <a:schemeClr val="bg1"/>
                </a:solidFill>
                <a:effectLst/>
                <a:uLnTx/>
                <a:uFillTx/>
                <a:latin typeface="+mj-lt"/>
                <a:ea typeface="ＭＳ Ｐゴシック" charset="0"/>
                <a:cs typeface="Myriad Pro"/>
              </a:rPr>
              <a:t>Volume 4,  </a:t>
            </a:r>
            <a:r>
              <a:rPr kumimoji="0" lang="en-CA" sz="2400" b="0" i="0" u="none" strike="noStrike" kern="1200" cap="none" spc="0" normalizeH="0" baseline="0" noProof="0" dirty="0" smtClean="0">
                <a:ln>
                  <a:noFill/>
                </a:ln>
                <a:solidFill>
                  <a:schemeClr val="bg1"/>
                </a:solidFill>
                <a:effectLst/>
                <a:uLnTx/>
                <a:uFillTx/>
                <a:latin typeface="+mj-lt"/>
                <a:ea typeface="ＭＳ Ｐゴシック" charset="0"/>
                <a:cs typeface="Myriad Pro"/>
              </a:rPr>
              <a:t>February</a:t>
            </a:r>
            <a:r>
              <a:rPr kumimoji="0" lang="en-CA" sz="2400" b="0" i="0" u="none" strike="noStrike" kern="1200" cap="none" spc="0" normalizeH="0" noProof="0" dirty="0" smtClean="0">
                <a:ln>
                  <a:noFill/>
                </a:ln>
                <a:solidFill>
                  <a:schemeClr val="bg1"/>
                </a:solidFill>
                <a:effectLst/>
                <a:uLnTx/>
                <a:uFillTx/>
                <a:latin typeface="+mj-lt"/>
                <a:ea typeface="ＭＳ Ｐゴシック" charset="0"/>
                <a:cs typeface="Myriad Pro"/>
              </a:rPr>
              <a:t> </a:t>
            </a:r>
            <a:r>
              <a:rPr kumimoji="0" lang="en-CA" sz="2400" b="0" i="0" u="none" strike="noStrike" kern="1200" cap="none" spc="0" normalizeH="0" baseline="0" noProof="0" dirty="0" smtClean="0">
                <a:ln>
                  <a:noFill/>
                </a:ln>
                <a:solidFill>
                  <a:schemeClr val="bg1"/>
                </a:solidFill>
                <a:effectLst/>
                <a:uLnTx/>
                <a:uFillTx/>
                <a:latin typeface="+mj-lt"/>
                <a:ea typeface="ＭＳ Ｐゴシック" charset="0"/>
                <a:cs typeface="Myriad Pro"/>
              </a:rPr>
              <a:t>2014</a:t>
            </a:r>
            <a:endParaRPr kumimoji="0" lang="en-US" sz="2400" b="0" i="0" u="none" strike="noStrike" kern="1200" cap="none" spc="0" normalizeH="0" baseline="0" noProof="0" dirty="0">
              <a:ln>
                <a:noFill/>
              </a:ln>
              <a:solidFill>
                <a:schemeClr val="bg1"/>
              </a:solidFill>
              <a:effectLst/>
              <a:uLnTx/>
              <a:uFillTx/>
              <a:latin typeface="+mj-lt"/>
              <a:ea typeface="ＭＳ Ｐゴシック" charset="0"/>
              <a:cs typeface="Myriad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505852" cy="1077218"/>
          </a:xfrm>
          <a:prstGeom prst="rect">
            <a:avLst/>
          </a:prstGeom>
          <a:noFill/>
        </p:spPr>
        <p:txBody>
          <a:bodyPr wrap="square" rtlCol="0">
            <a:spAutoFit/>
          </a:bodyPr>
          <a:lstStyle/>
          <a:p>
            <a:r>
              <a:rPr lang="en-US" sz="3200" dirty="0" smtClean="0">
                <a:solidFill>
                  <a:srgbClr val="505150"/>
                </a:solidFill>
                <a:latin typeface="Myriad Pro"/>
                <a:cs typeface="Myriad Pro"/>
              </a:rPr>
              <a:t>Introducing the ATB Business Beat </a:t>
            </a:r>
            <a:r>
              <a:rPr lang="en-US" sz="3200" dirty="0" smtClean="0">
                <a:solidFill>
                  <a:srgbClr val="505150"/>
                </a:solidFill>
                <a:latin typeface="Myriad Pro"/>
                <a:cs typeface="Myriad Pro"/>
              </a:rPr>
              <a:t>Indexes – </a:t>
            </a:r>
            <a:endParaRPr lang="en-US" sz="3200" dirty="0" smtClean="0">
              <a:solidFill>
                <a:srgbClr val="505150"/>
              </a:solidFill>
              <a:latin typeface="Myriad Pro"/>
              <a:cs typeface="Myriad Pro"/>
            </a:endParaRPr>
          </a:p>
          <a:p>
            <a:r>
              <a:rPr lang="en-US" sz="3200" dirty="0" smtClean="0">
                <a:solidFill>
                  <a:srgbClr val="505150"/>
                </a:solidFill>
                <a:latin typeface="Myriad Pro"/>
                <a:cs typeface="Myriad Pro"/>
              </a:rPr>
              <a:t>Retail</a:t>
            </a:r>
            <a:endParaRPr lang="en-US" sz="3200" dirty="0">
              <a:solidFill>
                <a:srgbClr val="505150"/>
              </a:solidFill>
              <a:latin typeface="Myriad Pro"/>
              <a:cs typeface="Myriad Pro"/>
            </a:endParaRPr>
          </a:p>
        </p:txBody>
      </p:sp>
      <p:sp>
        <p:nvSpPr>
          <p:cNvPr id="11" name="Footer Placeholder 2"/>
          <p:cNvSpPr txBox="1">
            <a:spLocks/>
          </p:cNvSpPr>
          <p:nvPr/>
        </p:nvSpPr>
        <p:spPr>
          <a:xfrm>
            <a:off x="1104725" y="5940935"/>
            <a:ext cx="5381626" cy="288000"/>
          </a:xfrm>
          <a:prstGeom prst="rect">
            <a:avLst/>
          </a:prstGeom>
        </p:spPr>
        <p:txBody>
          <a:bodyPr anchor="t"/>
          <a:lstStyle/>
          <a:p>
            <a:pPr lvl="0">
              <a:spcBef>
                <a:spcPct val="20000"/>
              </a:spcBef>
              <a:defRPr/>
            </a:pPr>
            <a:r>
              <a:rPr lang="en-US" sz="1000" dirty="0" smtClean="0">
                <a:solidFill>
                  <a:schemeClr val="tx1">
                    <a:lumMod val="50000"/>
                    <a:lumOff val="50000"/>
                  </a:schemeClr>
                </a:solidFill>
                <a:latin typeface="Myriad Pro" pitchFamily="34" charset="0"/>
              </a:rPr>
              <a:t>Data time periods: Q1 = Jan 2013, Q2 = May 2013, Q3 = Aug/Sept 2013 &amp; Q4 = Dec 2013.</a:t>
            </a:r>
          </a:p>
        </p:txBody>
      </p:sp>
      <p:sp>
        <p:nvSpPr>
          <p:cNvPr id="12" name="TextBox 11"/>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a:t>
            </a:r>
            <a:endParaRPr lang="en-CA" sz="1200" dirty="0">
              <a:solidFill>
                <a:srgbClr val="505150"/>
              </a:solidFill>
              <a:latin typeface="+mn-lt"/>
            </a:endParaRPr>
          </a:p>
        </p:txBody>
      </p:sp>
      <p:cxnSp>
        <p:nvCxnSpPr>
          <p:cNvPr id="8" name="Straight Connector 7"/>
          <p:cNvCxnSpPr/>
          <p:nvPr/>
        </p:nvCxnSpPr>
        <p:spPr>
          <a:xfrm>
            <a:off x="1102760" y="5063430"/>
            <a:ext cx="5436000"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442419" y="4482937"/>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4431402" y="5058964"/>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5" name="Footer Placeholder 2"/>
          <p:cNvSpPr txBox="1">
            <a:spLocks/>
          </p:cNvSpPr>
          <p:nvPr/>
        </p:nvSpPr>
        <p:spPr>
          <a:xfrm>
            <a:off x="723900" y="2400029"/>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6" name="Footer Placeholder 2"/>
          <p:cNvSpPr txBox="1">
            <a:spLocks/>
          </p:cNvSpPr>
          <p:nvPr/>
        </p:nvSpPr>
        <p:spPr>
          <a:xfrm>
            <a:off x="751600" y="2122629"/>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a:t>
            </a:r>
            <a:r>
              <a:rPr lang="en-US" sz="1600" dirty="0" smtClean="0">
                <a:solidFill>
                  <a:schemeClr val="tx1">
                    <a:lumMod val="75000"/>
                    <a:lumOff val="25000"/>
                  </a:schemeClr>
                </a:solidFill>
                <a:latin typeface="Myriad Pro" pitchFamily="34" charset="0"/>
              </a:rPr>
              <a:t>Indexes</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graphicFrame>
        <p:nvGraphicFramePr>
          <p:cNvPr id="13" name="Chart 12"/>
          <p:cNvGraphicFramePr/>
          <p:nvPr/>
        </p:nvGraphicFramePr>
        <p:xfrm>
          <a:off x="723901" y="2652029"/>
          <a:ext cx="7814172" cy="33729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505852" cy="1077218"/>
          </a:xfrm>
          <a:prstGeom prst="rect">
            <a:avLst/>
          </a:prstGeom>
          <a:noFill/>
        </p:spPr>
        <p:txBody>
          <a:bodyPr wrap="square" rtlCol="0">
            <a:spAutoFit/>
          </a:bodyPr>
          <a:lstStyle/>
          <a:p>
            <a:r>
              <a:rPr lang="en-US" sz="3200" dirty="0" smtClean="0">
                <a:solidFill>
                  <a:srgbClr val="505150"/>
                </a:solidFill>
                <a:latin typeface="Myriad Pro"/>
                <a:cs typeface="Myriad Pro"/>
              </a:rPr>
              <a:t>Introducing the ATB Business Beat </a:t>
            </a:r>
            <a:r>
              <a:rPr lang="en-US" sz="3200" dirty="0" smtClean="0">
                <a:solidFill>
                  <a:srgbClr val="505150"/>
                </a:solidFill>
                <a:latin typeface="Myriad Pro"/>
                <a:cs typeface="Myriad Pro"/>
              </a:rPr>
              <a:t>Indexes - </a:t>
            </a:r>
            <a:r>
              <a:rPr lang="en-US" sz="3200" dirty="0" smtClean="0">
                <a:solidFill>
                  <a:srgbClr val="505150"/>
                </a:solidFill>
                <a:latin typeface="Myriad Pro"/>
                <a:cs typeface="Myriad Pro"/>
              </a:rPr>
              <a:t>Construction</a:t>
            </a:r>
            <a:endParaRPr lang="en-US" sz="3200" dirty="0">
              <a:solidFill>
                <a:srgbClr val="505150"/>
              </a:solidFill>
              <a:latin typeface="Myriad Pro"/>
              <a:cs typeface="Myriad Pro"/>
            </a:endParaRPr>
          </a:p>
        </p:txBody>
      </p:sp>
      <p:sp>
        <p:nvSpPr>
          <p:cNvPr id="11" name="Footer Placeholder 2"/>
          <p:cNvSpPr txBox="1">
            <a:spLocks/>
          </p:cNvSpPr>
          <p:nvPr/>
        </p:nvSpPr>
        <p:spPr>
          <a:xfrm>
            <a:off x="1104725" y="5940935"/>
            <a:ext cx="5381626" cy="288000"/>
          </a:xfrm>
          <a:prstGeom prst="rect">
            <a:avLst/>
          </a:prstGeom>
        </p:spPr>
        <p:txBody>
          <a:bodyPr anchor="t"/>
          <a:lstStyle/>
          <a:p>
            <a:pPr lvl="0">
              <a:spcBef>
                <a:spcPct val="20000"/>
              </a:spcBef>
              <a:defRPr/>
            </a:pPr>
            <a:r>
              <a:rPr lang="en-US" sz="1000" dirty="0" smtClean="0">
                <a:solidFill>
                  <a:schemeClr val="tx1">
                    <a:lumMod val="50000"/>
                    <a:lumOff val="50000"/>
                  </a:schemeClr>
                </a:solidFill>
                <a:latin typeface="Myriad Pro" pitchFamily="34" charset="0"/>
              </a:rPr>
              <a:t>Data time periods: Q1 = Jan 2013, Q2 = May 2013, Q3 = Aug/Sept 2013 &amp; Q4 = Dec 2013.</a:t>
            </a:r>
          </a:p>
        </p:txBody>
      </p:sp>
      <p:sp>
        <p:nvSpPr>
          <p:cNvPr id="12" name="TextBox 11"/>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a:t>
            </a:r>
            <a:endParaRPr lang="en-CA" sz="1200" dirty="0">
              <a:solidFill>
                <a:srgbClr val="505150"/>
              </a:solidFill>
              <a:latin typeface="+mn-lt"/>
            </a:endParaRPr>
          </a:p>
        </p:txBody>
      </p:sp>
      <p:cxnSp>
        <p:nvCxnSpPr>
          <p:cNvPr id="8" name="Straight Connector 7"/>
          <p:cNvCxnSpPr/>
          <p:nvPr/>
        </p:nvCxnSpPr>
        <p:spPr>
          <a:xfrm>
            <a:off x="1102760" y="5063430"/>
            <a:ext cx="5436000"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442419" y="4482937"/>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4431402" y="5058964"/>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5" name="Footer Placeholder 2"/>
          <p:cNvSpPr txBox="1">
            <a:spLocks/>
          </p:cNvSpPr>
          <p:nvPr/>
        </p:nvSpPr>
        <p:spPr>
          <a:xfrm>
            <a:off x="723900" y="2400029"/>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6" name="Footer Placeholder 2"/>
          <p:cNvSpPr txBox="1">
            <a:spLocks/>
          </p:cNvSpPr>
          <p:nvPr/>
        </p:nvSpPr>
        <p:spPr>
          <a:xfrm>
            <a:off x="751600" y="2122629"/>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a:t>
            </a:r>
            <a:r>
              <a:rPr lang="en-US" sz="1600" dirty="0" smtClean="0">
                <a:solidFill>
                  <a:schemeClr val="tx1">
                    <a:lumMod val="75000"/>
                    <a:lumOff val="25000"/>
                  </a:schemeClr>
                </a:solidFill>
                <a:latin typeface="Myriad Pro" pitchFamily="34" charset="0"/>
              </a:rPr>
              <a:t>Indexes</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graphicFrame>
        <p:nvGraphicFramePr>
          <p:cNvPr id="17" name="Chart 16"/>
          <p:cNvGraphicFramePr/>
          <p:nvPr/>
        </p:nvGraphicFramePr>
        <p:xfrm>
          <a:off x="723900" y="2652029"/>
          <a:ext cx="7786473" cy="33729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250" y="3479184"/>
            <a:ext cx="8882743" cy="954107"/>
          </a:xfrm>
          <a:prstGeom prst="rect">
            <a:avLst/>
          </a:prstGeom>
          <a:noFill/>
        </p:spPr>
        <p:txBody>
          <a:bodyPr wrap="square" rtlCol="0">
            <a:spAutoFit/>
          </a:bodyPr>
          <a:lstStyle/>
          <a:p>
            <a:r>
              <a:rPr lang="en-US" sz="3200" dirty="0" smtClean="0">
                <a:solidFill>
                  <a:schemeClr val="bg1"/>
                </a:solidFill>
                <a:latin typeface="Myriad Pro"/>
                <a:cs typeface="Myriad Pro"/>
              </a:rPr>
              <a:t>Business Growth</a:t>
            </a:r>
          </a:p>
          <a:p>
            <a:endParaRPr lang="en-CA" sz="2400" i="1" dirty="0" smtClean="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Intentional growth is paying off</a:t>
            </a:r>
            <a:endParaRPr lang="en-US" sz="3200" dirty="0">
              <a:solidFill>
                <a:srgbClr val="505150"/>
              </a:solidFill>
              <a:latin typeface="Myriad Pro"/>
              <a:cs typeface="Myriad Pro"/>
            </a:endParaRPr>
          </a:p>
        </p:txBody>
      </p:sp>
      <p:sp>
        <p:nvSpPr>
          <p:cNvPr id="12" name="TextBox 11"/>
          <p:cNvSpPr txBox="1"/>
          <p:nvPr/>
        </p:nvSpPr>
        <p:spPr>
          <a:xfrm>
            <a:off x="-4536" y="2352613"/>
            <a:ext cx="2862036" cy="3018876"/>
          </a:xfrm>
          <a:prstGeom prst="rect">
            <a:avLst/>
          </a:prstGeom>
          <a:solidFill>
            <a:srgbClr val="C6D9F1">
              <a:alpha val="74902"/>
            </a:srgbClr>
          </a:solidFill>
          <a:ln>
            <a:noFill/>
          </a:ln>
        </p:spPr>
        <p:txBody>
          <a:bodyPr wrap="square" lIns="216000" tIns="108000" rIns="180000" bIns="108000" rtlCol="0" anchor="ctr" anchorCtr="0">
            <a:spAutoFit/>
          </a:bodyPr>
          <a:lstStyle/>
          <a:p>
            <a:pPr>
              <a:spcAft>
                <a:spcPts val="600"/>
              </a:spcAft>
            </a:pPr>
            <a:r>
              <a:rPr lang="en-CA" sz="2400" b="1" dirty="0" smtClean="0">
                <a:solidFill>
                  <a:schemeClr val="tx2">
                    <a:lumMod val="60000"/>
                    <a:lumOff val="40000"/>
                  </a:schemeClr>
                </a:solidFill>
                <a:latin typeface="+mn-lt"/>
              </a:rPr>
              <a:t>72% </a:t>
            </a:r>
            <a:r>
              <a:rPr lang="en-CA" sz="2000" dirty="0" smtClean="0">
                <a:solidFill>
                  <a:srgbClr val="505150"/>
                </a:solidFill>
                <a:latin typeface="+mn-lt"/>
              </a:rPr>
              <a:t>of SMEs are intentionally trying to grow their business.</a:t>
            </a:r>
          </a:p>
          <a:p>
            <a:pPr>
              <a:spcAft>
                <a:spcPts val="600"/>
              </a:spcAft>
            </a:pPr>
            <a:r>
              <a:rPr lang="en-CA" sz="2400" b="1" dirty="0" smtClean="0">
                <a:solidFill>
                  <a:schemeClr val="tx2">
                    <a:lumMod val="60000"/>
                    <a:lumOff val="40000"/>
                  </a:schemeClr>
                </a:solidFill>
              </a:rPr>
              <a:t>53% </a:t>
            </a:r>
            <a:r>
              <a:rPr lang="en-CA" sz="2000" dirty="0" smtClean="0">
                <a:solidFill>
                  <a:srgbClr val="505150"/>
                </a:solidFill>
              </a:rPr>
              <a:t>are seeing growth in their business as a result of their efforts.</a:t>
            </a:r>
          </a:p>
          <a:p>
            <a:pPr>
              <a:spcAft>
                <a:spcPts val="600"/>
              </a:spcAft>
            </a:pPr>
            <a:r>
              <a:rPr lang="en-CA" sz="2400" b="1" dirty="0" smtClean="0">
                <a:solidFill>
                  <a:schemeClr val="tx2">
                    <a:lumMod val="60000"/>
                    <a:lumOff val="40000"/>
                  </a:schemeClr>
                </a:solidFill>
              </a:rPr>
              <a:t>14% </a:t>
            </a:r>
            <a:r>
              <a:rPr lang="en-CA" sz="2000" dirty="0" smtClean="0">
                <a:solidFill>
                  <a:srgbClr val="505150"/>
                </a:solidFill>
              </a:rPr>
              <a:t>are experiencing ‘organic’ growth.</a:t>
            </a:r>
            <a:endParaRPr lang="en-CA" sz="2000" dirty="0">
              <a:solidFill>
                <a:srgbClr val="505150"/>
              </a:solidFill>
              <a:latin typeface="+mn-lt"/>
            </a:endParaRPr>
          </a:p>
        </p:txBody>
      </p:sp>
      <p:graphicFrame>
        <p:nvGraphicFramePr>
          <p:cNvPr id="7" name="Chart 6"/>
          <p:cNvGraphicFramePr/>
          <p:nvPr/>
        </p:nvGraphicFramePr>
        <p:xfrm>
          <a:off x="3319776" y="1758334"/>
          <a:ext cx="5689597" cy="445837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ular Callout 8"/>
          <p:cNvSpPr/>
          <p:nvPr/>
        </p:nvSpPr>
        <p:spPr>
          <a:xfrm>
            <a:off x="6381373" y="785154"/>
            <a:ext cx="2628000" cy="864000"/>
          </a:xfrm>
          <a:prstGeom prst="wedgeRoundRectCallout">
            <a:avLst>
              <a:gd name="adj1" fmla="val -30598"/>
              <a:gd name="adj2" fmla="val 70861"/>
              <a:gd name="adj3" fmla="val 16667"/>
            </a:avLst>
          </a:prstGeom>
          <a:noFill/>
          <a:ln w="28575">
            <a:solidFill>
              <a:schemeClr val="accent6">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OVER THE NEXT 24 MONTHS, DO YOU HAVE ANY PLANS TO…? “% YES”</a:t>
            </a:r>
            <a:endParaRPr lang="en-CA" sz="1600" b="1" dirty="0">
              <a:solidFill>
                <a:schemeClr val="accent6">
                  <a:lumMod val="75000"/>
                </a:schemeClr>
              </a:solidFill>
              <a:latin typeface="Arial Narrow" pitchFamily="34" charset="0"/>
            </a:endParaRPr>
          </a:p>
        </p:txBody>
      </p:sp>
      <p:sp>
        <p:nvSpPr>
          <p:cNvPr id="13" name="TextBox 12"/>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250" y="3479184"/>
            <a:ext cx="6926949" cy="1446550"/>
          </a:xfrm>
          <a:prstGeom prst="rect">
            <a:avLst/>
          </a:prstGeom>
          <a:noFill/>
        </p:spPr>
        <p:txBody>
          <a:bodyPr wrap="square" rtlCol="0">
            <a:spAutoFit/>
          </a:bodyPr>
          <a:lstStyle/>
          <a:p>
            <a:r>
              <a:rPr lang="en-US" sz="3200" dirty="0" smtClean="0">
                <a:solidFill>
                  <a:schemeClr val="bg1"/>
                </a:solidFill>
                <a:latin typeface="Myriad Pro"/>
                <a:cs typeface="Myriad Pro"/>
              </a:rPr>
              <a:t>How Running a </a:t>
            </a:r>
            <a:r>
              <a:rPr lang="en-US" sz="3200" i="1" dirty="0" smtClean="0">
                <a:solidFill>
                  <a:schemeClr val="bg1"/>
                </a:solidFill>
                <a:latin typeface="Myriad Pro"/>
                <a:cs typeface="Myriad Pro"/>
              </a:rPr>
              <a:t>Small Business </a:t>
            </a:r>
            <a:r>
              <a:rPr lang="en-US" sz="3200" dirty="0" smtClean="0">
                <a:solidFill>
                  <a:schemeClr val="bg1"/>
                </a:solidFill>
                <a:latin typeface="Myriad Pro"/>
                <a:cs typeface="Myriad Pro"/>
              </a:rPr>
              <a:t>Has Changed in the last </a:t>
            </a:r>
            <a:r>
              <a:rPr lang="en-US" sz="3200" i="1" dirty="0" smtClean="0">
                <a:solidFill>
                  <a:schemeClr val="bg1"/>
                </a:solidFill>
                <a:latin typeface="Myriad Pro"/>
                <a:cs typeface="Myriad Pro"/>
              </a:rPr>
              <a:t>Five Years</a:t>
            </a:r>
          </a:p>
          <a:p>
            <a:endParaRPr lang="en-CA" sz="2400" i="1" dirty="0" smtClean="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194" y="867593"/>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Running a SME hasn’t gotten any easier!</a:t>
            </a:r>
            <a:endParaRPr lang="en-US" sz="3200" dirty="0">
              <a:solidFill>
                <a:srgbClr val="505150"/>
              </a:solidFill>
              <a:latin typeface="Myriad Pro"/>
              <a:cs typeface="Myriad Pro"/>
            </a:endParaRPr>
          </a:p>
        </p:txBody>
      </p:sp>
      <p:sp>
        <p:nvSpPr>
          <p:cNvPr id="6" name="Rounded Rectangular Callout 5"/>
          <p:cNvSpPr/>
          <p:nvPr/>
        </p:nvSpPr>
        <p:spPr>
          <a:xfrm>
            <a:off x="6261100" y="1544972"/>
            <a:ext cx="2628000" cy="936000"/>
          </a:xfrm>
          <a:prstGeom prst="wedgeRoundRectCallout">
            <a:avLst>
              <a:gd name="adj1" fmla="val -31043"/>
              <a:gd name="adj2" fmla="val 65893"/>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“DO YOU FEEL IT IS EASIER OR MORE DIFFICULT TO RUN A SMALL BUSINESS TODAY THAN IT WAS FIVE YEARS AGO?”</a:t>
            </a:r>
            <a:endParaRPr lang="en-US" sz="1400" b="1" dirty="0">
              <a:solidFill>
                <a:schemeClr val="accent6">
                  <a:lumMod val="75000"/>
                </a:schemeClr>
              </a:solidFill>
              <a:latin typeface="Arial Narrow" pitchFamily="34" charset="0"/>
            </a:endParaRPr>
          </a:p>
        </p:txBody>
      </p:sp>
      <p:grpSp>
        <p:nvGrpSpPr>
          <p:cNvPr id="2" name="Group 18"/>
          <p:cNvGrpSpPr/>
          <p:nvPr/>
        </p:nvGrpSpPr>
        <p:grpSpPr>
          <a:xfrm>
            <a:off x="1670960" y="1759010"/>
            <a:ext cx="3812900" cy="647700"/>
            <a:chOff x="2637473" y="1574800"/>
            <a:chExt cx="3812900" cy="647700"/>
          </a:xfrm>
        </p:grpSpPr>
        <p:sp>
          <p:nvSpPr>
            <p:cNvPr id="13" name="TextBox 12"/>
            <p:cNvSpPr txBox="1"/>
            <p:nvPr/>
          </p:nvSpPr>
          <p:spPr>
            <a:xfrm>
              <a:off x="4758373" y="1700372"/>
              <a:ext cx="1692000" cy="399600"/>
            </a:xfrm>
            <a:prstGeom prst="rect">
              <a:avLst/>
            </a:prstGeom>
            <a:solidFill>
              <a:schemeClr val="accent6">
                <a:lumMod val="75000"/>
              </a:schemeClr>
            </a:solidFill>
          </p:spPr>
          <p:txBody>
            <a:bodyPr wrap="square" rtlCol="0" anchor="ctr">
              <a:spAutoFit/>
            </a:bodyPr>
            <a:lstStyle/>
            <a:p>
              <a:pPr algn="ctr"/>
              <a:r>
                <a:rPr lang="en-CA" sz="2000" b="1" dirty="0" smtClean="0">
                  <a:solidFill>
                    <a:schemeClr val="bg1"/>
                  </a:solidFill>
                  <a:latin typeface="Arial Narrow" pitchFamily="34" charset="0"/>
                </a:rPr>
                <a:t>TODAY</a:t>
              </a:r>
              <a:endParaRPr lang="en-CA" sz="2000" b="1" dirty="0">
                <a:solidFill>
                  <a:schemeClr val="bg1"/>
                </a:solidFill>
                <a:latin typeface="Arial Narrow" pitchFamily="34" charset="0"/>
              </a:endParaRPr>
            </a:p>
          </p:txBody>
        </p:sp>
        <p:sp>
          <p:nvSpPr>
            <p:cNvPr id="14" name="TextBox 13"/>
            <p:cNvSpPr txBox="1"/>
            <p:nvPr/>
          </p:nvSpPr>
          <p:spPr>
            <a:xfrm>
              <a:off x="2637473" y="1701860"/>
              <a:ext cx="1692000" cy="400110"/>
            </a:xfrm>
            <a:prstGeom prst="rect">
              <a:avLst/>
            </a:prstGeom>
            <a:solidFill>
              <a:schemeClr val="accent3">
                <a:lumMod val="75000"/>
              </a:schemeClr>
            </a:solidFill>
          </p:spPr>
          <p:txBody>
            <a:bodyPr wrap="square" rtlCol="0" anchor="ctr">
              <a:spAutoFit/>
            </a:bodyPr>
            <a:lstStyle/>
            <a:p>
              <a:pPr algn="ctr"/>
              <a:r>
                <a:rPr lang="en-CA" sz="2000" b="1" dirty="0" smtClean="0">
                  <a:solidFill>
                    <a:schemeClr val="bg1"/>
                  </a:solidFill>
                  <a:latin typeface="Arial Narrow" pitchFamily="34" charset="0"/>
                </a:rPr>
                <a:t>5 YEARS AGO</a:t>
              </a:r>
            </a:p>
          </p:txBody>
        </p:sp>
        <p:pic>
          <p:nvPicPr>
            <p:cNvPr id="15"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11638" y="1574800"/>
              <a:ext cx="704850" cy="647700"/>
            </a:xfrm>
            <a:prstGeom prst="rect">
              <a:avLst/>
            </a:prstGeom>
            <a:noFill/>
            <a:ln w="9525">
              <a:noFill/>
              <a:miter lim="800000"/>
              <a:headEnd/>
              <a:tailEnd/>
            </a:ln>
          </p:spPr>
        </p:pic>
      </p:grpSp>
      <p:sp>
        <p:nvSpPr>
          <p:cNvPr id="16" name="TextBox 15"/>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sp>
        <p:nvSpPr>
          <p:cNvPr id="20" name="TextBox 19"/>
          <p:cNvSpPr txBox="1"/>
          <p:nvPr/>
        </p:nvSpPr>
        <p:spPr>
          <a:xfrm>
            <a:off x="6095100" y="2959100"/>
            <a:ext cx="3035300" cy="2246769"/>
          </a:xfrm>
          <a:prstGeom prst="rect">
            <a:avLst/>
          </a:prstGeom>
          <a:solidFill>
            <a:schemeClr val="accent1">
              <a:lumMod val="20000"/>
              <a:lumOff val="80000"/>
            </a:schemeClr>
          </a:solidFill>
        </p:spPr>
        <p:txBody>
          <a:bodyPr wrap="square" rtlCol="0">
            <a:spAutoFit/>
          </a:bodyPr>
          <a:lstStyle/>
          <a:p>
            <a:pPr marL="180000" lvl="1" algn="just">
              <a:spcBef>
                <a:spcPts val="1200"/>
              </a:spcBef>
              <a:spcAft>
                <a:spcPts val="1200"/>
              </a:spcAft>
            </a:pPr>
            <a:r>
              <a:rPr lang="en-CA" sz="2000" b="1" dirty="0" smtClean="0">
                <a:solidFill>
                  <a:schemeClr val="tx2">
                    <a:lumMod val="75000"/>
                  </a:schemeClr>
                </a:solidFill>
              </a:rPr>
              <a:t>70% </a:t>
            </a:r>
            <a:r>
              <a:rPr lang="en-CA" dirty="0" smtClean="0">
                <a:solidFill>
                  <a:schemeClr val="tx2">
                    <a:lumMod val="75000"/>
                  </a:schemeClr>
                </a:solidFill>
              </a:rPr>
              <a:t>say it is more difficult to run a business </a:t>
            </a:r>
            <a:r>
              <a:rPr lang="en-CA" sz="2000" b="1" dirty="0" smtClean="0">
                <a:solidFill>
                  <a:schemeClr val="tx2">
                    <a:lumMod val="75000"/>
                  </a:schemeClr>
                </a:solidFill>
              </a:rPr>
              <a:t>TODAY</a:t>
            </a:r>
          </a:p>
          <a:p>
            <a:pPr marL="180000" lvl="1" algn="just">
              <a:spcBef>
                <a:spcPts val="1200"/>
              </a:spcBef>
              <a:spcAft>
                <a:spcPts val="1200"/>
              </a:spcAft>
            </a:pPr>
            <a:r>
              <a:rPr lang="en-CA" sz="2000" b="1" dirty="0" smtClean="0">
                <a:solidFill>
                  <a:schemeClr val="tx2">
                    <a:lumMod val="75000"/>
                  </a:schemeClr>
                </a:solidFill>
              </a:rPr>
              <a:t>16%</a:t>
            </a:r>
            <a:r>
              <a:rPr lang="en-CA" dirty="0" smtClean="0">
                <a:solidFill>
                  <a:schemeClr val="tx2">
                    <a:lumMod val="75000"/>
                  </a:schemeClr>
                </a:solidFill>
              </a:rPr>
              <a:t> say it’s about the same</a:t>
            </a:r>
          </a:p>
          <a:p>
            <a:pPr marL="180000" lvl="1" algn="just">
              <a:spcBef>
                <a:spcPts val="1200"/>
              </a:spcBef>
              <a:spcAft>
                <a:spcPts val="1200"/>
              </a:spcAft>
            </a:pPr>
            <a:r>
              <a:rPr lang="en-CA" sz="2000" b="1" dirty="0" smtClean="0">
                <a:solidFill>
                  <a:schemeClr val="tx2">
                    <a:lumMod val="75000"/>
                  </a:schemeClr>
                </a:solidFill>
              </a:rPr>
              <a:t>10%</a:t>
            </a:r>
            <a:r>
              <a:rPr lang="en-CA" dirty="0" smtClean="0">
                <a:solidFill>
                  <a:schemeClr val="tx2">
                    <a:lumMod val="75000"/>
                  </a:schemeClr>
                </a:solidFill>
              </a:rPr>
              <a:t> say it was harder </a:t>
            </a:r>
            <a:r>
              <a:rPr lang="en-CA" sz="2000" b="1" dirty="0" smtClean="0">
                <a:solidFill>
                  <a:schemeClr val="tx2">
                    <a:lumMod val="75000"/>
                  </a:schemeClr>
                </a:solidFill>
              </a:rPr>
              <a:t>5 YEARS AGO</a:t>
            </a:r>
          </a:p>
        </p:txBody>
      </p:sp>
      <p:graphicFrame>
        <p:nvGraphicFramePr>
          <p:cNvPr id="12" name="Chart 11"/>
          <p:cNvGraphicFramePr/>
          <p:nvPr/>
        </p:nvGraphicFramePr>
        <p:xfrm>
          <a:off x="723900" y="2480972"/>
          <a:ext cx="4546600" cy="335991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722404" y="3189945"/>
            <a:ext cx="3301828" cy="2462213"/>
          </a:xfrm>
          <a:prstGeom prst="rect">
            <a:avLst/>
          </a:prstGeom>
          <a:noFill/>
        </p:spPr>
        <p:txBody>
          <a:bodyPr wrap="square" rtlCol="0">
            <a:spAutoFit/>
          </a:bodyPr>
          <a:lstStyle/>
          <a:p>
            <a:pPr algn="r"/>
            <a:r>
              <a:rPr lang="en-US" sz="2800" b="1" dirty="0" smtClean="0">
                <a:solidFill>
                  <a:srgbClr val="505150"/>
                </a:solidFill>
                <a:latin typeface="Candara" pitchFamily="34" charset="0"/>
                <a:cs typeface="Myriad Pro"/>
              </a:rPr>
              <a:t>“</a:t>
            </a:r>
            <a:r>
              <a:rPr lang="en-CA" sz="1400" dirty="0" smtClean="0">
                <a:solidFill>
                  <a:srgbClr val="505150"/>
                </a:solidFill>
                <a:latin typeface="Myriad Pro"/>
                <a:cs typeface="Myriad Pro"/>
              </a:rPr>
              <a:t>JUST TO TRY TO GET PEOPLE, FOR STAFF.  NOBODY WANTS TO BE A TRUCK DRIVER THESE DAYS. THE WOES OF RURAL ALBERTA, WE JUST DON'T HAVE THE PEOPLE.  EVERYBODY WANTS TO BE IN THE CITY.  WE HAVE TO COMPETE WITH ALL THOSE LARGE PLANTS UP AT THE TAR SANDS.</a:t>
            </a:r>
            <a:endParaRPr lang="en-US" sz="2800" b="1" baseline="-25000" dirty="0" smtClean="0">
              <a:solidFill>
                <a:srgbClr val="505150"/>
              </a:solidFill>
              <a:latin typeface="Garamond" pitchFamily="18" charset="0"/>
              <a:cs typeface="Myriad Pro"/>
            </a:endParaRPr>
          </a:p>
          <a:p>
            <a:pPr algn="r"/>
            <a:r>
              <a:rPr lang="en-US" sz="2800" b="1" dirty="0" smtClean="0">
                <a:solidFill>
                  <a:srgbClr val="505150"/>
                </a:solidFill>
                <a:latin typeface="Candara" pitchFamily="34" charset="0"/>
                <a:cs typeface="Myriad Pro"/>
              </a:rPr>
              <a:t>”</a:t>
            </a:r>
            <a:endParaRPr lang="en-US" sz="1400" b="1" dirty="0">
              <a:solidFill>
                <a:srgbClr val="505150"/>
              </a:solidFill>
              <a:latin typeface="Candara" pitchFamily="34" charset="0"/>
              <a:cs typeface="Myriad Pro"/>
            </a:endParaRPr>
          </a:p>
        </p:txBody>
      </p:sp>
      <p:sp>
        <p:nvSpPr>
          <p:cNvPr id="2" name="TextBox 1"/>
          <p:cNvSpPr txBox="1"/>
          <p:nvPr/>
        </p:nvSpPr>
        <p:spPr>
          <a:xfrm>
            <a:off x="447193" y="638993"/>
            <a:ext cx="8577039" cy="584775"/>
          </a:xfrm>
          <a:prstGeom prst="rect">
            <a:avLst/>
          </a:prstGeom>
          <a:noFill/>
        </p:spPr>
        <p:txBody>
          <a:bodyPr wrap="square" rtlCol="0">
            <a:spAutoFit/>
          </a:bodyPr>
          <a:lstStyle/>
          <a:p>
            <a:r>
              <a:rPr lang="en-US" sz="3200" dirty="0" smtClean="0">
                <a:solidFill>
                  <a:srgbClr val="505150"/>
                </a:solidFill>
                <a:latin typeface="Myriad Pro"/>
                <a:cs typeface="Myriad Pro"/>
              </a:rPr>
              <a:t>Small businesses who report it’s harder point to:</a:t>
            </a:r>
            <a:endParaRPr lang="en-US" sz="3200" dirty="0">
              <a:solidFill>
                <a:srgbClr val="505150"/>
              </a:solidFill>
              <a:latin typeface="Myriad Pro"/>
              <a:cs typeface="Myriad Pro"/>
            </a:endParaRPr>
          </a:p>
        </p:txBody>
      </p:sp>
      <p:graphicFrame>
        <p:nvGraphicFramePr>
          <p:cNvPr id="14" name="Chart 13"/>
          <p:cNvGraphicFramePr/>
          <p:nvPr/>
        </p:nvGraphicFramePr>
        <p:xfrm>
          <a:off x="-876300" y="1147569"/>
          <a:ext cx="9467842" cy="5240532"/>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a:off x="6937840" y="3269243"/>
            <a:ext cx="2081381"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992279" y="5101563"/>
            <a:ext cx="2497671" cy="954107"/>
          </a:xfrm>
          <a:prstGeom prst="rect">
            <a:avLst/>
          </a:prstGeom>
          <a:noFill/>
        </p:spPr>
        <p:txBody>
          <a:bodyPr wrap="square" rtlCol="0">
            <a:spAutoFit/>
          </a:bodyPr>
          <a:lstStyle/>
          <a:p>
            <a:r>
              <a:rPr lang="en-CA" sz="1400" i="1" dirty="0" smtClean="0">
                <a:solidFill>
                  <a:schemeClr val="tx1">
                    <a:lumMod val="75000"/>
                    <a:lumOff val="25000"/>
                  </a:schemeClr>
                </a:solidFill>
              </a:rPr>
              <a:t>Owner, Construction business, </a:t>
            </a:r>
          </a:p>
          <a:p>
            <a:r>
              <a:rPr lang="en-CA" sz="1400" i="1" dirty="0" smtClean="0">
                <a:solidFill>
                  <a:schemeClr val="tx1">
                    <a:lumMod val="75000"/>
                    <a:lumOff val="25000"/>
                  </a:schemeClr>
                </a:solidFill>
              </a:rPr>
              <a:t>50 years in operation,</a:t>
            </a:r>
          </a:p>
          <a:p>
            <a:r>
              <a:rPr lang="en-CA" sz="1400" i="1" dirty="0" smtClean="0">
                <a:solidFill>
                  <a:schemeClr val="tx1">
                    <a:lumMod val="75000"/>
                    <a:lumOff val="25000"/>
                  </a:schemeClr>
                </a:solidFill>
              </a:rPr>
              <a:t>5 to 19 employees,</a:t>
            </a:r>
          </a:p>
          <a:p>
            <a:r>
              <a:rPr lang="en-CA" sz="1400" i="1" dirty="0" smtClean="0">
                <a:solidFill>
                  <a:schemeClr val="tx1">
                    <a:lumMod val="75000"/>
                    <a:lumOff val="25000"/>
                  </a:schemeClr>
                </a:solidFill>
              </a:rPr>
              <a:t>$3M-$5M in revenues.</a:t>
            </a:r>
            <a:endParaRPr lang="en-CA" sz="1400" i="1" dirty="0">
              <a:solidFill>
                <a:schemeClr val="tx1">
                  <a:lumMod val="75000"/>
                  <a:lumOff val="25000"/>
                </a:schemeClr>
              </a:solidFill>
            </a:endParaRPr>
          </a:p>
        </p:txBody>
      </p:sp>
      <p:sp>
        <p:nvSpPr>
          <p:cNvPr id="8" name="TextBox 7"/>
          <p:cNvSpPr txBox="1"/>
          <p:nvPr/>
        </p:nvSpPr>
        <p:spPr>
          <a:xfrm>
            <a:off x="8164" y="6421735"/>
            <a:ext cx="6748236"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it’s MORE DIFFICULT to run a business today (n=</a:t>
            </a:r>
            <a:r>
              <a:rPr lang="en-CA" sz="1200" dirty="0" smtClean="0">
                <a:solidFill>
                  <a:srgbClr val="505150"/>
                </a:solidFill>
              </a:rPr>
              <a:t> 211 ); responses mentioned by 3% or more are shown.</a:t>
            </a:r>
            <a:endParaRPr lang="en-CA" sz="1200" dirty="0">
              <a:solidFill>
                <a:srgbClr val="505150"/>
              </a:solidFill>
              <a:latin typeface="+mn-lt"/>
            </a:endParaRPr>
          </a:p>
        </p:txBody>
      </p:sp>
      <p:sp>
        <p:nvSpPr>
          <p:cNvPr id="9" name="Rounded Rectangular Callout 8"/>
          <p:cNvSpPr/>
          <p:nvPr/>
        </p:nvSpPr>
        <p:spPr>
          <a:xfrm>
            <a:off x="6904232" y="2239000"/>
            <a:ext cx="2124000" cy="720000"/>
          </a:xfrm>
          <a:prstGeom prst="wedgeRoundRectCallout">
            <a:avLst>
              <a:gd name="adj1" fmla="val -46778"/>
              <a:gd name="adj2" fmla="val 22067"/>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“WHY DO YOU THINK ITS MORE DIFFICULT TO RUN A BUSINESS TODAY?”</a:t>
            </a:r>
            <a:endParaRPr lang="en-US" sz="1400" b="1" dirty="0">
              <a:solidFill>
                <a:schemeClr val="accent6">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3" y="638993"/>
            <a:ext cx="5826607" cy="1100906"/>
          </a:xfrm>
          <a:prstGeom prst="rect">
            <a:avLst/>
          </a:prstGeom>
          <a:noFill/>
        </p:spPr>
        <p:txBody>
          <a:bodyPr wrap="square" rtlCol="0">
            <a:spAutoFit/>
          </a:bodyPr>
          <a:lstStyle/>
          <a:p>
            <a:r>
              <a:rPr lang="en-US" sz="3200" dirty="0" smtClean="0">
                <a:solidFill>
                  <a:srgbClr val="505150"/>
                </a:solidFill>
                <a:latin typeface="Myriad Pro"/>
                <a:cs typeface="Myriad Pro"/>
              </a:rPr>
              <a:t>Small businesses who believe it’s easier mention:</a:t>
            </a:r>
            <a:endParaRPr lang="en-US" sz="3200" dirty="0">
              <a:solidFill>
                <a:srgbClr val="505150"/>
              </a:solidFill>
              <a:latin typeface="Myriad Pro"/>
              <a:cs typeface="Myriad Pro"/>
            </a:endParaRPr>
          </a:p>
        </p:txBody>
      </p:sp>
      <p:graphicFrame>
        <p:nvGraphicFramePr>
          <p:cNvPr id="14" name="Chart 13"/>
          <p:cNvGraphicFramePr/>
          <p:nvPr/>
        </p:nvGraphicFramePr>
        <p:xfrm>
          <a:off x="447193" y="1739899"/>
          <a:ext cx="6661142" cy="4648201"/>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a:off x="6937840" y="2723143"/>
            <a:ext cx="2081381"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73800" y="2659720"/>
            <a:ext cx="2750432" cy="2893100"/>
          </a:xfrm>
          <a:prstGeom prst="rect">
            <a:avLst/>
          </a:prstGeom>
          <a:noFill/>
        </p:spPr>
        <p:txBody>
          <a:bodyPr wrap="square" rtlCol="0">
            <a:spAutoFit/>
          </a:bodyPr>
          <a:lstStyle/>
          <a:p>
            <a:pPr algn="r"/>
            <a:r>
              <a:rPr lang="en-US" sz="2800" b="1" dirty="0" smtClean="0">
                <a:solidFill>
                  <a:srgbClr val="505150"/>
                </a:solidFill>
                <a:latin typeface="Candara" pitchFamily="34" charset="0"/>
                <a:cs typeface="Myriad Pro"/>
              </a:rPr>
              <a:t>“</a:t>
            </a:r>
            <a:r>
              <a:rPr lang="en-CA" sz="1400" dirty="0" smtClean="0">
                <a:solidFill>
                  <a:srgbClr val="505150"/>
                </a:solidFill>
                <a:latin typeface="Myriad Pro"/>
                <a:cs typeface="Myriad Pro"/>
              </a:rPr>
              <a:t>THE EASE OF COMMUNICATING AND TECHNOLOGY HAS MADE IT EASIER TO RUN.  WE CAN COMMUNICATE BETTER WITH OUR CUSTOMERS VIA THE WEB AND OTHER SOURCES AND THE OPERATIONS OF THE COMPANY ARE MORE STREAMLINED BECAUSE THEY ARE MORE COMPUTERIZED.</a:t>
            </a:r>
            <a:endParaRPr lang="en-US" sz="2800" b="1" baseline="-25000" dirty="0" smtClean="0">
              <a:solidFill>
                <a:srgbClr val="505150"/>
              </a:solidFill>
              <a:latin typeface="Garamond" pitchFamily="18" charset="0"/>
              <a:cs typeface="Myriad Pro"/>
            </a:endParaRPr>
          </a:p>
          <a:p>
            <a:pPr algn="r"/>
            <a:r>
              <a:rPr lang="en-US" sz="2800" b="1" dirty="0" smtClean="0">
                <a:solidFill>
                  <a:srgbClr val="505150"/>
                </a:solidFill>
                <a:latin typeface="Candara" pitchFamily="34" charset="0"/>
                <a:cs typeface="Myriad Pro"/>
              </a:rPr>
              <a:t>”</a:t>
            </a:r>
            <a:endParaRPr lang="en-US" sz="1400" b="1" dirty="0">
              <a:solidFill>
                <a:srgbClr val="505150"/>
              </a:solidFill>
              <a:latin typeface="Candara" pitchFamily="34" charset="0"/>
              <a:cs typeface="Myriad Pro"/>
            </a:endParaRPr>
          </a:p>
        </p:txBody>
      </p:sp>
      <p:sp>
        <p:nvSpPr>
          <p:cNvPr id="21" name="TextBox 20"/>
          <p:cNvSpPr txBox="1"/>
          <p:nvPr/>
        </p:nvSpPr>
        <p:spPr>
          <a:xfrm>
            <a:off x="6578600" y="5034796"/>
            <a:ext cx="1993900" cy="1169551"/>
          </a:xfrm>
          <a:prstGeom prst="rect">
            <a:avLst/>
          </a:prstGeom>
          <a:noFill/>
        </p:spPr>
        <p:txBody>
          <a:bodyPr wrap="square" rtlCol="0">
            <a:spAutoFit/>
          </a:bodyPr>
          <a:lstStyle/>
          <a:p>
            <a:r>
              <a:rPr lang="en-CA" sz="1400" i="1" dirty="0" smtClean="0">
                <a:solidFill>
                  <a:schemeClr val="tx1">
                    <a:lumMod val="75000"/>
                    <a:lumOff val="25000"/>
                  </a:schemeClr>
                </a:solidFill>
              </a:rPr>
              <a:t>General Manager, </a:t>
            </a:r>
          </a:p>
          <a:p>
            <a:r>
              <a:rPr lang="en-CA" sz="1400" i="1" dirty="0" smtClean="0">
                <a:solidFill>
                  <a:schemeClr val="tx1">
                    <a:lumMod val="75000"/>
                    <a:lumOff val="25000"/>
                  </a:schemeClr>
                </a:solidFill>
              </a:rPr>
              <a:t>Energy or Oil and Gas, </a:t>
            </a:r>
          </a:p>
          <a:p>
            <a:r>
              <a:rPr lang="en-CA" sz="1400" i="1" dirty="0" smtClean="0">
                <a:solidFill>
                  <a:schemeClr val="tx1">
                    <a:lumMod val="75000"/>
                    <a:lumOff val="25000"/>
                  </a:schemeClr>
                </a:solidFill>
              </a:rPr>
              <a:t>38 years in business,</a:t>
            </a:r>
          </a:p>
          <a:p>
            <a:r>
              <a:rPr lang="en-CA" sz="1400" i="1" dirty="0" smtClean="0">
                <a:solidFill>
                  <a:schemeClr val="tx1">
                    <a:lumMod val="75000"/>
                    <a:lumOff val="25000"/>
                  </a:schemeClr>
                </a:solidFill>
              </a:rPr>
              <a:t>5 to 19 employees,</a:t>
            </a:r>
          </a:p>
          <a:p>
            <a:r>
              <a:rPr lang="en-CA" sz="1400" i="1" dirty="0" smtClean="0">
                <a:solidFill>
                  <a:schemeClr val="tx1">
                    <a:lumMod val="75000"/>
                    <a:lumOff val="25000"/>
                  </a:schemeClr>
                </a:solidFill>
              </a:rPr>
              <a:t>$3M-$5M in revenues.</a:t>
            </a:r>
            <a:endParaRPr lang="en-CA" sz="1400" i="1" dirty="0">
              <a:solidFill>
                <a:schemeClr val="tx1">
                  <a:lumMod val="75000"/>
                  <a:lumOff val="25000"/>
                </a:schemeClr>
              </a:solidFill>
            </a:endParaRPr>
          </a:p>
        </p:txBody>
      </p:sp>
      <p:sp>
        <p:nvSpPr>
          <p:cNvPr id="8" name="TextBox 7"/>
          <p:cNvSpPr txBox="1"/>
          <p:nvPr/>
        </p:nvSpPr>
        <p:spPr>
          <a:xfrm>
            <a:off x="8164" y="6421735"/>
            <a:ext cx="6748236"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it’s EASIER to run a business today (n=</a:t>
            </a:r>
            <a:r>
              <a:rPr lang="en-CA" sz="1200" dirty="0" smtClean="0">
                <a:solidFill>
                  <a:srgbClr val="505150"/>
                </a:solidFill>
              </a:rPr>
              <a:t> 30 ); responses mentioned by 7% or more are shown.</a:t>
            </a:r>
            <a:endParaRPr lang="en-CA" sz="1200" dirty="0">
              <a:solidFill>
                <a:srgbClr val="505150"/>
              </a:solidFill>
              <a:latin typeface="+mn-lt"/>
            </a:endParaRPr>
          </a:p>
        </p:txBody>
      </p:sp>
      <p:sp>
        <p:nvSpPr>
          <p:cNvPr id="9" name="Rounded Rectangular Callout 8"/>
          <p:cNvSpPr/>
          <p:nvPr/>
        </p:nvSpPr>
        <p:spPr>
          <a:xfrm>
            <a:off x="7108335" y="879600"/>
            <a:ext cx="1872000" cy="720000"/>
          </a:xfrm>
          <a:prstGeom prst="wedgeRoundRectCallout">
            <a:avLst>
              <a:gd name="adj1" fmla="val -55782"/>
              <a:gd name="adj2" fmla="val 29123"/>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“WHY DO YOU THINK ITS EASIER TO RUN A BUSINESS TODAY?”</a:t>
            </a:r>
            <a:endParaRPr lang="en-US" sz="1400" b="1" dirty="0">
              <a:solidFill>
                <a:schemeClr val="accent6">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250" y="3479184"/>
            <a:ext cx="6926949" cy="954107"/>
          </a:xfrm>
          <a:prstGeom prst="rect">
            <a:avLst/>
          </a:prstGeom>
          <a:noFill/>
        </p:spPr>
        <p:txBody>
          <a:bodyPr wrap="square" rtlCol="0">
            <a:spAutoFit/>
          </a:bodyPr>
          <a:lstStyle/>
          <a:p>
            <a:r>
              <a:rPr lang="en-US" sz="3200" dirty="0" smtClean="0">
                <a:solidFill>
                  <a:schemeClr val="bg1"/>
                </a:solidFill>
                <a:latin typeface="Myriad Pro"/>
                <a:cs typeface="Myriad Pro"/>
              </a:rPr>
              <a:t>Technology investments made</a:t>
            </a:r>
            <a:endParaRPr lang="en-US" sz="3200" i="1" dirty="0" smtClean="0">
              <a:solidFill>
                <a:schemeClr val="bg1"/>
              </a:solidFill>
              <a:latin typeface="Myriad Pro"/>
              <a:cs typeface="Myriad Pro"/>
            </a:endParaRPr>
          </a:p>
          <a:p>
            <a:endParaRPr lang="en-CA" sz="2400" i="1" dirty="0" smtClean="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Main technology investments</a:t>
            </a:r>
            <a:endParaRPr lang="en-US" sz="3200" dirty="0">
              <a:solidFill>
                <a:srgbClr val="505150"/>
              </a:solidFill>
              <a:latin typeface="Myriad Pro"/>
              <a:cs typeface="Myriad Pro"/>
            </a:endParaRPr>
          </a:p>
        </p:txBody>
      </p:sp>
      <p:sp>
        <p:nvSpPr>
          <p:cNvPr id="42" name="Rounded Rectangular Callout 41"/>
          <p:cNvSpPr/>
          <p:nvPr/>
        </p:nvSpPr>
        <p:spPr>
          <a:xfrm>
            <a:off x="6901046" y="867593"/>
            <a:ext cx="2052000" cy="792000"/>
          </a:xfrm>
          <a:prstGeom prst="wedgeRoundRectCallout">
            <a:avLst>
              <a:gd name="adj1" fmla="val -54533"/>
              <a:gd name="adj2" fmla="val 26351"/>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“DOES YOUR COMPANY PLAN TO INVEST IN … IN THE NEXT </a:t>
            </a:r>
            <a:r>
              <a:rPr lang="en-CA" sz="1400" b="1" u="sng" dirty="0" smtClean="0">
                <a:solidFill>
                  <a:schemeClr val="accent6">
                    <a:lumMod val="75000"/>
                  </a:schemeClr>
                </a:solidFill>
                <a:latin typeface="Arial Narrow" pitchFamily="34" charset="0"/>
              </a:rPr>
              <a:t>12 MONTHS</a:t>
            </a:r>
            <a:r>
              <a:rPr lang="en-CA" sz="1400" b="1" dirty="0" smtClean="0">
                <a:solidFill>
                  <a:schemeClr val="accent6">
                    <a:lumMod val="75000"/>
                  </a:schemeClr>
                </a:solidFill>
                <a:latin typeface="Arial Narrow" pitchFamily="34" charset="0"/>
              </a:rPr>
              <a:t>?”</a:t>
            </a:r>
            <a:endParaRPr lang="en-US" sz="1400" b="1" dirty="0">
              <a:solidFill>
                <a:schemeClr val="accent6">
                  <a:lumMod val="75000"/>
                </a:schemeClr>
              </a:solidFill>
              <a:latin typeface="Arial Narrow" pitchFamily="34" charset="0"/>
            </a:endParaRPr>
          </a:p>
        </p:txBody>
      </p:sp>
      <p:sp>
        <p:nvSpPr>
          <p:cNvPr id="43" name="TextBox 42"/>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pic>
        <p:nvPicPr>
          <p:cNvPr id="3" name="Picture 2"/>
          <p:cNvPicPr>
            <a:picLocks noChangeAspect="1" noChangeArrowheads="1"/>
          </p:cNvPicPr>
          <p:nvPr/>
        </p:nvPicPr>
        <p:blipFill>
          <a:blip r:embed="rId3"/>
          <a:srcRect/>
          <a:stretch>
            <a:fillRect/>
          </a:stretch>
        </p:blipFill>
        <p:spPr bwMode="auto">
          <a:xfrm>
            <a:off x="709100" y="3012530"/>
            <a:ext cx="1467690" cy="14400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2913446" y="3155903"/>
            <a:ext cx="1332335" cy="129600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5212280" y="3249674"/>
            <a:ext cx="1188766" cy="1152000"/>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7356396" y="3459224"/>
            <a:ext cx="912500" cy="900000"/>
          </a:xfrm>
          <a:prstGeom prst="rect">
            <a:avLst/>
          </a:prstGeom>
          <a:noFill/>
          <a:ln w="9525">
            <a:noFill/>
            <a:miter lim="800000"/>
            <a:headEnd/>
            <a:tailEnd/>
          </a:ln>
        </p:spPr>
      </p:pic>
      <p:sp>
        <p:nvSpPr>
          <p:cNvPr id="44" name="TextBox 43"/>
          <p:cNvSpPr txBox="1"/>
          <p:nvPr/>
        </p:nvSpPr>
        <p:spPr>
          <a:xfrm>
            <a:off x="693679" y="4679006"/>
            <a:ext cx="1466521" cy="400110"/>
          </a:xfrm>
          <a:prstGeom prst="rect">
            <a:avLst/>
          </a:prstGeom>
          <a:noFill/>
        </p:spPr>
        <p:txBody>
          <a:bodyPr wrap="square" rtlCol="0">
            <a:spAutoFit/>
          </a:bodyPr>
          <a:lstStyle/>
          <a:p>
            <a:pPr algn="ctr"/>
            <a:r>
              <a:rPr lang="en-CA" sz="2000" b="1" dirty="0" smtClean="0">
                <a:solidFill>
                  <a:srgbClr val="505150"/>
                </a:solidFill>
                <a:latin typeface="+mn-lt"/>
              </a:rPr>
              <a:t>Software</a:t>
            </a:r>
            <a:endParaRPr lang="en-CA" sz="2000" b="1" dirty="0">
              <a:solidFill>
                <a:srgbClr val="505150"/>
              </a:solidFill>
              <a:latin typeface="+mn-lt"/>
            </a:endParaRPr>
          </a:p>
        </p:txBody>
      </p:sp>
      <p:sp>
        <p:nvSpPr>
          <p:cNvPr id="47" name="TextBox 46"/>
          <p:cNvSpPr txBox="1"/>
          <p:nvPr/>
        </p:nvSpPr>
        <p:spPr>
          <a:xfrm>
            <a:off x="2846827" y="4679006"/>
            <a:ext cx="1466521" cy="400110"/>
          </a:xfrm>
          <a:prstGeom prst="rect">
            <a:avLst/>
          </a:prstGeom>
          <a:noFill/>
        </p:spPr>
        <p:txBody>
          <a:bodyPr wrap="square" rtlCol="0">
            <a:spAutoFit/>
          </a:bodyPr>
          <a:lstStyle/>
          <a:p>
            <a:pPr algn="ctr"/>
            <a:r>
              <a:rPr lang="en-CA" sz="2000" b="1" dirty="0" smtClean="0">
                <a:solidFill>
                  <a:srgbClr val="505150"/>
                </a:solidFill>
                <a:latin typeface="+mn-lt"/>
              </a:rPr>
              <a:t>Hardware</a:t>
            </a:r>
            <a:endParaRPr lang="en-CA" sz="2000" b="1" dirty="0">
              <a:solidFill>
                <a:srgbClr val="505150"/>
              </a:solidFill>
              <a:latin typeface="+mn-lt"/>
            </a:endParaRPr>
          </a:p>
        </p:txBody>
      </p:sp>
      <p:sp>
        <p:nvSpPr>
          <p:cNvPr id="49" name="TextBox 48"/>
          <p:cNvSpPr txBox="1"/>
          <p:nvPr/>
        </p:nvSpPr>
        <p:spPr>
          <a:xfrm>
            <a:off x="5094571" y="4679006"/>
            <a:ext cx="1466521" cy="400110"/>
          </a:xfrm>
          <a:prstGeom prst="rect">
            <a:avLst/>
          </a:prstGeom>
          <a:noFill/>
        </p:spPr>
        <p:txBody>
          <a:bodyPr wrap="square" rtlCol="0">
            <a:spAutoFit/>
          </a:bodyPr>
          <a:lstStyle/>
          <a:p>
            <a:pPr algn="ctr"/>
            <a:r>
              <a:rPr lang="en-CA" sz="2000" b="1" dirty="0" smtClean="0">
                <a:solidFill>
                  <a:srgbClr val="505150"/>
                </a:solidFill>
                <a:latin typeface="+mn-lt"/>
              </a:rPr>
              <a:t>Website</a:t>
            </a:r>
            <a:endParaRPr lang="en-CA" sz="2000" b="1" dirty="0">
              <a:solidFill>
                <a:srgbClr val="505150"/>
              </a:solidFill>
              <a:latin typeface="+mn-lt"/>
            </a:endParaRPr>
          </a:p>
        </p:txBody>
      </p:sp>
      <p:sp>
        <p:nvSpPr>
          <p:cNvPr id="50" name="TextBox 49"/>
          <p:cNvSpPr txBox="1"/>
          <p:nvPr/>
        </p:nvSpPr>
        <p:spPr>
          <a:xfrm>
            <a:off x="7345296" y="4710180"/>
            <a:ext cx="978900" cy="728935"/>
          </a:xfrm>
          <a:prstGeom prst="rect">
            <a:avLst/>
          </a:prstGeom>
          <a:noFill/>
        </p:spPr>
        <p:txBody>
          <a:bodyPr wrap="square" rtlCol="0">
            <a:spAutoFit/>
          </a:bodyPr>
          <a:lstStyle/>
          <a:p>
            <a:pPr algn="ctr"/>
            <a:r>
              <a:rPr lang="en-CA" sz="2000" b="1" dirty="0" smtClean="0">
                <a:solidFill>
                  <a:srgbClr val="505150"/>
                </a:solidFill>
                <a:latin typeface="+mn-lt"/>
              </a:rPr>
              <a:t>Social media</a:t>
            </a:r>
            <a:endParaRPr lang="en-CA" sz="2000" b="1" dirty="0">
              <a:solidFill>
                <a:srgbClr val="505150"/>
              </a:solidFill>
              <a:latin typeface="+mn-lt"/>
            </a:endParaRPr>
          </a:p>
        </p:txBody>
      </p:sp>
      <p:sp>
        <p:nvSpPr>
          <p:cNvPr id="54" name="TextBox 53"/>
          <p:cNvSpPr txBox="1"/>
          <p:nvPr/>
        </p:nvSpPr>
        <p:spPr>
          <a:xfrm>
            <a:off x="772166" y="1982580"/>
            <a:ext cx="1296000" cy="1015663"/>
          </a:xfrm>
          <a:prstGeom prst="rect">
            <a:avLst/>
          </a:prstGeom>
          <a:noFill/>
          <a:scene3d>
            <a:camera prst="orthographicFront"/>
            <a:lightRig rig="threePt" dir="t"/>
          </a:scene3d>
          <a:sp3d>
            <a:bevelT prst="slope"/>
          </a:sp3d>
        </p:spPr>
        <p:txBody>
          <a:bodyPr wrap="square" rtlCol="0" anchor="ctr">
            <a:spAutoFit/>
          </a:bodyPr>
          <a:lstStyle/>
          <a:p>
            <a:pPr algn="ctr"/>
            <a:r>
              <a:rPr lang="en-CA" sz="6000" b="1" dirty="0" smtClean="0">
                <a:solidFill>
                  <a:schemeClr val="accent6">
                    <a:lumMod val="75000"/>
                  </a:schemeClr>
                </a:solidFill>
                <a:latin typeface="Calibri" pitchFamily="34" charset="0"/>
                <a:cs typeface="Calibri" pitchFamily="34" charset="0"/>
              </a:rPr>
              <a:t>45</a:t>
            </a:r>
            <a:r>
              <a:rPr lang="en-CA" sz="3200" b="1" dirty="0" smtClean="0">
                <a:solidFill>
                  <a:schemeClr val="accent6">
                    <a:lumMod val="75000"/>
                  </a:schemeClr>
                </a:solidFill>
                <a:latin typeface="Calibri" pitchFamily="34" charset="0"/>
                <a:cs typeface="Calibri" pitchFamily="34" charset="0"/>
              </a:rPr>
              <a:t>%</a:t>
            </a:r>
            <a:endParaRPr lang="en-CA" sz="1600" dirty="0">
              <a:solidFill>
                <a:schemeClr val="accent6">
                  <a:lumMod val="75000"/>
                </a:schemeClr>
              </a:solidFill>
              <a:latin typeface="Calibri" pitchFamily="34" charset="0"/>
              <a:cs typeface="Calibri" pitchFamily="34" charset="0"/>
            </a:endParaRPr>
          </a:p>
        </p:txBody>
      </p:sp>
      <p:sp>
        <p:nvSpPr>
          <p:cNvPr id="55" name="TextBox 54"/>
          <p:cNvSpPr txBox="1"/>
          <p:nvPr/>
        </p:nvSpPr>
        <p:spPr>
          <a:xfrm>
            <a:off x="2934628" y="2170640"/>
            <a:ext cx="1296000" cy="923330"/>
          </a:xfrm>
          <a:prstGeom prst="rect">
            <a:avLst/>
          </a:prstGeom>
          <a:noFill/>
          <a:scene3d>
            <a:camera prst="orthographicFront"/>
            <a:lightRig rig="threePt" dir="t"/>
          </a:scene3d>
          <a:sp3d>
            <a:bevelT prst="slope"/>
          </a:sp3d>
        </p:spPr>
        <p:txBody>
          <a:bodyPr wrap="square" rtlCol="0" anchor="ctr">
            <a:spAutoFit/>
          </a:bodyPr>
          <a:lstStyle/>
          <a:p>
            <a:pPr algn="ctr"/>
            <a:r>
              <a:rPr lang="en-CA" sz="5400" b="1" dirty="0" smtClean="0">
                <a:solidFill>
                  <a:schemeClr val="accent6">
                    <a:lumMod val="75000"/>
                  </a:schemeClr>
                </a:solidFill>
                <a:latin typeface="Calibri" pitchFamily="34" charset="0"/>
                <a:cs typeface="Calibri" pitchFamily="34" charset="0"/>
              </a:rPr>
              <a:t>43</a:t>
            </a:r>
            <a:r>
              <a:rPr lang="en-CA" sz="3200" b="1" dirty="0" smtClean="0">
                <a:solidFill>
                  <a:schemeClr val="accent6">
                    <a:lumMod val="75000"/>
                  </a:schemeClr>
                </a:solidFill>
                <a:latin typeface="Calibri" pitchFamily="34" charset="0"/>
                <a:cs typeface="Calibri" pitchFamily="34" charset="0"/>
              </a:rPr>
              <a:t>%</a:t>
            </a:r>
            <a:endParaRPr lang="en-CA" sz="1600" dirty="0">
              <a:solidFill>
                <a:schemeClr val="accent6">
                  <a:lumMod val="75000"/>
                </a:schemeClr>
              </a:solidFill>
              <a:latin typeface="Calibri" pitchFamily="34" charset="0"/>
              <a:cs typeface="Calibri" pitchFamily="34" charset="0"/>
            </a:endParaRPr>
          </a:p>
        </p:txBody>
      </p:sp>
      <p:sp>
        <p:nvSpPr>
          <p:cNvPr id="56" name="TextBox 55"/>
          <p:cNvSpPr txBox="1"/>
          <p:nvPr/>
        </p:nvSpPr>
        <p:spPr>
          <a:xfrm>
            <a:off x="5238984" y="2372987"/>
            <a:ext cx="1296000" cy="830997"/>
          </a:xfrm>
          <a:prstGeom prst="rect">
            <a:avLst/>
          </a:prstGeom>
          <a:noFill/>
          <a:scene3d>
            <a:camera prst="orthographicFront"/>
            <a:lightRig rig="threePt" dir="t"/>
          </a:scene3d>
          <a:sp3d>
            <a:bevelT prst="slope"/>
          </a:sp3d>
        </p:spPr>
        <p:txBody>
          <a:bodyPr wrap="square" rtlCol="0" anchor="ctr">
            <a:spAutoFit/>
          </a:bodyPr>
          <a:lstStyle/>
          <a:p>
            <a:pPr algn="ctr"/>
            <a:r>
              <a:rPr lang="en-CA" sz="4800" b="1" dirty="0" smtClean="0">
                <a:solidFill>
                  <a:schemeClr val="accent6">
                    <a:lumMod val="75000"/>
                  </a:schemeClr>
                </a:solidFill>
                <a:latin typeface="Calibri" pitchFamily="34" charset="0"/>
                <a:cs typeface="Calibri" pitchFamily="34" charset="0"/>
              </a:rPr>
              <a:t>40</a:t>
            </a:r>
            <a:r>
              <a:rPr lang="en-CA" sz="2800" b="1" dirty="0" smtClean="0">
                <a:solidFill>
                  <a:schemeClr val="accent6">
                    <a:lumMod val="75000"/>
                  </a:schemeClr>
                </a:solidFill>
                <a:latin typeface="Calibri" pitchFamily="34" charset="0"/>
                <a:cs typeface="Calibri" pitchFamily="34" charset="0"/>
              </a:rPr>
              <a:t>%</a:t>
            </a:r>
            <a:endParaRPr lang="en-CA" sz="1600" dirty="0">
              <a:solidFill>
                <a:schemeClr val="accent6">
                  <a:lumMod val="75000"/>
                </a:schemeClr>
              </a:solidFill>
              <a:latin typeface="Calibri" pitchFamily="34" charset="0"/>
              <a:cs typeface="Calibri" pitchFamily="34" charset="0"/>
            </a:endParaRPr>
          </a:p>
        </p:txBody>
      </p:sp>
      <p:sp>
        <p:nvSpPr>
          <p:cNvPr id="57" name="TextBox 56"/>
          <p:cNvSpPr txBox="1"/>
          <p:nvPr/>
        </p:nvSpPr>
        <p:spPr>
          <a:xfrm>
            <a:off x="7214772" y="2670208"/>
            <a:ext cx="1296000" cy="707886"/>
          </a:xfrm>
          <a:prstGeom prst="rect">
            <a:avLst/>
          </a:prstGeom>
          <a:noFill/>
          <a:scene3d>
            <a:camera prst="orthographicFront"/>
            <a:lightRig rig="threePt" dir="t"/>
          </a:scene3d>
          <a:sp3d>
            <a:bevelT prst="slope"/>
          </a:sp3d>
        </p:spPr>
        <p:txBody>
          <a:bodyPr wrap="square" rtlCol="0" anchor="ctr">
            <a:spAutoFit/>
          </a:bodyPr>
          <a:lstStyle/>
          <a:p>
            <a:pPr algn="ctr"/>
            <a:r>
              <a:rPr lang="en-CA" sz="4000" b="1" dirty="0" smtClean="0">
                <a:solidFill>
                  <a:schemeClr val="accent6">
                    <a:lumMod val="75000"/>
                  </a:schemeClr>
                </a:solidFill>
                <a:latin typeface="Calibri" pitchFamily="34" charset="0"/>
                <a:cs typeface="Calibri" pitchFamily="34" charset="0"/>
              </a:rPr>
              <a:t>30</a:t>
            </a:r>
            <a:r>
              <a:rPr lang="en-CA" sz="3200" b="1" dirty="0" smtClean="0">
                <a:solidFill>
                  <a:schemeClr val="accent6">
                    <a:lumMod val="75000"/>
                  </a:schemeClr>
                </a:solidFill>
                <a:latin typeface="Calibri" pitchFamily="34" charset="0"/>
                <a:cs typeface="Calibri" pitchFamily="34" charset="0"/>
              </a:rPr>
              <a:t>%</a:t>
            </a:r>
            <a:endParaRPr lang="en-CA" sz="2000" dirty="0">
              <a:solidFill>
                <a:schemeClr val="accent6">
                  <a:lumMod val="75000"/>
                </a:schemeClr>
              </a:solidFill>
              <a:latin typeface="Calibri" pitchFamily="34" charset="0"/>
              <a:cs typeface="Calibri" pitchFamily="34" charset="0"/>
            </a:endParaRPr>
          </a:p>
        </p:txBody>
      </p:sp>
      <p:sp>
        <p:nvSpPr>
          <p:cNvPr id="66" name="TextBox 65"/>
          <p:cNvSpPr txBox="1"/>
          <p:nvPr/>
        </p:nvSpPr>
        <p:spPr>
          <a:xfrm>
            <a:off x="2108200" y="5439115"/>
            <a:ext cx="4606600" cy="646331"/>
          </a:xfrm>
          <a:prstGeom prst="rect">
            <a:avLst/>
          </a:prstGeom>
          <a:effectLst>
            <a:glow rad="1397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dirty="0" smtClean="0"/>
              <a:t>A total of 73% report having plans to invest in technology in the next 12 months.</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479156"/>
            <a:ext cx="7772400" cy="684199"/>
          </a:xfrm>
        </p:spPr>
        <p:txBody>
          <a:bodyPr/>
          <a:lstStyle/>
          <a:p>
            <a:r>
              <a:rPr lang="en-CA" sz="3200" dirty="0" smtClean="0"/>
              <a:t>Background and Methodology</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IT human resources investments</a:t>
            </a:r>
            <a:endParaRPr lang="en-US" sz="3200" dirty="0">
              <a:solidFill>
                <a:srgbClr val="505150"/>
              </a:solidFill>
              <a:latin typeface="Myriad Pro"/>
              <a:cs typeface="Myriad Pro"/>
            </a:endParaRPr>
          </a:p>
        </p:txBody>
      </p:sp>
      <p:sp>
        <p:nvSpPr>
          <p:cNvPr id="42" name="Rounded Rectangular Callout 41"/>
          <p:cNvSpPr/>
          <p:nvPr/>
        </p:nvSpPr>
        <p:spPr>
          <a:xfrm>
            <a:off x="6901046" y="867593"/>
            <a:ext cx="2052000" cy="792000"/>
          </a:xfrm>
          <a:prstGeom prst="wedgeRoundRectCallout">
            <a:avLst>
              <a:gd name="adj1" fmla="val -54533"/>
              <a:gd name="adj2" fmla="val 26351"/>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“DOES YOUR COMPANY PLAN TO INVEST IN … IN THE NEXT </a:t>
            </a:r>
            <a:r>
              <a:rPr lang="en-CA" sz="1400" b="1" u="sng" dirty="0" smtClean="0">
                <a:solidFill>
                  <a:schemeClr val="accent6">
                    <a:lumMod val="75000"/>
                  </a:schemeClr>
                </a:solidFill>
                <a:latin typeface="Arial Narrow" pitchFamily="34" charset="0"/>
              </a:rPr>
              <a:t>12 MONTHS</a:t>
            </a:r>
            <a:r>
              <a:rPr lang="en-CA" sz="1400" b="1" dirty="0" smtClean="0">
                <a:solidFill>
                  <a:schemeClr val="accent6">
                    <a:lumMod val="75000"/>
                  </a:schemeClr>
                </a:solidFill>
                <a:latin typeface="Arial Narrow" pitchFamily="34" charset="0"/>
              </a:rPr>
              <a:t>?”</a:t>
            </a:r>
            <a:endParaRPr lang="en-US" sz="1400" b="1" dirty="0">
              <a:solidFill>
                <a:schemeClr val="accent6">
                  <a:lumMod val="75000"/>
                </a:schemeClr>
              </a:solidFill>
              <a:latin typeface="Arial Narrow" pitchFamily="34" charset="0"/>
            </a:endParaRPr>
          </a:p>
        </p:txBody>
      </p:sp>
      <p:sp>
        <p:nvSpPr>
          <p:cNvPr id="43" name="TextBox 42"/>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graphicFrame>
        <p:nvGraphicFramePr>
          <p:cNvPr id="20" name="Chart 19"/>
          <p:cNvGraphicFramePr/>
          <p:nvPr/>
        </p:nvGraphicFramePr>
        <p:xfrm>
          <a:off x="2191407" y="1794832"/>
          <a:ext cx="6001604" cy="3600016"/>
        </p:xfrm>
        <a:graphic>
          <a:graphicData uri="http://schemas.openxmlformats.org/drawingml/2006/chart">
            <c:chart xmlns:c="http://schemas.openxmlformats.org/drawingml/2006/chart" xmlns:r="http://schemas.openxmlformats.org/officeDocument/2006/relationships" r:id="rId3"/>
          </a:graphicData>
        </a:graphic>
      </p:graphicFrame>
      <p:pic>
        <p:nvPicPr>
          <p:cNvPr id="2051"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7194" y="2895776"/>
            <a:ext cx="1744213" cy="174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107" y="749282"/>
            <a:ext cx="6424185" cy="1077218"/>
          </a:xfrm>
          <a:prstGeom prst="rect">
            <a:avLst/>
          </a:prstGeom>
          <a:noFill/>
        </p:spPr>
        <p:txBody>
          <a:bodyPr wrap="square" rtlCol="0">
            <a:spAutoFit/>
          </a:bodyPr>
          <a:lstStyle/>
          <a:p>
            <a:r>
              <a:rPr lang="en-US" sz="3200" dirty="0" smtClean="0">
                <a:solidFill>
                  <a:srgbClr val="505150"/>
                </a:solidFill>
                <a:latin typeface="Myriad Pro"/>
                <a:cs typeface="Myriad Pro"/>
              </a:rPr>
              <a:t>Capital investment in technology is growing considerably</a:t>
            </a:r>
            <a:endParaRPr lang="en-US" sz="3200" dirty="0">
              <a:solidFill>
                <a:srgbClr val="505150"/>
              </a:solidFill>
              <a:latin typeface="Myriad Pro"/>
              <a:cs typeface="Myriad Pro"/>
            </a:endParaRPr>
          </a:p>
        </p:txBody>
      </p:sp>
      <p:sp>
        <p:nvSpPr>
          <p:cNvPr id="6" name="Rounded Rectangular Callout 5"/>
          <p:cNvSpPr/>
          <p:nvPr/>
        </p:nvSpPr>
        <p:spPr>
          <a:xfrm>
            <a:off x="7376994" y="1198676"/>
            <a:ext cx="1620000" cy="2376000"/>
          </a:xfrm>
          <a:prstGeom prst="wedgeRoundRectCallout">
            <a:avLst>
              <a:gd name="adj1" fmla="val -60000"/>
              <a:gd name="adj2" fmla="val 31323"/>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“COMPARED TO A YEAR AGO, WOULD YOU SAY THE AMOUNT OF CAPITAL YOUR BUSINESS SPENDS ON TECHNOLOGY-RELATED PROJECTS HAS …?”</a:t>
            </a:r>
            <a:endParaRPr lang="en-US" sz="1400" b="1" dirty="0">
              <a:solidFill>
                <a:schemeClr val="accent6">
                  <a:lumMod val="75000"/>
                </a:schemeClr>
              </a:solidFill>
              <a:latin typeface="Arial Narrow" pitchFamily="34" charset="0"/>
            </a:endParaRPr>
          </a:p>
        </p:txBody>
      </p:sp>
      <p:sp>
        <p:nvSpPr>
          <p:cNvPr id="7" name="Rounded Rectangular Callout 6"/>
          <p:cNvSpPr/>
          <p:nvPr/>
        </p:nvSpPr>
        <p:spPr>
          <a:xfrm>
            <a:off x="447194" y="2110711"/>
            <a:ext cx="1505966" cy="792000"/>
          </a:xfrm>
          <a:prstGeom prst="wedgeRoundRectCallout">
            <a:avLst>
              <a:gd name="adj1" fmla="val 33053"/>
              <a:gd name="adj2" fmla="val 76116"/>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400" b="1" dirty="0" smtClean="0">
                <a:solidFill>
                  <a:schemeClr val="accent3">
                    <a:lumMod val="75000"/>
                  </a:schemeClr>
                </a:solidFill>
                <a:latin typeface="Arial Narrow" pitchFamily="34" charset="0"/>
              </a:rPr>
              <a:t>“HOW ABOUT COMPARED TO 5 YEARS AGO?”</a:t>
            </a:r>
            <a:endParaRPr lang="en-US" sz="1400" b="1" dirty="0">
              <a:solidFill>
                <a:schemeClr val="accent3">
                  <a:lumMod val="75000"/>
                </a:schemeClr>
              </a:solidFill>
              <a:latin typeface="Arial Narrow" pitchFamily="34" charset="0"/>
            </a:endParaRPr>
          </a:p>
        </p:txBody>
      </p:sp>
      <p:graphicFrame>
        <p:nvGraphicFramePr>
          <p:cNvPr id="8" name="Chart 7"/>
          <p:cNvGraphicFramePr/>
          <p:nvPr/>
        </p:nvGraphicFramePr>
        <p:xfrm>
          <a:off x="5143499" y="2869756"/>
          <a:ext cx="2616483" cy="3359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1261229" y="2869756"/>
          <a:ext cx="2755706" cy="335991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758373" y="1984583"/>
            <a:ext cx="1692000" cy="399600"/>
          </a:xfrm>
          <a:prstGeom prst="rect">
            <a:avLst/>
          </a:prstGeom>
          <a:solidFill>
            <a:schemeClr val="accent6">
              <a:lumMod val="75000"/>
            </a:schemeClr>
          </a:solidFill>
        </p:spPr>
        <p:txBody>
          <a:bodyPr wrap="square" rtlCol="0" anchor="ctr">
            <a:spAutoFit/>
          </a:bodyPr>
          <a:lstStyle/>
          <a:p>
            <a:pPr algn="ctr"/>
            <a:r>
              <a:rPr lang="en-CA" sz="2000" b="1" dirty="0" smtClean="0">
                <a:solidFill>
                  <a:schemeClr val="bg1"/>
                </a:solidFill>
                <a:latin typeface="Arial Narrow" pitchFamily="34" charset="0"/>
              </a:rPr>
              <a:t>LAST YEAR</a:t>
            </a:r>
            <a:endParaRPr lang="en-CA" sz="2000" b="1" dirty="0">
              <a:solidFill>
                <a:schemeClr val="bg1"/>
              </a:solidFill>
              <a:latin typeface="Arial Narrow" pitchFamily="34" charset="0"/>
            </a:endParaRPr>
          </a:p>
        </p:txBody>
      </p:sp>
      <p:sp>
        <p:nvSpPr>
          <p:cNvPr id="14" name="TextBox 13"/>
          <p:cNvSpPr txBox="1"/>
          <p:nvPr/>
        </p:nvSpPr>
        <p:spPr>
          <a:xfrm>
            <a:off x="2637473" y="1986071"/>
            <a:ext cx="1692000" cy="400110"/>
          </a:xfrm>
          <a:prstGeom prst="rect">
            <a:avLst/>
          </a:prstGeom>
          <a:solidFill>
            <a:schemeClr val="accent3">
              <a:lumMod val="75000"/>
            </a:schemeClr>
          </a:solidFill>
        </p:spPr>
        <p:txBody>
          <a:bodyPr wrap="square" rtlCol="0" anchor="ctr">
            <a:spAutoFit/>
          </a:bodyPr>
          <a:lstStyle/>
          <a:p>
            <a:pPr algn="ctr"/>
            <a:r>
              <a:rPr lang="en-CA" sz="2000" b="1" dirty="0" smtClean="0">
                <a:solidFill>
                  <a:schemeClr val="bg1"/>
                </a:solidFill>
                <a:latin typeface="Arial Narrow" pitchFamily="34" charset="0"/>
              </a:rPr>
              <a:t>5 YEARS AGO</a:t>
            </a:r>
          </a:p>
        </p:txBody>
      </p:sp>
      <p:pic>
        <p:nvPicPr>
          <p:cNvPr id="15"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1638" y="1859011"/>
            <a:ext cx="704850" cy="647700"/>
          </a:xfrm>
          <a:prstGeom prst="rect">
            <a:avLst/>
          </a:prstGeom>
          <a:noFill/>
          <a:ln w="9525">
            <a:noFill/>
            <a:miter lim="800000"/>
            <a:headEnd/>
            <a:tailEnd/>
          </a:ln>
        </p:spPr>
      </p:pic>
      <p:sp>
        <p:nvSpPr>
          <p:cNvPr id="16" name="TextBox 15"/>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sp>
        <p:nvSpPr>
          <p:cNvPr id="11" name="TextBox 10"/>
          <p:cNvSpPr txBox="1"/>
          <p:nvPr/>
        </p:nvSpPr>
        <p:spPr>
          <a:xfrm>
            <a:off x="3835400" y="3055112"/>
            <a:ext cx="1498599" cy="646331"/>
          </a:xfrm>
          <a:prstGeom prst="rect">
            <a:avLst/>
          </a:prstGeom>
          <a:noFill/>
        </p:spPr>
        <p:txBody>
          <a:bodyPr wrap="square" rtlCol="0">
            <a:spAutoFit/>
          </a:bodyPr>
          <a:lstStyle/>
          <a:p>
            <a:pPr algn="ctr"/>
            <a:r>
              <a:rPr lang="en-CA" dirty="0" smtClean="0">
                <a:latin typeface="+mn-lt"/>
              </a:rPr>
              <a:t>Increased Significantly</a:t>
            </a:r>
            <a:endParaRPr lang="en-CA" dirty="0">
              <a:latin typeface="+mn-lt"/>
            </a:endParaRPr>
          </a:p>
        </p:txBody>
      </p:sp>
      <p:sp>
        <p:nvSpPr>
          <p:cNvPr id="12" name="TextBox 11"/>
          <p:cNvSpPr txBox="1"/>
          <p:nvPr/>
        </p:nvSpPr>
        <p:spPr>
          <a:xfrm>
            <a:off x="3835400" y="3853843"/>
            <a:ext cx="1498599" cy="646331"/>
          </a:xfrm>
          <a:prstGeom prst="rect">
            <a:avLst/>
          </a:prstGeom>
          <a:noFill/>
        </p:spPr>
        <p:txBody>
          <a:bodyPr wrap="square" rtlCol="0">
            <a:spAutoFit/>
          </a:bodyPr>
          <a:lstStyle/>
          <a:p>
            <a:pPr algn="ctr"/>
            <a:r>
              <a:rPr lang="en-CA" dirty="0" smtClean="0">
                <a:latin typeface="+mn-lt"/>
              </a:rPr>
              <a:t>Increased Somewhat</a:t>
            </a:r>
            <a:endParaRPr lang="en-CA" dirty="0">
              <a:latin typeface="+mn-lt"/>
            </a:endParaRPr>
          </a:p>
        </p:txBody>
      </p:sp>
      <p:sp>
        <p:nvSpPr>
          <p:cNvPr id="17" name="TextBox 16"/>
          <p:cNvSpPr txBox="1"/>
          <p:nvPr/>
        </p:nvSpPr>
        <p:spPr>
          <a:xfrm>
            <a:off x="3835400" y="4614474"/>
            <a:ext cx="1498599" cy="646331"/>
          </a:xfrm>
          <a:prstGeom prst="rect">
            <a:avLst/>
          </a:prstGeom>
          <a:noFill/>
        </p:spPr>
        <p:txBody>
          <a:bodyPr wrap="square" rtlCol="0">
            <a:spAutoFit/>
          </a:bodyPr>
          <a:lstStyle/>
          <a:p>
            <a:pPr algn="ctr"/>
            <a:r>
              <a:rPr lang="en-CA" dirty="0" smtClean="0">
                <a:latin typeface="+mn-lt"/>
              </a:rPr>
              <a:t>Remained the same</a:t>
            </a:r>
            <a:endParaRPr lang="en-CA" dirty="0">
              <a:latin typeface="+mn-lt"/>
            </a:endParaRPr>
          </a:p>
        </p:txBody>
      </p:sp>
      <p:sp>
        <p:nvSpPr>
          <p:cNvPr id="18" name="TextBox 17"/>
          <p:cNvSpPr txBox="1"/>
          <p:nvPr/>
        </p:nvSpPr>
        <p:spPr>
          <a:xfrm>
            <a:off x="3822700" y="5527505"/>
            <a:ext cx="1498599" cy="369332"/>
          </a:xfrm>
          <a:prstGeom prst="rect">
            <a:avLst/>
          </a:prstGeom>
          <a:noFill/>
        </p:spPr>
        <p:txBody>
          <a:bodyPr wrap="square" rtlCol="0">
            <a:spAutoFit/>
          </a:bodyPr>
          <a:lstStyle/>
          <a:p>
            <a:pPr algn="ctr"/>
            <a:r>
              <a:rPr lang="en-CA" dirty="0" smtClean="0">
                <a:latin typeface="+mn-lt"/>
              </a:rPr>
              <a:t>Decreased</a:t>
            </a:r>
            <a:endParaRPr lang="en-CA"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107" y="749282"/>
            <a:ext cx="6424185" cy="1077218"/>
          </a:xfrm>
          <a:prstGeom prst="rect">
            <a:avLst/>
          </a:prstGeom>
          <a:noFill/>
        </p:spPr>
        <p:txBody>
          <a:bodyPr wrap="square" rtlCol="0">
            <a:spAutoFit/>
          </a:bodyPr>
          <a:lstStyle/>
          <a:p>
            <a:r>
              <a:rPr lang="en-US" sz="3200" dirty="0" smtClean="0">
                <a:solidFill>
                  <a:srgbClr val="505150"/>
                </a:solidFill>
                <a:latin typeface="Myriad Pro"/>
                <a:cs typeface="Myriad Pro"/>
              </a:rPr>
              <a:t>Time spent on technology-related projects is also growing considerably</a:t>
            </a:r>
            <a:endParaRPr lang="en-US" sz="3200" dirty="0">
              <a:solidFill>
                <a:srgbClr val="505150"/>
              </a:solidFill>
              <a:latin typeface="Myriad Pro"/>
              <a:cs typeface="Myriad Pro"/>
            </a:endParaRPr>
          </a:p>
        </p:txBody>
      </p:sp>
      <p:sp>
        <p:nvSpPr>
          <p:cNvPr id="6" name="Rounded Rectangular Callout 5"/>
          <p:cNvSpPr/>
          <p:nvPr/>
        </p:nvSpPr>
        <p:spPr>
          <a:xfrm>
            <a:off x="7376994" y="1198676"/>
            <a:ext cx="1620000" cy="2376000"/>
          </a:xfrm>
          <a:prstGeom prst="wedgeRoundRectCallout">
            <a:avLst>
              <a:gd name="adj1" fmla="val -60000"/>
              <a:gd name="adj2" fmla="val 31323"/>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“COMPARED TO A YEAR AGO, WOULD YOU SAY THE AMOUNT OF TIME YOUR BUSINESS SPENDS ON TECHNOLOGY-RELATED PROJECTS HAS …?”</a:t>
            </a:r>
            <a:endParaRPr lang="en-US" sz="1400" b="1" dirty="0">
              <a:solidFill>
                <a:schemeClr val="accent6">
                  <a:lumMod val="75000"/>
                </a:schemeClr>
              </a:solidFill>
              <a:latin typeface="Arial Narrow" pitchFamily="34" charset="0"/>
            </a:endParaRPr>
          </a:p>
        </p:txBody>
      </p:sp>
      <p:sp>
        <p:nvSpPr>
          <p:cNvPr id="7" name="Rounded Rectangular Callout 6"/>
          <p:cNvSpPr/>
          <p:nvPr/>
        </p:nvSpPr>
        <p:spPr>
          <a:xfrm>
            <a:off x="447194" y="2110711"/>
            <a:ext cx="1505966" cy="792000"/>
          </a:xfrm>
          <a:prstGeom prst="wedgeRoundRectCallout">
            <a:avLst>
              <a:gd name="adj1" fmla="val 33053"/>
              <a:gd name="adj2" fmla="val 76116"/>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400" b="1" dirty="0" smtClean="0">
                <a:solidFill>
                  <a:schemeClr val="accent3">
                    <a:lumMod val="75000"/>
                  </a:schemeClr>
                </a:solidFill>
                <a:latin typeface="Arial Narrow" pitchFamily="34" charset="0"/>
              </a:rPr>
              <a:t>“HOW ABOUT COMPARED TO 5 YEARS AGO?”</a:t>
            </a:r>
            <a:endParaRPr lang="en-US" sz="1400" b="1" dirty="0">
              <a:solidFill>
                <a:schemeClr val="accent3">
                  <a:lumMod val="75000"/>
                </a:schemeClr>
              </a:solidFill>
              <a:latin typeface="Arial Narrow" pitchFamily="34" charset="0"/>
            </a:endParaRPr>
          </a:p>
        </p:txBody>
      </p:sp>
      <p:graphicFrame>
        <p:nvGraphicFramePr>
          <p:cNvPr id="8" name="Chart 7"/>
          <p:cNvGraphicFramePr/>
          <p:nvPr/>
        </p:nvGraphicFramePr>
        <p:xfrm>
          <a:off x="5143499" y="2869756"/>
          <a:ext cx="2616483" cy="3359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1261229" y="2869756"/>
          <a:ext cx="2755706" cy="335991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758373" y="1984583"/>
            <a:ext cx="1692000" cy="399600"/>
          </a:xfrm>
          <a:prstGeom prst="rect">
            <a:avLst/>
          </a:prstGeom>
          <a:solidFill>
            <a:schemeClr val="accent6">
              <a:lumMod val="75000"/>
            </a:schemeClr>
          </a:solidFill>
        </p:spPr>
        <p:txBody>
          <a:bodyPr wrap="square" rtlCol="0" anchor="ctr">
            <a:spAutoFit/>
          </a:bodyPr>
          <a:lstStyle/>
          <a:p>
            <a:pPr algn="ctr"/>
            <a:r>
              <a:rPr lang="en-CA" sz="2000" b="1" dirty="0" smtClean="0">
                <a:solidFill>
                  <a:schemeClr val="bg1"/>
                </a:solidFill>
                <a:latin typeface="Arial Narrow" pitchFamily="34" charset="0"/>
              </a:rPr>
              <a:t>LAST YEAR</a:t>
            </a:r>
            <a:endParaRPr lang="en-CA" sz="2000" b="1" dirty="0">
              <a:solidFill>
                <a:schemeClr val="bg1"/>
              </a:solidFill>
              <a:latin typeface="Arial Narrow" pitchFamily="34" charset="0"/>
            </a:endParaRPr>
          </a:p>
        </p:txBody>
      </p:sp>
      <p:sp>
        <p:nvSpPr>
          <p:cNvPr id="14" name="TextBox 13"/>
          <p:cNvSpPr txBox="1"/>
          <p:nvPr/>
        </p:nvSpPr>
        <p:spPr>
          <a:xfrm>
            <a:off x="2637473" y="1986071"/>
            <a:ext cx="1692000" cy="400110"/>
          </a:xfrm>
          <a:prstGeom prst="rect">
            <a:avLst/>
          </a:prstGeom>
          <a:solidFill>
            <a:schemeClr val="accent3">
              <a:lumMod val="75000"/>
            </a:schemeClr>
          </a:solidFill>
        </p:spPr>
        <p:txBody>
          <a:bodyPr wrap="square" rtlCol="0" anchor="ctr">
            <a:spAutoFit/>
          </a:bodyPr>
          <a:lstStyle/>
          <a:p>
            <a:pPr algn="ctr"/>
            <a:r>
              <a:rPr lang="en-CA" sz="2000" b="1" dirty="0" smtClean="0">
                <a:solidFill>
                  <a:schemeClr val="bg1"/>
                </a:solidFill>
                <a:latin typeface="Arial Narrow" pitchFamily="34" charset="0"/>
              </a:rPr>
              <a:t>5 YEARS AGO</a:t>
            </a:r>
          </a:p>
        </p:txBody>
      </p:sp>
      <p:pic>
        <p:nvPicPr>
          <p:cNvPr id="15"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1638" y="1859011"/>
            <a:ext cx="704850" cy="647700"/>
          </a:xfrm>
          <a:prstGeom prst="rect">
            <a:avLst/>
          </a:prstGeom>
          <a:noFill/>
          <a:ln w="9525">
            <a:noFill/>
            <a:miter lim="800000"/>
            <a:headEnd/>
            <a:tailEnd/>
          </a:ln>
        </p:spPr>
      </p:pic>
      <p:sp>
        <p:nvSpPr>
          <p:cNvPr id="16" name="TextBox 15"/>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sp>
        <p:nvSpPr>
          <p:cNvPr id="11" name="TextBox 10"/>
          <p:cNvSpPr txBox="1"/>
          <p:nvPr/>
        </p:nvSpPr>
        <p:spPr>
          <a:xfrm>
            <a:off x="3835400" y="3055112"/>
            <a:ext cx="1498599" cy="646331"/>
          </a:xfrm>
          <a:prstGeom prst="rect">
            <a:avLst/>
          </a:prstGeom>
          <a:noFill/>
        </p:spPr>
        <p:txBody>
          <a:bodyPr wrap="square" rtlCol="0">
            <a:spAutoFit/>
          </a:bodyPr>
          <a:lstStyle/>
          <a:p>
            <a:pPr algn="ctr"/>
            <a:r>
              <a:rPr lang="en-CA" dirty="0" smtClean="0">
                <a:latin typeface="+mn-lt"/>
              </a:rPr>
              <a:t>Increased Significantly</a:t>
            </a:r>
            <a:endParaRPr lang="en-CA" dirty="0">
              <a:latin typeface="+mn-lt"/>
            </a:endParaRPr>
          </a:p>
        </p:txBody>
      </p:sp>
      <p:sp>
        <p:nvSpPr>
          <p:cNvPr id="12" name="TextBox 11"/>
          <p:cNvSpPr txBox="1"/>
          <p:nvPr/>
        </p:nvSpPr>
        <p:spPr>
          <a:xfrm>
            <a:off x="3835400" y="3853843"/>
            <a:ext cx="1498599" cy="646331"/>
          </a:xfrm>
          <a:prstGeom prst="rect">
            <a:avLst/>
          </a:prstGeom>
          <a:noFill/>
        </p:spPr>
        <p:txBody>
          <a:bodyPr wrap="square" rtlCol="0">
            <a:spAutoFit/>
          </a:bodyPr>
          <a:lstStyle/>
          <a:p>
            <a:pPr algn="ctr"/>
            <a:r>
              <a:rPr lang="en-CA" dirty="0" smtClean="0">
                <a:latin typeface="+mn-lt"/>
              </a:rPr>
              <a:t>Increased Somewhat</a:t>
            </a:r>
            <a:endParaRPr lang="en-CA" dirty="0">
              <a:latin typeface="+mn-lt"/>
            </a:endParaRPr>
          </a:p>
        </p:txBody>
      </p:sp>
      <p:sp>
        <p:nvSpPr>
          <p:cNvPr id="17" name="TextBox 16"/>
          <p:cNvSpPr txBox="1"/>
          <p:nvPr/>
        </p:nvSpPr>
        <p:spPr>
          <a:xfrm>
            <a:off x="3835400" y="4614474"/>
            <a:ext cx="1498599" cy="646331"/>
          </a:xfrm>
          <a:prstGeom prst="rect">
            <a:avLst/>
          </a:prstGeom>
          <a:noFill/>
        </p:spPr>
        <p:txBody>
          <a:bodyPr wrap="square" rtlCol="0">
            <a:spAutoFit/>
          </a:bodyPr>
          <a:lstStyle/>
          <a:p>
            <a:pPr algn="ctr"/>
            <a:r>
              <a:rPr lang="en-CA" dirty="0" smtClean="0">
                <a:latin typeface="+mn-lt"/>
              </a:rPr>
              <a:t>Remained the same</a:t>
            </a:r>
            <a:endParaRPr lang="en-CA" dirty="0">
              <a:latin typeface="+mn-lt"/>
            </a:endParaRPr>
          </a:p>
        </p:txBody>
      </p:sp>
      <p:sp>
        <p:nvSpPr>
          <p:cNvPr id="18" name="TextBox 17"/>
          <p:cNvSpPr txBox="1"/>
          <p:nvPr/>
        </p:nvSpPr>
        <p:spPr>
          <a:xfrm>
            <a:off x="3822700" y="5527505"/>
            <a:ext cx="1498599" cy="369332"/>
          </a:xfrm>
          <a:prstGeom prst="rect">
            <a:avLst/>
          </a:prstGeom>
          <a:noFill/>
        </p:spPr>
        <p:txBody>
          <a:bodyPr wrap="square" rtlCol="0">
            <a:spAutoFit/>
          </a:bodyPr>
          <a:lstStyle/>
          <a:p>
            <a:pPr algn="ctr"/>
            <a:r>
              <a:rPr lang="en-CA" dirty="0" smtClean="0">
                <a:latin typeface="+mn-lt"/>
              </a:rPr>
              <a:t>Decreased</a:t>
            </a:r>
            <a:endParaRPr lang="en-CA"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250" y="3479184"/>
            <a:ext cx="7921697" cy="954107"/>
          </a:xfrm>
          <a:prstGeom prst="rect">
            <a:avLst/>
          </a:prstGeom>
          <a:noFill/>
        </p:spPr>
        <p:txBody>
          <a:bodyPr wrap="square" rtlCol="0">
            <a:spAutoFit/>
          </a:bodyPr>
          <a:lstStyle/>
          <a:p>
            <a:r>
              <a:rPr lang="en-US" sz="3200" dirty="0" smtClean="0">
                <a:solidFill>
                  <a:schemeClr val="bg1"/>
                </a:solidFill>
                <a:latin typeface="Myriad Pro"/>
                <a:cs typeface="Myriad Pro"/>
              </a:rPr>
              <a:t>Technology’s impact on </a:t>
            </a:r>
            <a:r>
              <a:rPr lang="en-US" sz="3200" i="1" dirty="0" smtClean="0">
                <a:solidFill>
                  <a:schemeClr val="bg1"/>
                </a:solidFill>
                <a:latin typeface="Myriad Pro"/>
                <a:cs typeface="Myriad Pro"/>
              </a:rPr>
              <a:t>Small Businesses</a:t>
            </a:r>
          </a:p>
          <a:p>
            <a:endParaRPr lang="en-CA" sz="2400" i="1" dirty="0" smtClean="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6781509" cy="1077218"/>
          </a:xfrm>
          <a:prstGeom prst="rect">
            <a:avLst/>
          </a:prstGeom>
          <a:noFill/>
        </p:spPr>
        <p:txBody>
          <a:bodyPr wrap="square" rtlCol="0">
            <a:spAutoFit/>
          </a:bodyPr>
          <a:lstStyle/>
          <a:p>
            <a:r>
              <a:rPr lang="en-US" sz="3200" dirty="0" smtClean="0">
                <a:solidFill>
                  <a:srgbClr val="505150"/>
                </a:solidFill>
                <a:latin typeface="Myriad Pro"/>
                <a:cs typeface="Myriad Pro"/>
              </a:rPr>
              <a:t>Technology has improved business operations</a:t>
            </a:r>
            <a:endParaRPr lang="en-US" sz="3200" dirty="0">
              <a:solidFill>
                <a:srgbClr val="505150"/>
              </a:solidFill>
              <a:latin typeface="Myriad Pro"/>
              <a:cs typeface="Myriad Pro"/>
            </a:endParaRPr>
          </a:p>
        </p:txBody>
      </p:sp>
      <p:sp>
        <p:nvSpPr>
          <p:cNvPr id="42" name="Rounded Rectangular Callout 41"/>
          <p:cNvSpPr/>
          <p:nvPr/>
        </p:nvSpPr>
        <p:spPr>
          <a:xfrm>
            <a:off x="7026740" y="765993"/>
            <a:ext cx="1836000" cy="1801466"/>
          </a:xfrm>
          <a:prstGeom prst="wedgeRoundRectCallout">
            <a:avLst>
              <a:gd name="adj1" fmla="val -54533"/>
              <a:gd name="adj2" fmla="val 26351"/>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“WOULD YOU SAY TECHNOLOGY HAS HAD A POSITIVE OR NEGATIVE IMPACT ON YOUR BUSINESS OPERATIONS OVER THE LAST FIVE YEARS?”</a:t>
            </a:r>
            <a:endParaRPr lang="en-US" sz="1400" b="1" dirty="0">
              <a:solidFill>
                <a:schemeClr val="accent6">
                  <a:lumMod val="75000"/>
                </a:schemeClr>
              </a:solidFill>
              <a:latin typeface="Arial Narrow" pitchFamily="34" charset="0"/>
            </a:endParaRPr>
          </a:p>
        </p:txBody>
      </p:sp>
      <p:sp>
        <p:nvSpPr>
          <p:cNvPr id="43" name="TextBox 42"/>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graphicFrame>
        <p:nvGraphicFramePr>
          <p:cNvPr id="7" name="Chart 6"/>
          <p:cNvGraphicFramePr/>
          <p:nvPr/>
        </p:nvGraphicFramePr>
        <p:xfrm>
          <a:off x="936236" y="2081288"/>
          <a:ext cx="6001604" cy="3600016"/>
        </p:xfrm>
        <a:graphic>
          <a:graphicData uri="http://schemas.openxmlformats.org/drawingml/2006/chart">
            <c:chart xmlns:c="http://schemas.openxmlformats.org/drawingml/2006/chart" xmlns:r="http://schemas.openxmlformats.org/officeDocument/2006/relationships" r:id="rId3"/>
          </a:graphicData>
        </a:graphic>
      </p:graphicFrame>
      <p:sp>
        <p:nvSpPr>
          <p:cNvPr id="12" name="Rounded Rectangular Callout 11"/>
          <p:cNvSpPr/>
          <p:nvPr/>
        </p:nvSpPr>
        <p:spPr>
          <a:xfrm>
            <a:off x="3870516" y="2081288"/>
            <a:ext cx="1728000" cy="288000"/>
          </a:xfrm>
          <a:prstGeom prst="wedgeRoundRectCallout">
            <a:avLst>
              <a:gd name="adj1" fmla="val -21731"/>
              <a:gd name="adj2" fmla="val 48800"/>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CA" sz="1600" b="1" dirty="0" smtClean="0">
                <a:solidFill>
                  <a:schemeClr val="accent6">
                    <a:lumMod val="75000"/>
                  </a:schemeClr>
                </a:solidFill>
                <a:latin typeface="Arial Narrow" pitchFamily="34" charset="0"/>
              </a:rPr>
              <a:t>Multiple Mentions</a:t>
            </a:r>
            <a:endParaRPr lang="en-US" sz="1600" b="1" dirty="0">
              <a:solidFill>
                <a:schemeClr val="accent6">
                  <a:lumMod val="75000"/>
                </a:schemeClr>
              </a:solidFill>
              <a:latin typeface="Arial Narrow" pitchFamily="34" charset="0"/>
            </a:endParaRPr>
          </a:p>
        </p:txBody>
      </p:sp>
      <p:cxnSp>
        <p:nvCxnSpPr>
          <p:cNvPr id="13" name="Straight Connector 12"/>
          <p:cNvCxnSpPr/>
          <p:nvPr/>
        </p:nvCxnSpPr>
        <p:spPr>
          <a:xfrm>
            <a:off x="6937840" y="3104143"/>
            <a:ext cx="2081381"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43600" y="3078820"/>
            <a:ext cx="3080632" cy="2462213"/>
          </a:xfrm>
          <a:prstGeom prst="rect">
            <a:avLst/>
          </a:prstGeom>
          <a:noFill/>
        </p:spPr>
        <p:txBody>
          <a:bodyPr wrap="square" rtlCol="0">
            <a:spAutoFit/>
          </a:bodyPr>
          <a:lstStyle/>
          <a:p>
            <a:pPr algn="r"/>
            <a:r>
              <a:rPr lang="en-US" sz="2800" b="1" dirty="0" smtClean="0">
                <a:solidFill>
                  <a:srgbClr val="505150"/>
                </a:solidFill>
                <a:latin typeface="Candara" pitchFamily="34" charset="0"/>
                <a:cs typeface="Myriad Pro"/>
              </a:rPr>
              <a:t>“</a:t>
            </a:r>
            <a:r>
              <a:rPr lang="en-CA" sz="1400" dirty="0" smtClean="0">
                <a:solidFill>
                  <a:srgbClr val="505150"/>
                </a:solidFill>
                <a:latin typeface="Myriad Pro"/>
                <a:cs typeface="Myriad Pro"/>
              </a:rPr>
              <a:t>IT'S MORE EFFICIENT, THERE'S LESS ERRORS DUE TO PENMANSHIP. BETTER CLARIFICATION OF IDEAS. IMPROVEMENTS TO PATIENT CARE, WE NO LONGER HAVE THAT LACK OF COMMUNICATION, LACK OF UNDERSTANDING DUE TO CLERICAL ERRORS.QUOTE.</a:t>
            </a:r>
            <a:endParaRPr lang="en-US" sz="2800" b="1" baseline="-25000" dirty="0" smtClean="0">
              <a:solidFill>
                <a:srgbClr val="505150"/>
              </a:solidFill>
              <a:latin typeface="Garamond" pitchFamily="18" charset="0"/>
              <a:cs typeface="Myriad Pro"/>
            </a:endParaRPr>
          </a:p>
          <a:p>
            <a:pPr algn="r"/>
            <a:r>
              <a:rPr lang="en-US" sz="2800" b="1" dirty="0" smtClean="0">
                <a:solidFill>
                  <a:srgbClr val="505150"/>
                </a:solidFill>
                <a:latin typeface="Candara" pitchFamily="34" charset="0"/>
                <a:cs typeface="Myriad Pro"/>
              </a:rPr>
              <a:t>”</a:t>
            </a:r>
            <a:endParaRPr lang="en-US" sz="1400" b="1" dirty="0">
              <a:solidFill>
                <a:srgbClr val="505150"/>
              </a:solidFill>
              <a:latin typeface="Candara" pitchFamily="34" charset="0"/>
              <a:cs typeface="Myriad Pro"/>
            </a:endParaRPr>
          </a:p>
        </p:txBody>
      </p:sp>
      <p:sp>
        <p:nvSpPr>
          <p:cNvPr id="15" name="TextBox 14"/>
          <p:cNvSpPr txBox="1"/>
          <p:nvPr/>
        </p:nvSpPr>
        <p:spPr>
          <a:xfrm>
            <a:off x="6103405" y="5060258"/>
            <a:ext cx="2670436" cy="1077218"/>
          </a:xfrm>
          <a:prstGeom prst="rect">
            <a:avLst/>
          </a:prstGeom>
          <a:noFill/>
        </p:spPr>
        <p:txBody>
          <a:bodyPr wrap="square" rtlCol="0">
            <a:spAutoFit/>
          </a:bodyPr>
          <a:lstStyle/>
          <a:p>
            <a:r>
              <a:rPr lang="en-CA" sz="1600" i="1" dirty="0" smtClean="0">
                <a:solidFill>
                  <a:schemeClr val="tx1">
                    <a:lumMod val="75000"/>
                    <a:lumOff val="25000"/>
                  </a:schemeClr>
                </a:solidFill>
              </a:rPr>
              <a:t>Clinic Manager, Health Care, </a:t>
            </a:r>
          </a:p>
          <a:p>
            <a:r>
              <a:rPr lang="en-CA" sz="1600" i="1" dirty="0" smtClean="0">
                <a:solidFill>
                  <a:schemeClr val="tx1">
                    <a:lumMod val="75000"/>
                    <a:lumOff val="25000"/>
                  </a:schemeClr>
                </a:solidFill>
              </a:rPr>
              <a:t>25years in business,</a:t>
            </a:r>
          </a:p>
          <a:p>
            <a:r>
              <a:rPr lang="en-CA" sz="1600" i="1" dirty="0" smtClean="0">
                <a:solidFill>
                  <a:schemeClr val="tx1">
                    <a:lumMod val="75000"/>
                    <a:lumOff val="25000"/>
                  </a:schemeClr>
                </a:solidFill>
              </a:rPr>
              <a:t>1 to 4 employees,</a:t>
            </a:r>
          </a:p>
          <a:p>
            <a:r>
              <a:rPr lang="en-CA" sz="1600" i="1" dirty="0" smtClean="0">
                <a:solidFill>
                  <a:schemeClr val="tx1">
                    <a:lumMod val="75000"/>
                    <a:lumOff val="25000"/>
                  </a:schemeClr>
                </a:solidFill>
              </a:rPr>
              <a:t>Undisclosed revenues.</a:t>
            </a:r>
          </a:p>
        </p:txBody>
      </p:sp>
      <p:sp>
        <p:nvSpPr>
          <p:cNvPr id="16" name="Rounded Rectangular Callout 15"/>
          <p:cNvSpPr/>
          <p:nvPr/>
        </p:nvSpPr>
        <p:spPr>
          <a:xfrm>
            <a:off x="6786343" y="2766715"/>
            <a:ext cx="1728000" cy="288000"/>
          </a:xfrm>
          <a:prstGeom prst="wedgeRoundRectCallout">
            <a:avLst>
              <a:gd name="adj1" fmla="val -21731"/>
              <a:gd name="adj2" fmla="val 48800"/>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CA" sz="1600" b="1" dirty="0" smtClean="0">
                <a:solidFill>
                  <a:schemeClr val="accent6">
                    <a:lumMod val="75000"/>
                  </a:schemeClr>
                </a:solidFill>
                <a:latin typeface="Arial Narrow" pitchFamily="34" charset="0"/>
              </a:rPr>
              <a:t>POSITIVE IMPACT</a:t>
            </a:r>
            <a:endParaRPr lang="en-US" sz="1600" b="1" dirty="0">
              <a:solidFill>
                <a:schemeClr val="accent6">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3" y="638993"/>
            <a:ext cx="8577039" cy="584775"/>
          </a:xfrm>
          <a:prstGeom prst="rect">
            <a:avLst/>
          </a:prstGeom>
          <a:noFill/>
        </p:spPr>
        <p:txBody>
          <a:bodyPr wrap="square" rtlCol="0">
            <a:spAutoFit/>
          </a:bodyPr>
          <a:lstStyle/>
          <a:p>
            <a:r>
              <a:rPr lang="en-US" sz="3200" dirty="0" smtClean="0">
                <a:solidFill>
                  <a:srgbClr val="505150"/>
                </a:solidFill>
                <a:latin typeface="Myriad Pro"/>
                <a:cs typeface="Myriad Pro"/>
              </a:rPr>
              <a:t>Technology’s POSITIVE impact</a:t>
            </a:r>
            <a:endParaRPr lang="en-US" sz="3200" dirty="0">
              <a:solidFill>
                <a:srgbClr val="505150"/>
              </a:solidFill>
              <a:latin typeface="Myriad Pro"/>
              <a:cs typeface="Myriad Pro"/>
            </a:endParaRPr>
          </a:p>
        </p:txBody>
      </p:sp>
      <p:graphicFrame>
        <p:nvGraphicFramePr>
          <p:cNvPr id="14" name="Chart 13"/>
          <p:cNvGraphicFramePr/>
          <p:nvPr/>
        </p:nvGraphicFramePr>
        <p:xfrm>
          <a:off x="-1688063" y="1223767"/>
          <a:ext cx="9467842" cy="5197967"/>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a:off x="6937840" y="3574043"/>
            <a:ext cx="2081381"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007100" y="3548720"/>
            <a:ext cx="3017132" cy="1600438"/>
          </a:xfrm>
          <a:prstGeom prst="rect">
            <a:avLst/>
          </a:prstGeom>
          <a:noFill/>
        </p:spPr>
        <p:txBody>
          <a:bodyPr wrap="square" rtlCol="0">
            <a:spAutoFit/>
          </a:bodyPr>
          <a:lstStyle/>
          <a:p>
            <a:pPr algn="r"/>
            <a:r>
              <a:rPr lang="en-US" sz="2800" b="1" dirty="0" smtClean="0">
                <a:solidFill>
                  <a:srgbClr val="505150"/>
                </a:solidFill>
                <a:latin typeface="Candara" pitchFamily="34" charset="0"/>
                <a:cs typeface="Myriad Pro"/>
              </a:rPr>
              <a:t>“</a:t>
            </a:r>
            <a:r>
              <a:rPr lang="en-CA" sz="1400" dirty="0" smtClean="0">
                <a:solidFill>
                  <a:srgbClr val="505150"/>
                </a:solidFill>
                <a:latin typeface="Myriad Pro"/>
                <a:cs typeface="Myriad Pro"/>
              </a:rPr>
              <a:t>“EASIER TO COMMUNICATE WITH CUSTOMERS, THROUGH EMAIL, THROUGH SOCIAL MEDIA, THROUGH WEBSITE CONNECTIONS.”</a:t>
            </a:r>
            <a:endParaRPr lang="en-US" sz="2800" b="1" baseline="-25000" dirty="0" smtClean="0">
              <a:solidFill>
                <a:srgbClr val="505150"/>
              </a:solidFill>
              <a:latin typeface="Garamond" pitchFamily="18" charset="0"/>
              <a:cs typeface="Myriad Pro"/>
            </a:endParaRPr>
          </a:p>
          <a:p>
            <a:pPr algn="r"/>
            <a:r>
              <a:rPr lang="en-US" sz="2800" b="1" dirty="0" smtClean="0">
                <a:solidFill>
                  <a:srgbClr val="505150"/>
                </a:solidFill>
                <a:latin typeface="Candara" pitchFamily="34" charset="0"/>
                <a:cs typeface="Myriad Pro"/>
              </a:rPr>
              <a:t>”</a:t>
            </a:r>
            <a:endParaRPr lang="en-US" sz="1400" b="1" dirty="0">
              <a:solidFill>
                <a:srgbClr val="505150"/>
              </a:solidFill>
              <a:latin typeface="Candara" pitchFamily="34" charset="0"/>
              <a:cs typeface="Myriad Pro"/>
            </a:endParaRPr>
          </a:p>
        </p:txBody>
      </p:sp>
      <p:sp>
        <p:nvSpPr>
          <p:cNvPr id="21" name="TextBox 20"/>
          <p:cNvSpPr txBox="1"/>
          <p:nvPr/>
        </p:nvSpPr>
        <p:spPr>
          <a:xfrm>
            <a:off x="6214180" y="4882458"/>
            <a:ext cx="2805041" cy="1077218"/>
          </a:xfrm>
          <a:prstGeom prst="rect">
            <a:avLst/>
          </a:prstGeom>
          <a:noFill/>
        </p:spPr>
        <p:txBody>
          <a:bodyPr wrap="square" rtlCol="0">
            <a:spAutoFit/>
          </a:bodyPr>
          <a:lstStyle/>
          <a:p>
            <a:r>
              <a:rPr lang="en-CA" sz="1600" i="1" dirty="0" smtClean="0">
                <a:solidFill>
                  <a:schemeClr val="tx1">
                    <a:lumMod val="75000"/>
                    <a:lumOff val="25000"/>
                  </a:schemeClr>
                </a:solidFill>
              </a:rPr>
              <a:t>Owner, Wholesale business, </a:t>
            </a:r>
          </a:p>
          <a:p>
            <a:r>
              <a:rPr lang="en-CA" sz="1600" i="1" dirty="0" smtClean="0">
                <a:solidFill>
                  <a:schemeClr val="tx1">
                    <a:lumMod val="75000"/>
                    <a:lumOff val="25000"/>
                  </a:schemeClr>
                </a:solidFill>
              </a:rPr>
              <a:t>32 years in business,</a:t>
            </a:r>
          </a:p>
          <a:p>
            <a:r>
              <a:rPr lang="en-CA" sz="1600" i="1" dirty="0" smtClean="0">
                <a:solidFill>
                  <a:schemeClr val="tx1">
                    <a:lumMod val="75000"/>
                    <a:lumOff val="25000"/>
                  </a:schemeClr>
                </a:solidFill>
              </a:rPr>
              <a:t>5 to 19 employees,</a:t>
            </a:r>
          </a:p>
          <a:p>
            <a:r>
              <a:rPr lang="en-CA" sz="1600" i="1" dirty="0" smtClean="0">
                <a:solidFill>
                  <a:schemeClr val="tx1">
                    <a:lumMod val="75000"/>
                    <a:lumOff val="25000"/>
                  </a:schemeClr>
                </a:solidFill>
              </a:rPr>
              <a:t>$1M-$3M in revenues.</a:t>
            </a:r>
            <a:endParaRPr lang="en-CA" sz="1600" i="1" dirty="0">
              <a:solidFill>
                <a:schemeClr val="tx1">
                  <a:lumMod val="75000"/>
                  <a:lumOff val="25000"/>
                </a:schemeClr>
              </a:solidFill>
            </a:endParaRPr>
          </a:p>
        </p:txBody>
      </p:sp>
      <p:sp>
        <p:nvSpPr>
          <p:cNvPr id="8" name="TextBox 7"/>
          <p:cNvSpPr txBox="1"/>
          <p:nvPr/>
        </p:nvSpPr>
        <p:spPr>
          <a:xfrm>
            <a:off x="8164" y="6421735"/>
            <a:ext cx="6748236"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technology has had a POSITVE impact on their business (n=</a:t>
            </a:r>
            <a:r>
              <a:rPr lang="en-CA" sz="1200" dirty="0" smtClean="0">
                <a:solidFill>
                  <a:srgbClr val="505150"/>
                </a:solidFill>
              </a:rPr>
              <a:t>259); responses mentioned by 3% or more are shown.</a:t>
            </a:r>
            <a:endParaRPr lang="en-CA" sz="1200" dirty="0">
              <a:solidFill>
                <a:srgbClr val="505150"/>
              </a:solidFill>
              <a:latin typeface="+mn-lt"/>
            </a:endParaRPr>
          </a:p>
        </p:txBody>
      </p:sp>
      <p:sp>
        <p:nvSpPr>
          <p:cNvPr id="9" name="Rounded Rectangular Callout 8"/>
          <p:cNvSpPr/>
          <p:nvPr/>
        </p:nvSpPr>
        <p:spPr>
          <a:xfrm>
            <a:off x="6214180" y="694979"/>
            <a:ext cx="2844000" cy="720000"/>
          </a:xfrm>
          <a:prstGeom prst="wedgeRoundRectCallout">
            <a:avLst>
              <a:gd name="adj1" fmla="val 5387"/>
              <a:gd name="adj2" fmla="val 71312"/>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“WHY DO YOU THINK TECHNOLOGY HAS HAD A POSITIVE IMPACT ON YOUR BUSINESS?”</a:t>
            </a:r>
            <a:endParaRPr lang="en-US" sz="1400" b="1" dirty="0">
              <a:solidFill>
                <a:schemeClr val="accent6">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3" y="638993"/>
            <a:ext cx="8577039" cy="584775"/>
          </a:xfrm>
          <a:prstGeom prst="rect">
            <a:avLst/>
          </a:prstGeom>
          <a:noFill/>
        </p:spPr>
        <p:txBody>
          <a:bodyPr wrap="square" rtlCol="0">
            <a:spAutoFit/>
          </a:bodyPr>
          <a:lstStyle/>
          <a:p>
            <a:r>
              <a:rPr lang="en-US" sz="3200" dirty="0" smtClean="0">
                <a:solidFill>
                  <a:srgbClr val="505150"/>
                </a:solidFill>
                <a:latin typeface="Myriad Pro"/>
                <a:cs typeface="Myriad Pro"/>
              </a:rPr>
              <a:t>Technology’s NEGATIVE impact</a:t>
            </a:r>
            <a:endParaRPr lang="en-US" sz="3200" dirty="0">
              <a:solidFill>
                <a:srgbClr val="505150"/>
              </a:solidFill>
              <a:latin typeface="Myriad Pro"/>
              <a:cs typeface="Myriad Pro"/>
            </a:endParaRPr>
          </a:p>
        </p:txBody>
      </p:sp>
      <p:graphicFrame>
        <p:nvGraphicFramePr>
          <p:cNvPr id="14" name="Chart 13"/>
          <p:cNvGraphicFramePr/>
          <p:nvPr/>
        </p:nvGraphicFramePr>
        <p:xfrm>
          <a:off x="-522514" y="1223768"/>
          <a:ext cx="8220268" cy="5197967"/>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a:off x="7115640" y="2075443"/>
            <a:ext cx="18000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14180" y="2075520"/>
            <a:ext cx="2810052" cy="3539430"/>
          </a:xfrm>
          <a:prstGeom prst="rect">
            <a:avLst/>
          </a:prstGeom>
          <a:noFill/>
        </p:spPr>
        <p:txBody>
          <a:bodyPr wrap="square" rtlCol="0">
            <a:spAutoFit/>
          </a:bodyPr>
          <a:lstStyle/>
          <a:p>
            <a:pPr algn="r"/>
            <a:r>
              <a:rPr lang="en-US" sz="2800" b="1" dirty="0" smtClean="0">
                <a:solidFill>
                  <a:srgbClr val="505150"/>
                </a:solidFill>
                <a:latin typeface="Candara" pitchFamily="34" charset="0"/>
                <a:cs typeface="Myriad Pro"/>
              </a:rPr>
              <a:t>“</a:t>
            </a:r>
            <a:r>
              <a:rPr lang="en-CA" sz="1400" dirty="0" smtClean="0">
                <a:solidFill>
                  <a:srgbClr val="505150"/>
                </a:solidFill>
                <a:latin typeface="Myriad Pro"/>
                <a:cs typeface="Myriad Pro"/>
              </a:rPr>
              <a:t>BECAUSE OF THE ONLINE RETAILERS. THEY CHECK THE PRICING ON ONLINE RETAILERS, THEY COME INTO YOUR STORE TO ACTUALLY LOOK AT IT. FEEL IT, TOUCH IT, HOLD IT. BUT THEN THEY GO BACK TO THE ONLINE RETAILER THAT DOESN'T HAVE THE RENT AND STAFFING CHARGES AND THEY BUY IT FROM THEM. THAT'S A NEW THING THAT'S CAME ON IN THE LAST 5 YEARS THAT WE'RE HAVING TO GRAPPLE WITHQUOTE.</a:t>
            </a:r>
            <a:endParaRPr lang="en-US" sz="2800" b="1" baseline="-25000" dirty="0" smtClean="0">
              <a:solidFill>
                <a:srgbClr val="505150"/>
              </a:solidFill>
              <a:latin typeface="Garamond" pitchFamily="18" charset="0"/>
              <a:cs typeface="Myriad Pro"/>
            </a:endParaRPr>
          </a:p>
          <a:p>
            <a:pPr algn="r"/>
            <a:r>
              <a:rPr lang="en-US" sz="2800" b="1" dirty="0" smtClean="0">
                <a:solidFill>
                  <a:srgbClr val="505150"/>
                </a:solidFill>
                <a:latin typeface="Candara" pitchFamily="34" charset="0"/>
                <a:cs typeface="Myriad Pro"/>
              </a:rPr>
              <a:t>”</a:t>
            </a:r>
            <a:endParaRPr lang="en-US" sz="1400" b="1" dirty="0">
              <a:solidFill>
                <a:srgbClr val="505150"/>
              </a:solidFill>
              <a:latin typeface="Candara" pitchFamily="34" charset="0"/>
              <a:cs typeface="Myriad Pro"/>
            </a:endParaRPr>
          </a:p>
        </p:txBody>
      </p:sp>
      <p:sp>
        <p:nvSpPr>
          <p:cNvPr id="21" name="TextBox 20"/>
          <p:cNvSpPr txBox="1"/>
          <p:nvPr/>
        </p:nvSpPr>
        <p:spPr>
          <a:xfrm>
            <a:off x="6586005" y="5161858"/>
            <a:ext cx="2253195" cy="1015663"/>
          </a:xfrm>
          <a:prstGeom prst="rect">
            <a:avLst/>
          </a:prstGeom>
          <a:noFill/>
        </p:spPr>
        <p:txBody>
          <a:bodyPr wrap="square" rtlCol="0">
            <a:spAutoFit/>
          </a:bodyPr>
          <a:lstStyle/>
          <a:p>
            <a:r>
              <a:rPr lang="en-CA" sz="1500" i="1" dirty="0" smtClean="0">
                <a:solidFill>
                  <a:schemeClr val="tx1">
                    <a:lumMod val="75000"/>
                    <a:lumOff val="25000"/>
                  </a:schemeClr>
                </a:solidFill>
              </a:rPr>
              <a:t>Owner, Retail business, </a:t>
            </a:r>
          </a:p>
          <a:p>
            <a:r>
              <a:rPr lang="en-CA" sz="1500" i="1" dirty="0" smtClean="0">
                <a:solidFill>
                  <a:schemeClr val="tx1">
                    <a:lumMod val="75000"/>
                    <a:lumOff val="25000"/>
                  </a:schemeClr>
                </a:solidFill>
              </a:rPr>
              <a:t>19 years in business,</a:t>
            </a:r>
          </a:p>
          <a:p>
            <a:r>
              <a:rPr lang="en-CA" sz="1500" i="1" dirty="0" smtClean="0">
                <a:solidFill>
                  <a:schemeClr val="tx1">
                    <a:lumMod val="75000"/>
                    <a:lumOff val="25000"/>
                  </a:schemeClr>
                </a:solidFill>
              </a:rPr>
              <a:t>5 to 19 employees,</a:t>
            </a:r>
          </a:p>
          <a:p>
            <a:r>
              <a:rPr lang="en-CA" sz="1500" i="1" dirty="0" smtClean="0">
                <a:solidFill>
                  <a:schemeClr val="tx1">
                    <a:lumMod val="75000"/>
                    <a:lumOff val="25000"/>
                  </a:schemeClr>
                </a:solidFill>
              </a:rPr>
              <a:t>$1M-$3M in revenues.</a:t>
            </a:r>
            <a:endParaRPr lang="en-CA" sz="1500" i="1" dirty="0">
              <a:solidFill>
                <a:schemeClr val="tx1">
                  <a:lumMod val="75000"/>
                  <a:lumOff val="25000"/>
                </a:schemeClr>
              </a:solidFill>
            </a:endParaRPr>
          </a:p>
        </p:txBody>
      </p:sp>
      <p:sp>
        <p:nvSpPr>
          <p:cNvPr id="8" name="TextBox 7"/>
          <p:cNvSpPr txBox="1"/>
          <p:nvPr/>
        </p:nvSpPr>
        <p:spPr>
          <a:xfrm>
            <a:off x="8164" y="6421735"/>
            <a:ext cx="6748236"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technology has had a NEGATIVE impact on their business (n=37</a:t>
            </a:r>
            <a:r>
              <a:rPr lang="en-CA" sz="1200" dirty="0" smtClean="0">
                <a:solidFill>
                  <a:srgbClr val="505150"/>
                </a:solidFill>
              </a:rPr>
              <a:t>); responses mentioned by 5% or more are shown.</a:t>
            </a:r>
            <a:endParaRPr lang="en-CA" sz="1200" dirty="0">
              <a:solidFill>
                <a:srgbClr val="505150"/>
              </a:solidFill>
              <a:latin typeface="+mn-lt"/>
            </a:endParaRPr>
          </a:p>
        </p:txBody>
      </p:sp>
      <p:sp>
        <p:nvSpPr>
          <p:cNvPr id="9" name="Rounded Rectangular Callout 8"/>
          <p:cNvSpPr/>
          <p:nvPr/>
        </p:nvSpPr>
        <p:spPr>
          <a:xfrm>
            <a:off x="6214180" y="694979"/>
            <a:ext cx="2844000" cy="720000"/>
          </a:xfrm>
          <a:prstGeom prst="wedgeRoundRectCallout">
            <a:avLst>
              <a:gd name="adj1" fmla="val 9324"/>
              <a:gd name="adj2" fmla="val 63536"/>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“WHY DO YOU THINK TECHNOLOGY HAS HAD A NEGATIVE IMPACT ON YOUR BUSINESS?”</a:t>
            </a:r>
            <a:endParaRPr lang="en-US" sz="1400" b="1" dirty="0">
              <a:solidFill>
                <a:schemeClr val="accent6">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250" y="3479184"/>
            <a:ext cx="7921697" cy="584775"/>
          </a:xfrm>
          <a:prstGeom prst="rect">
            <a:avLst/>
          </a:prstGeom>
          <a:noFill/>
        </p:spPr>
        <p:txBody>
          <a:bodyPr wrap="square" rtlCol="0">
            <a:spAutoFit/>
          </a:bodyPr>
          <a:lstStyle/>
          <a:p>
            <a:r>
              <a:rPr lang="en-US" sz="3200" dirty="0" smtClean="0">
                <a:solidFill>
                  <a:schemeClr val="bg1"/>
                </a:solidFill>
                <a:latin typeface="Myriad Pro"/>
                <a:cs typeface="Myriad Pro"/>
              </a:rPr>
              <a:t>Technology solutions being used</a:t>
            </a:r>
            <a:endParaRPr lang="en-CA" sz="2400" i="1" dirty="0" smtClean="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107" y="749282"/>
            <a:ext cx="8124122" cy="584775"/>
          </a:xfrm>
          <a:prstGeom prst="rect">
            <a:avLst/>
          </a:prstGeom>
          <a:noFill/>
        </p:spPr>
        <p:txBody>
          <a:bodyPr wrap="square" rtlCol="0">
            <a:spAutoFit/>
          </a:bodyPr>
          <a:lstStyle/>
          <a:p>
            <a:r>
              <a:rPr lang="en-US" sz="3200" dirty="0" smtClean="0">
                <a:solidFill>
                  <a:srgbClr val="505150"/>
                </a:solidFill>
                <a:latin typeface="Myriad Pro"/>
                <a:cs typeface="Myriad Pro"/>
              </a:rPr>
              <a:t>High-level technology solutions being used</a:t>
            </a:r>
            <a:endParaRPr lang="en-US" sz="3200" dirty="0">
              <a:solidFill>
                <a:srgbClr val="505150"/>
              </a:solidFill>
              <a:latin typeface="Myriad Pro"/>
              <a:cs typeface="Myriad Pro"/>
            </a:endParaRPr>
          </a:p>
        </p:txBody>
      </p:sp>
      <p:sp>
        <p:nvSpPr>
          <p:cNvPr id="16" name="TextBox 15"/>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sp>
        <p:nvSpPr>
          <p:cNvPr id="11" name="TextBox 10"/>
          <p:cNvSpPr txBox="1"/>
          <p:nvPr/>
        </p:nvSpPr>
        <p:spPr>
          <a:xfrm>
            <a:off x="560337" y="1636908"/>
            <a:ext cx="2481424" cy="292388"/>
          </a:xfrm>
          <a:prstGeom prst="rect">
            <a:avLst/>
          </a:prstGeom>
          <a:noFill/>
        </p:spPr>
        <p:txBody>
          <a:bodyPr wrap="square" rtlCol="0" anchor="ctr">
            <a:spAutoFit/>
          </a:bodyPr>
          <a:lstStyle/>
          <a:p>
            <a:pPr algn="r"/>
            <a:r>
              <a:rPr lang="en-CA" sz="1300" dirty="0" smtClean="0">
                <a:latin typeface="+mn-lt"/>
              </a:rPr>
              <a:t>Productivity tools or software</a:t>
            </a:r>
            <a:endParaRPr lang="en-CA" sz="1300" dirty="0">
              <a:latin typeface="+mn-lt"/>
            </a:endParaRPr>
          </a:p>
        </p:txBody>
      </p:sp>
      <p:graphicFrame>
        <p:nvGraphicFramePr>
          <p:cNvPr id="19" name="Chart 18"/>
          <p:cNvGraphicFramePr/>
          <p:nvPr/>
        </p:nvGraphicFramePr>
        <p:xfrm>
          <a:off x="2995108" y="1427160"/>
          <a:ext cx="5610224" cy="4895292"/>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582108" y="5791169"/>
            <a:ext cx="2481424" cy="292388"/>
          </a:xfrm>
          <a:prstGeom prst="rect">
            <a:avLst/>
          </a:prstGeom>
          <a:noFill/>
        </p:spPr>
        <p:txBody>
          <a:bodyPr wrap="square" rtlCol="0" anchor="ctr">
            <a:spAutoFit/>
          </a:bodyPr>
          <a:lstStyle/>
          <a:p>
            <a:pPr algn="r"/>
            <a:r>
              <a:rPr lang="en-CA" sz="1300" dirty="0" smtClean="0">
                <a:latin typeface="+mn-lt"/>
              </a:rPr>
              <a:t>Other</a:t>
            </a:r>
            <a:endParaRPr lang="en-CA" sz="1300" dirty="0">
              <a:latin typeface="+mn-lt"/>
            </a:endParaRPr>
          </a:p>
        </p:txBody>
      </p:sp>
      <p:sp>
        <p:nvSpPr>
          <p:cNvPr id="21" name="TextBox 20"/>
          <p:cNvSpPr txBox="1"/>
          <p:nvPr/>
        </p:nvSpPr>
        <p:spPr>
          <a:xfrm>
            <a:off x="591439" y="1956467"/>
            <a:ext cx="2481424" cy="292388"/>
          </a:xfrm>
          <a:prstGeom prst="rect">
            <a:avLst/>
          </a:prstGeom>
          <a:noFill/>
        </p:spPr>
        <p:txBody>
          <a:bodyPr wrap="square" rtlCol="0" anchor="ctr">
            <a:spAutoFit/>
          </a:bodyPr>
          <a:lstStyle/>
          <a:p>
            <a:pPr algn="r"/>
            <a:r>
              <a:rPr lang="en-CA" sz="1300" dirty="0" smtClean="0">
                <a:latin typeface="+mn-lt"/>
              </a:rPr>
              <a:t>Financial accounting systems</a:t>
            </a:r>
            <a:endParaRPr lang="en-CA" sz="1300" dirty="0">
              <a:latin typeface="+mn-lt"/>
            </a:endParaRPr>
          </a:p>
        </p:txBody>
      </p:sp>
      <p:sp>
        <p:nvSpPr>
          <p:cNvPr id="22" name="TextBox 21"/>
          <p:cNvSpPr txBox="1"/>
          <p:nvPr/>
        </p:nvSpPr>
        <p:spPr>
          <a:xfrm>
            <a:off x="8164" y="2276026"/>
            <a:ext cx="3049148" cy="292388"/>
          </a:xfrm>
          <a:prstGeom prst="rect">
            <a:avLst/>
          </a:prstGeom>
          <a:noFill/>
        </p:spPr>
        <p:txBody>
          <a:bodyPr wrap="square" rtlCol="0" anchor="ctr">
            <a:spAutoFit/>
          </a:bodyPr>
          <a:lstStyle/>
          <a:p>
            <a:pPr algn="r"/>
            <a:r>
              <a:rPr lang="en-CA" sz="1300" dirty="0" smtClean="0">
                <a:latin typeface="+mn-lt"/>
              </a:rPr>
              <a:t>Data protection or cyber security</a:t>
            </a:r>
            <a:endParaRPr lang="en-CA" sz="1300" dirty="0">
              <a:latin typeface="+mn-lt"/>
            </a:endParaRPr>
          </a:p>
        </p:txBody>
      </p:sp>
      <p:sp>
        <p:nvSpPr>
          <p:cNvPr id="23" name="TextBox 22"/>
          <p:cNvSpPr txBox="1"/>
          <p:nvPr/>
        </p:nvSpPr>
        <p:spPr>
          <a:xfrm>
            <a:off x="588328" y="2595585"/>
            <a:ext cx="2481424" cy="292388"/>
          </a:xfrm>
          <a:prstGeom prst="rect">
            <a:avLst/>
          </a:prstGeom>
          <a:noFill/>
        </p:spPr>
        <p:txBody>
          <a:bodyPr wrap="square" rtlCol="0" anchor="ctr">
            <a:spAutoFit/>
          </a:bodyPr>
          <a:lstStyle/>
          <a:p>
            <a:pPr algn="r"/>
            <a:r>
              <a:rPr lang="en-CA" sz="1300" dirty="0" smtClean="0">
                <a:latin typeface="+mn-lt"/>
              </a:rPr>
              <a:t>Email marketing</a:t>
            </a:r>
            <a:endParaRPr lang="en-CA" sz="1300" dirty="0">
              <a:latin typeface="+mn-lt"/>
            </a:endParaRPr>
          </a:p>
        </p:txBody>
      </p:sp>
      <p:sp>
        <p:nvSpPr>
          <p:cNvPr id="24" name="TextBox 23"/>
          <p:cNvSpPr txBox="1"/>
          <p:nvPr/>
        </p:nvSpPr>
        <p:spPr>
          <a:xfrm>
            <a:off x="591439" y="2915144"/>
            <a:ext cx="2481424" cy="292388"/>
          </a:xfrm>
          <a:prstGeom prst="rect">
            <a:avLst/>
          </a:prstGeom>
          <a:noFill/>
        </p:spPr>
        <p:txBody>
          <a:bodyPr wrap="square" rtlCol="0" anchor="ctr">
            <a:spAutoFit/>
          </a:bodyPr>
          <a:lstStyle/>
          <a:p>
            <a:pPr algn="r"/>
            <a:r>
              <a:rPr lang="en-CA" sz="1300" dirty="0" smtClean="0">
                <a:latin typeface="+mn-lt"/>
              </a:rPr>
              <a:t>Mobile workforce</a:t>
            </a:r>
            <a:endParaRPr lang="en-CA" sz="1300" dirty="0">
              <a:latin typeface="+mn-lt"/>
            </a:endParaRPr>
          </a:p>
        </p:txBody>
      </p:sp>
      <p:sp>
        <p:nvSpPr>
          <p:cNvPr id="25" name="TextBox 24"/>
          <p:cNvSpPr txBox="1"/>
          <p:nvPr/>
        </p:nvSpPr>
        <p:spPr>
          <a:xfrm>
            <a:off x="585219" y="3234703"/>
            <a:ext cx="2481424" cy="292388"/>
          </a:xfrm>
          <a:prstGeom prst="rect">
            <a:avLst/>
          </a:prstGeom>
          <a:noFill/>
        </p:spPr>
        <p:txBody>
          <a:bodyPr wrap="square" rtlCol="0" anchor="ctr">
            <a:spAutoFit/>
          </a:bodyPr>
          <a:lstStyle/>
          <a:p>
            <a:pPr algn="r"/>
            <a:r>
              <a:rPr lang="en-CA" sz="1300" dirty="0" smtClean="0">
                <a:latin typeface="+mn-lt"/>
              </a:rPr>
              <a:t>Business analytics</a:t>
            </a:r>
            <a:endParaRPr lang="en-CA" sz="1300" dirty="0">
              <a:latin typeface="+mn-lt"/>
            </a:endParaRPr>
          </a:p>
        </p:txBody>
      </p:sp>
      <p:sp>
        <p:nvSpPr>
          <p:cNvPr id="26" name="TextBox 25"/>
          <p:cNvSpPr txBox="1"/>
          <p:nvPr/>
        </p:nvSpPr>
        <p:spPr>
          <a:xfrm>
            <a:off x="8164" y="3554263"/>
            <a:ext cx="3061479" cy="292388"/>
          </a:xfrm>
          <a:prstGeom prst="rect">
            <a:avLst/>
          </a:prstGeom>
          <a:noFill/>
        </p:spPr>
        <p:txBody>
          <a:bodyPr wrap="square" rtlCol="0" anchor="ctr">
            <a:spAutoFit/>
          </a:bodyPr>
          <a:lstStyle/>
          <a:p>
            <a:pPr algn="r"/>
            <a:r>
              <a:rPr lang="en-CA" sz="1300" dirty="0" smtClean="0">
                <a:latin typeface="+mn-lt"/>
              </a:rPr>
              <a:t>Inventory or supply chain mgmt system</a:t>
            </a:r>
            <a:endParaRPr lang="en-CA" sz="1300" dirty="0">
              <a:latin typeface="+mn-lt"/>
            </a:endParaRPr>
          </a:p>
        </p:txBody>
      </p:sp>
      <p:sp>
        <p:nvSpPr>
          <p:cNvPr id="27" name="TextBox 26"/>
          <p:cNvSpPr txBox="1"/>
          <p:nvPr/>
        </p:nvSpPr>
        <p:spPr>
          <a:xfrm>
            <a:off x="8164" y="3873822"/>
            <a:ext cx="3083361" cy="292388"/>
          </a:xfrm>
          <a:prstGeom prst="rect">
            <a:avLst/>
          </a:prstGeom>
          <a:noFill/>
        </p:spPr>
        <p:txBody>
          <a:bodyPr wrap="square" rtlCol="0" anchor="ctr">
            <a:spAutoFit/>
          </a:bodyPr>
          <a:lstStyle/>
          <a:p>
            <a:pPr algn="r"/>
            <a:r>
              <a:rPr lang="en-CA" sz="1300" dirty="0" smtClean="0">
                <a:latin typeface="+mn-lt"/>
              </a:rPr>
              <a:t>Business continuity or disaster recovery</a:t>
            </a:r>
            <a:endParaRPr lang="en-CA" sz="1300" dirty="0">
              <a:latin typeface="+mn-lt"/>
            </a:endParaRPr>
          </a:p>
        </p:txBody>
      </p:sp>
      <p:sp>
        <p:nvSpPr>
          <p:cNvPr id="28" name="TextBox 27"/>
          <p:cNvSpPr txBox="1"/>
          <p:nvPr/>
        </p:nvSpPr>
        <p:spPr>
          <a:xfrm>
            <a:off x="594549" y="4193380"/>
            <a:ext cx="2481424" cy="292388"/>
          </a:xfrm>
          <a:prstGeom prst="rect">
            <a:avLst/>
          </a:prstGeom>
          <a:noFill/>
        </p:spPr>
        <p:txBody>
          <a:bodyPr wrap="square" rtlCol="0" anchor="ctr">
            <a:spAutoFit/>
          </a:bodyPr>
          <a:lstStyle/>
          <a:p>
            <a:pPr algn="r"/>
            <a:r>
              <a:rPr lang="en-CA" sz="1300" dirty="0" smtClean="0">
                <a:latin typeface="+mn-lt"/>
              </a:rPr>
              <a:t>Cloud services</a:t>
            </a:r>
            <a:endParaRPr lang="en-CA" sz="1300" dirty="0">
              <a:latin typeface="+mn-lt"/>
            </a:endParaRPr>
          </a:p>
        </p:txBody>
      </p:sp>
      <p:sp>
        <p:nvSpPr>
          <p:cNvPr id="29" name="TextBox 28"/>
          <p:cNvSpPr txBox="1"/>
          <p:nvPr/>
        </p:nvSpPr>
        <p:spPr>
          <a:xfrm>
            <a:off x="597660" y="4512939"/>
            <a:ext cx="2481424" cy="292388"/>
          </a:xfrm>
          <a:prstGeom prst="rect">
            <a:avLst/>
          </a:prstGeom>
          <a:noFill/>
        </p:spPr>
        <p:txBody>
          <a:bodyPr wrap="square" rtlCol="0" anchor="ctr">
            <a:spAutoFit/>
          </a:bodyPr>
          <a:lstStyle/>
          <a:p>
            <a:pPr algn="r"/>
            <a:r>
              <a:rPr lang="en-CA" sz="1300" dirty="0" smtClean="0">
                <a:latin typeface="+mn-lt"/>
              </a:rPr>
              <a:t>CRM software</a:t>
            </a:r>
            <a:endParaRPr lang="en-CA" sz="1300" dirty="0">
              <a:latin typeface="+mn-lt"/>
            </a:endParaRPr>
          </a:p>
        </p:txBody>
      </p:sp>
      <p:sp>
        <p:nvSpPr>
          <p:cNvPr id="30" name="TextBox 29"/>
          <p:cNvSpPr txBox="1"/>
          <p:nvPr/>
        </p:nvSpPr>
        <p:spPr>
          <a:xfrm>
            <a:off x="582108" y="4832498"/>
            <a:ext cx="2481424" cy="292388"/>
          </a:xfrm>
          <a:prstGeom prst="rect">
            <a:avLst/>
          </a:prstGeom>
          <a:noFill/>
        </p:spPr>
        <p:txBody>
          <a:bodyPr wrap="square" rtlCol="0" anchor="ctr">
            <a:spAutoFit/>
          </a:bodyPr>
          <a:lstStyle/>
          <a:p>
            <a:pPr algn="r"/>
            <a:r>
              <a:rPr lang="en-CA" sz="1300" dirty="0" smtClean="0">
                <a:latin typeface="+mn-lt"/>
              </a:rPr>
              <a:t>Online customer surveys</a:t>
            </a:r>
            <a:endParaRPr lang="en-CA" sz="1300" dirty="0">
              <a:latin typeface="+mn-lt"/>
            </a:endParaRPr>
          </a:p>
        </p:txBody>
      </p:sp>
      <p:sp>
        <p:nvSpPr>
          <p:cNvPr id="31" name="TextBox 30"/>
          <p:cNvSpPr txBox="1"/>
          <p:nvPr/>
        </p:nvSpPr>
        <p:spPr>
          <a:xfrm>
            <a:off x="236107" y="5152057"/>
            <a:ext cx="2830536" cy="292388"/>
          </a:xfrm>
          <a:prstGeom prst="rect">
            <a:avLst/>
          </a:prstGeom>
          <a:noFill/>
        </p:spPr>
        <p:txBody>
          <a:bodyPr wrap="square" rtlCol="0" anchor="ctr">
            <a:spAutoFit/>
          </a:bodyPr>
          <a:lstStyle/>
          <a:p>
            <a:pPr algn="r"/>
            <a:r>
              <a:rPr lang="en-CA" sz="1300" dirty="0" smtClean="0">
                <a:latin typeface="+mn-lt"/>
              </a:rPr>
              <a:t>Mobile app development</a:t>
            </a:r>
            <a:endParaRPr lang="en-CA" sz="1300" dirty="0">
              <a:latin typeface="+mn-lt"/>
            </a:endParaRPr>
          </a:p>
        </p:txBody>
      </p:sp>
      <p:sp>
        <p:nvSpPr>
          <p:cNvPr id="32" name="TextBox 31"/>
          <p:cNvSpPr txBox="1"/>
          <p:nvPr/>
        </p:nvSpPr>
        <p:spPr>
          <a:xfrm>
            <a:off x="236107" y="5471616"/>
            <a:ext cx="2805654" cy="292388"/>
          </a:xfrm>
          <a:prstGeom prst="rect">
            <a:avLst/>
          </a:prstGeom>
          <a:noFill/>
        </p:spPr>
        <p:txBody>
          <a:bodyPr wrap="square" rtlCol="0" anchor="ctr">
            <a:spAutoFit/>
          </a:bodyPr>
          <a:lstStyle/>
          <a:p>
            <a:pPr algn="r"/>
            <a:r>
              <a:rPr lang="en-CA" sz="1300" dirty="0" smtClean="0">
                <a:latin typeface="+mn-lt"/>
              </a:rPr>
              <a:t>ERP enterprise resource planning</a:t>
            </a:r>
            <a:endParaRPr lang="en-CA" sz="1300" dirty="0">
              <a:latin typeface="+mn-lt"/>
            </a:endParaRPr>
          </a:p>
        </p:txBody>
      </p:sp>
      <p:sp>
        <p:nvSpPr>
          <p:cNvPr id="47" name="TextBox 46"/>
          <p:cNvSpPr txBox="1"/>
          <p:nvPr/>
        </p:nvSpPr>
        <p:spPr>
          <a:xfrm>
            <a:off x="7522785" y="1628252"/>
            <a:ext cx="615822" cy="307777"/>
          </a:xfrm>
          <a:prstGeom prst="rect">
            <a:avLst/>
          </a:prstGeom>
          <a:noFill/>
        </p:spPr>
        <p:txBody>
          <a:bodyPr wrap="square" rtlCol="0">
            <a:spAutoFit/>
          </a:bodyPr>
          <a:lstStyle/>
          <a:p>
            <a:pPr algn="r"/>
            <a:r>
              <a:rPr lang="en-CA" sz="1400" dirty="0" smtClean="0">
                <a:latin typeface="+mn-lt"/>
              </a:rPr>
              <a:t>89%</a:t>
            </a:r>
            <a:endParaRPr lang="en-CA" sz="1400" dirty="0">
              <a:latin typeface="+mn-lt"/>
            </a:endParaRPr>
          </a:p>
        </p:txBody>
      </p:sp>
      <p:sp>
        <p:nvSpPr>
          <p:cNvPr id="48" name="TextBox 47"/>
          <p:cNvSpPr txBox="1"/>
          <p:nvPr/>
        </p:nvSpPr>
        <p:spPr>
          <a:xfrm>
            <a:off x="7025553" y="1949306"/>
            <a:ext cx="615822" cy="307777"/>
          </a:xfrm>
          <a:prstGeom prst="rect">
            <a:avLst/>
          </a:prstGeom>
          <a:noFill/>
        </p:spPr>
        <p:txBody>
          <a:bodyPr wrap="square" rtlCol="0">
            <a:spAutoFit/>
          </a:bodyPr>
          <a:lstStyle/>
          <a:p>
            <a:pPr algn="r"/>
            <a:r>
              <a:rPr lang="en-CA" sz="1400" dirty="0" smtClean="0">
                <a:latin typeface="+mn-lt"/>
              </a:rPr>
              <a:t>78%</a:t>
            </a:r>
            <a:endParaRPr lang="en-CA" sz="1400" dirty="0">
              <a:latin typeface="+mn-lt"/>
            </a:endParaRPr>
          </a:p>
        </p:txBody>
      </p:sp>
      <p:sp>
        <p:nvSpPr>
          <p:cNvPr id="49" name="TextBox 48"/>
          <p:cNvSpPr txBox="1"/>
          <p:nvPr/>
        </p:nvSpPr>
        <p:spPr>
          <a:xfrm>
            <a:off x="6812113" y="2270360"/>
            <a:ext cx="615822" cy="307777"/>
          </a:xfrm>
          <a:prstGeom prst="rect">
            <a:avLst/>
          </a:prstGeom>
          <a:noFill/>
        </p:spPr>
        <p:txBody>
          <a:bodyPr wrap="square" rtlCol="0">
            <a:spAutoFit/>
          </a:bodyPr>
          <a:lstStyle/>
          <a:p>
            <a:pPr algn="r"/>
            <a:r>
              <a:rPr lang="en-CA" sz="1400" dirty="0" smtClean="0">
                <a:latin typeface="+mn-lt"/>
              </a:rPr>
              <a:t>74%</a:t>
            </a:r>
            <a:endParaRPr lang="en-CA" sz="1400" dirty="0">
              <a:latin typeface="+mn-lt"/>
            </a:endParaRPr>
          </a:p>
        </p:txBody>
      </p:sp>
      <p:sp>
        <p:nvSpPr>
          <p:cNvPr id="50" name="TextBox 49"/>
          <p:cNvSpPr txBox="1"/>
          <p:nvPr/>
        </p:nvSpPr>
        <p:spPr>
          <a:xfrm>
            <a:off x="5136451" y="2591414"/>
            <a:ext cx="615822" cy="307777"/>
          </a:xfrm>
          <a:prstGeom prst="rect">
            <a:avLst/>
          </a:prstGeom>
          <a:noFill/>
        </p:spPr>
        <p:txBody>
          <a:bodyPr wrap="square" rtlCol="0">
            <a:spAutoFit/>
          </a:bodyPr>
          <a:lstStyle/>
          <a:p>
            <a:pPr algn="r"/>
            <a:r>
              <a:rPr lang="en-CA" sz="1400" dirty="0" smtClean="0">
                <a:latin typeface="+mn-lt"/>
              </a:rPr>
              <a:t>39%</a:t>
            </a:r>
            <a:endParaRPr lang="en-CA" sz="1400" dirty="0">
              <a:latin typeface="+mn-lt"/>
            </a:endParaRPr>
          </a:p>
        </p:txBody>
      </p:sp>
      <p:sp>
        <p:nvSpPr>
          <p:cNvPr id="51" name="TextBox 50"/>
          <p:cNvSpPr txBox="1"/>
          <p:nvPr/>
        </p:nvSpPr>
        <p:spPr>
          <a:xfrm>
            <a:off x="5139943" y="2912468"/>
            <a:ext cx="615822" cy="307777"/>
          </a:xfrm>
          <a:prstGeom prst="rect">
            <a:avLst/>
          </a:prstGeom>
          <a:noFill/>
        </p:spPr>
        <p:txBody>
          <a:bodyPr wrap="square" rtlCol="0">
            <a:spAutoFit/>
          </a:bodyPr>
          <a:lstStyle/>
          <a:p>
            <a:pPr algn="r"/>
            <a:r>
              <a:rPr lang="en-CA" sz="1400" dirty="0" smtClean="0">
                <a:latin typeface="+mn-lt"/>
              </a:rPr>
              <a:t>39%</a:t>
            </a:r>
            <a:endParaRPr lang="en-CA" sz="1400" dirty="0">
              <a:latin typeface="+mn-lt"/>
            </a:endParaRPr>
          </a:p>
        </p:txBody>
      </p:sp>
      <p:sp>
        <p:nvSpPr>
          <p:cNvPr id="52" name="TextBox 51"/>
          <p:cNvSpPr txBox="1"/>
          <p:nvPr/>
        </p:nvSpPr>
        <p:spPr>
          <a:xfrm>
            <a:off x="4935825" y="3233522"/>
            <a:ext cx="615822" cy="307777"/>
          </a:xfrm>
          <a:prstGeom prst="rect">
            <a:avLst/>
          </a:prstGeom>
          <a:noFill/>
        </p:spPr>
        <p:txBody>
          <a:bodyPr wrap="square" rtlCol="0">
            <a:spAutoFit/>
          </a:bodyPr>
          <a:lstStyle/>
          <a:p>
            <a:pPr algn="r"/>
            <a:r>
              <a:rPr lang="en-CA" sz="1400" dirty="0" smtClean="0">
                <a:latin typeface="+mn-lt"/>
              </a:rPr>
              <a:t>35%</a:t>
            </a:r>
            <a:endParaRPr lang="en-CA" sz="1400" dirty="0">
              <a:latin typeface="+mn-lt"/>
            </a:endParaRPr>
          </a:p>
        </p:txBody>
      </p:sp>
      <p:sp>
        <p:nvSpPr>
          <p:cNvPr id="53" name="TextBox 52"/>
          <p:cNvSpPr txBox="1"/>
          <p:nvPr/>
        </p:nvSpPr>
        <p:spPr>
          <a:xfrm>
            <a:off x="4891692" y="3554576"/>
            <a:ext cx="615822" cy="307777"/>
          </a:xfrm>
          <a:prstGeom prst="rect">
            <a:avLst/>
          </a:prstGeom>
          <a:noFill/>
        </p:spPr>
        <p:txBody>
          <a:bodyPr wrap="square" rtlCol="0">
            <a:spAutoFit/>
          </a:bodyPr>
          <a:lstStyle/>
          <a:p>
            <a:pPr algn="r"/>
            <a:r>
              <a:rPr lang="en-CA" sz="1400" dirty="0" smtClean="0">
                <a:latin typeface="+mn-lt"/>
              </a:rPr>
              <a:t>34%</a:t>
            </a:r>
            <a:endParaRPr lang="en-CA" sz="1400" dirty="0">
              <a:latin typeface="+mn-lt"/>
            </a:endParaRPr>
          </a:p>
        </p:txBody>
      </p:sp>
      <p:sp>
        <p:nvSpPr>
          <p:cNvPr id="54" name="TextBox 53"/>
          <p:cNvSpPr txBox="1"/>
          <p:nvPr/>
        </p:nvSpPr>
        <p:spPr>
          <a:xfrm>
            <a:off x="4790797" y="3875630"/>
            <a:ext cx="615822" cy="307777"/>
          </a:xfrm>
          <a:prstGeom prst="rect">
            <a:avLst/>
          </a:prstGeom>
          <a:noFill/>
        </p:spPr>
        <p:txBody>
          <a:bodyPr wrap="square" rtlCol="0">
            <a:spAutoFit/>
          </a:bodyPr>
          <a:lstStyle/>
          <a:p>
            <a:pPr algn="r"/>
            <a:r>
              <a:rPr lang="en-CA" sz="1400" dirty="0" smtClean="0">
                <a:latin typeface="+mn-lt"/>
              </a:rPr>
              <a:t>32%</a:t>
            </a:r>
            <a:endParaRPr lang="en-CA" sz="1400" dirty="0">
              <a:latin typeface="+mn-lt"/>
            </a:endParaRPr>
          </a:p>
        </p:txBody>
      </p:sp>
      <p:sp>
        <p:nvSpPr>
          <p:cNvPr id="55" name="TextBox 54"/>
          <p:cNvSpPr txBox="1"/>
          <p:nvPr/>
        </p:nvSpPr>
        <p:spPr>
          <a:xfrm>
            <a:off x="4982849" y="4196684"/>
            <a:ext cx="615822" cy="307777"/>
          </a:xfrm>
          <a:prstGeom prst="rect">
            <a:avLst/>
          </a:prstGeom>
          <a:noFill/>
        </p:spPr>
        <p:txBody>
          <a:bodyPr wrap="square" rtlCol="0">
            <a:spAutoFit/>
          </a:bodyPr>
          <a:lstStyle/>
          <a:p>
            <a:pPr algn="r"/>
            <a:r>
              <a:rPr lang="en-CA" sz="1400" dirty="0" smtClean="0">
                <a:latin typeface="+mn-lt"/>
              </a:rPr>
              <a:t>36%</a:t>
            </a:r>
            <a:endParaRPr lang="en-CA" sz="1400" dirty="0">
              <a:latin typeface="+mn-lt"/>
            </a:endParaRPr>
          </a:p>
        </p:txBody>
      </p:sp>
      <p:sp>
        <p:nvSpPr>
          <p:cNvPr id="56" name="TextBox 55"/>
          <p:cNvSpPr txBox="1"/>
          <p:nvPr/>
        </p:nvSpPr>
        <p:spPr>
          <a:xfrm>
            <a:off x="4703113" y="4508213"/>
            <a:ext cx="615822" cy="307777"/>
          </a:xfrm>
          <a:prstGeom prst="rect">
            <a:avLst/>
          </a:prstGeom>
          <a:noFill/>
        </p:spPr>
        <p:txBody>
          <a:bodyPr wrap="square" rtlCol="0">
            <a:spAutoFit/>
          </a:bodyPr>
          <a:lstStyle/>
          <a:p>
            <a:pPr algn="r"/>
            <a:r>
              <a:rPr lang="en-CA" sz="1400" dirty="0" smtClean="0">
                <a:latin typeface="+mn-lt"/>
              </a:rPr>
              <a:t>30%</a:t>
            </a:r>
            <a:endParaRPr lang="en-CA" sz="1400" dirty="0">
              <a:latin typeface="+mn-lt"/>
            </a:endParaRPr>
          </a:p>
        </p:txBody>
      </p:sp>
      <p:sp>
        <p:nvSpPr>
          <p:cNvPr id="57" name="TextBox 56"/>
          <p:cNvSpPr txBox="1"/>
          <p:nvPr/>
        </p:nvSpPr>
        <p:spPr>
          <a:xfrm>
            <a:off x="4602606" y="4829267"/>
            <a:ext cx="615822" cy="307777"/>
          </a:xfrm>
          <a:prstGeom prst="rect">
            <a:avLst/>
          </a:prstGeom>
          <a:noFill/>
        </p:spPr>
        <p:txBody>
          <a:bodyPr wrap="square" rtlCol="0">
            <a:spAutoFit/>
          </a:bodyPr>
          <a:lstStyle/>
          <a:p>
            <a:pPr algn="r"/>
            <a:r>
              <a:rPr lang="en-CA" sz="1400" dirty="0" smtClean="0">
                <a:latin typeface="+mn-lt"/>
              </a:rPr>
              <a:t>28%</a:t>
            </a:r>
            <a:endParaRPr lang="en-CA" sz="1400" dirty="0">
              <a:latin typeface="+mn-lt"/>
            </a:endParaRPr>
          </a:p>
        </p:txBody>
      </p:sp>
      <p:sp>
        <p:nvSpPr>
          <p:cNvPr id="58" name="TextBox 57"/>
          <p:cNvSpPr txBox="1"/>
          <p:nvPr/>
        </p:nvSpPr>
        <p:spPr>
          <a:xfrm>
            <a:off x="4832176" y="5140796"/>
            <a:ext cx="615822" cy="307777"/>
          </a:xfrm>
          <a:prstGeom prst="rect">
            <a:avLst/>
          </a:prstGeom>
          <a:noFill/>
        </p:spPr>
        <p:txBody>
          <a:bodyPr wrap="square" rtlCol="0">
            <a:spAutoFit/>
          </a:bodyPr>
          <a:lstStyle/>
          <a:p>
            <a:pPr algn="r"/>
            <a:r>
              <a:rPr lang="en-CA" sz="1400" dirty="0" smtClean="0">
                <a:latin typeface="+mn-lt"/>
              </a:rPr>
              <a:t>33%</a:t>
            </a:r>
            <a:endParaRPr lang="en-CA" sz="1400" dirty="0">
              <a:latin typeface="+mn-lt"/>
            </a:endParaRPr>
          </a:p>
        </p:txBody>
      </p:sp>
      <p:sp>
        <p:nvSpPr>
          <p:cNvPr id="59" name="TextBox 58"/>
          <p:cNvSpPr txBox="1"/>
          <p:nvPr/>
        </p:nvSpPr>
        <p:spPr>
          <a:xfrm>
            <a:off x="4327138" y="5480900"/>
            <a:ext cx="615822" cy="307777"/>
          </a:xfrm>
          <a:prstGeom prst="rect">
            <a:avLst/>
          </a:prstGeom>
          <a:noFill/>
        </p:spPr>
        <p:txBody>
          <a:bodyPr wrap="square" rtlCol="0">
            <a:spAutoFit/>
          </a:bodyPr>
          <a:lstStyle/>
          <a:p>
            <a:pPr algn="r"/>
            <a:r>
              <a:rPr lang="en-CA" sz="1400" dirty="0" smtClean="0">
                <a:latin typeface="+mn-lt"/>
              </a:rPr>
              <a:t>18%</a:t>
            </a:r>
            <a:endParaRPr lang="en-CA" sz="1400" dirty="0">
              <a:latin typeface="+mn-lt"/>
            </a:endParaRPr>
          </a:p>
        </p:txBody>
      </p:sp>
      <p:sp>
        <p:nvSpPr>
          <p:cNvPr id="60" name="TextBox 59"/>
          <p:cNvSpPr txBox="1"/>
          <p:nvPr/>
        </p:nvSpPr>
        <p:spPr>
          <a:xfrm>
            <a:off x="3782391" y="5792424"/>
            <a:ext cx="615822" cy="307777"/>
          </a:xfrm>
          <a:prstGeom prst="rect">
            <a:avLst/>
          </a:prstGeom>
          <a:noFill/>
        </p:spPr>
        <p:txBody>
          <a:bodyPr wrap="square" rtlCol="0">
            <a:spAutoFit/>
          </a:bodyPr>
          <a:lstStyle/>
          <a:p>
            <a:pPr algn="r"/>
            <a:r>
              <a:rPr lang="en-CA" sz="1400" dirty="0" smtClean="0">
                <a:latin typeface="+mn-lt"/>
              </a:rPr>
              <a:t>11%</a:t>
            </a:r>
            <a:endParaRPr lang="en-CA" sz="140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3" y="638993"/>
            <a:ext cx="8577039" cy="584775"/>
          </a:xfrm>
          <a:prstGeom prst="rect">
            <a:avLst/>
          </a:prstGeom>
          <a:noFill/>
        </p:spPr>
        <p:txBody>
          <a:bodyPr wrap="square" rtlCol="0">
            <a:spAutoFit/>
          </a:bodyPr>
          <a:lstStyle/>
          <a:p>
            <a:r>
              <a:rPr lang="en-US" sz="3200" dirty="0" smtClean="0">
                <a:solidFill>
                  <a:srgbClr val="505150"/>
                </a:solidFill>
                <a:latin typeface="Myriad Pro"/>
                <a:cs typeface="Myriad Pro"/>
              </a:rPr>
              <a:t>Go-to sources for advice on technology</a:t>
            </a:r>
            <a:endParaRPr lang="en-US" sz="3200" dirty="0">
              <a:solidFill>
                <a:srgbClr val="505150"/>
              </a:solidFill>
              <a:latin typeface="Myriad Pro"/>
              <a:cs typeface="Myriad Pro"/>
            </a:endParaRPr>
          </a:p>
        </p:txBody>
      </p:sp>
      <p:graphicFrame>
        <p:nvGraphicFramePr>
          <p:cNvPr id="14" name="Chart 13"/>
          <p:cNvGraphicFramePr/>
          <p:nvPr/>
        </p:nvGraphicFramePr>
        <p:xfrm>
          <a:off x="-1688064" y="1223767"/>
          <a:ext cx="10253565" cy="519796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164" y="6421735"/>
            <a:ext cx="4965052"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 </a:t>
            </a:r>
            <a:r>
              <a:rPr lang="en-CA" sz="1200" dirty="0" smtClean="0">
                <a:solidFill>
                  <a:srgbClr val="505150"/>
                </a:solidFill>
              </a:rPr>
              <a:t>responses mentioned by 2% or more are shown.</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06125" y="15473"/>
            <a:ext cx="8286716" cy="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lgn="ctr"/>
            <a:r>
              <a:rPr lang="en-CA" sz="2800" b="1" noProof="0" dirty="0" smtClean="0">
                <a:solidFill>
                  <a:schemeClr val="bg1"/>
                </a:solidFill>
              </a:rPr>
              <a:t>Background &amp; Objectives</a:t>
            </a:r>
            <a:endParaRPr kumimoji="0" lang="en-US"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2" name="Content Placeholder 11"/>
          <p:cNvSpPr>
            <a:spLocks noGrp="1"/>
          </p:cNvSpPr>
          <p:nvPr>
            <p:ph idx="1"/>
          </p:nvPr>
        </p:nvSpPr>
        <p:spPr>
          <a:xfrm>
            <a:off x="360364" y="961901"/>
            <a:ext cx="8428037" cy="5145214"/>
          </a:xfrm>
        </p:spPr>
        <p:txBody>
          <a:bodyPr/>
          <a:lstStyle/>
          <a:p>
            <a:pPr>
              <a:buNone/>
            </a:pPr>
            <a:r>
              <a:rPr lang="en-CA" b="1" dirty="0" smtClean="0">
                <a:solidFill>
                  <a:schemeClr val="tx2">
                    <a:lumMod val="75000"/>
                  </a:schemeClr>
                </a:solidFill>
              </a:rPr>
              <a:t>Background</a:t>
            </a:r>
          </a:p>
          <a:p>
            <a:r>
              <a:rPr lang="en-US" sz="1600" dirty="0" smtClean="0"/>
              <a:t>ATB Financial commissioned NRG Research Group to conduct a survey of 300 randomly selected small- to medium-sized businesses in Alberta each quarter, beginning in </a:t>
            </a:r>
            <a:r>
              <a:rPr lang="en-US" sz="1600" dirty="0" smtClean="0"/>
              <a:t> </a:t>
            </a:r>
            <a:r>
              <a:rPr lang="en-US" sz="1600" dirty="0" smtClean="0"/>
              <a:t>Q1 2013</a:t>
            </a:r>
            <a:r>
              <a:rPr lang="en-US" sz="1600" dirty="0" smtClean="0"/>
              <a:t>.</a:t>
            </a:r>
            <a:endParaRPr lang="en-US" sz="1600" dirty="0" smtClean="0"/>
          </a:p>
          <a:p>
            <a:r>
              <a:rPr lang="en-US" sz="1600" dirty="0" smtClean="0"/>
              <a:t>The purpose of the study is to gain an understanding the challenges faced by small- to medium-sized businesses in Alberta, and to track confidence in the business climate in Alberta.</a:t>
            </a:r>
          </a:p>
          <a:p>
            <a:endParaRPr lang="en-US" dirty="0" smtClean="0"/>
          </a:p>
          <a:p>
            <a:pPr>
              <a:buNone/>
            </a:pPr>
            <a:r>
              <a:rPr lang="en-CA" b="1" dirty="0" smtClean="0">
                <a:solidFill>
                  <a:schemeClr val="tx2">
                    <a:lumMod val="75000"/>
                  </a:schemeClr>
                </a:solidFill>
              </a:rPr>
              <a:t>Research Objectives</a:t>
            </a:r>
            <a:endParaRPr lang="en-US" b="1" dirty="0" smtClean="0">
              <a:solidFill>
                <a:schemeClr val="tx2">
                  <a:lumMod val="75000"/>
                </a:schemeClr>
              </a:solidFill>
            </a:endParaRPr>
          </a:p>
          <a:p>
            <a:pPr lvl="4"/>
            <a:r>
              <a:rPr lang="en-US" sz="1600" dirty="0" smtClean="0"/>
              <a:t>Measure business owners and managers’ perceptions of the current business climate compared with six months ago, as well as their assessments of what the business climate will be like six months from now;</a:t>
            </a:r>
          </a:p>
          <a:p>
            <a:pPr lvl="4"/>
            <a:r>
              <a:rPr lang="en-US" sz="1600" dirty="0" smtClean="0"/>
              <a:t>Understand how small to medium-sized business are using technology and how it has impacted their business operations; </a:t>
            </a:r>
          </a:p>
          <a:p>
            <a:pPr lvl="4"/>
            <a:r>
              <a:rPr lang="en-US" sz="1600" dirty="0" smtClean="0"/>
              <a:t>Determine their go-to sources for advice and guidance when making technology-based decisions; </a:t>
            </a:r>
          </a:p>
          <a:p>
            <a:pPr lvl="4"/>
            <a:r>
              <a:rPr lang="en-US" sz="1600" dirty="0" smtClean="0"/>
              <a:t>Assess the current and future importance of online sales;</a:t>
            </a:r>
          </a:p>
          <a:p>
            <a:pPr lvl="4"/>
            <a:r>
              <a:rPr lang="en-US" sz="1600" dirty="0" smtClean="0"/>
              <a:t>Gauge the likelihood of their company’s future investment plans; and,</a:t>
            </a:r>
          </a:p>
          <a:p>
            <a:pPr lvl="4"/>
            <a:r>
              <a:rPr lang="en-US" sz="1600" dirty="0" smtClean="0"/>
              <a:t>Profile the firmographics as well as respondent demographics for small- to medium-sized businesses in Alberta.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107" y="749282"/>
            <a:ext cx="6621893" cy="1077218"/>
          </a:xfrm>
          <a:prstGeom prst="rect">
            <a:avLst/>
          </a:prstGeom>
          <a:noFill/>
        </p:spPr>
        <p:txBody>
          <a:bodyPr wrap="square" rtlCol="0">
            <a:spAutoFit/>
          </a:bodyPr>
          <a:lstStyle/>
          <a:p>
            <a:r>
              <a:rPr lang="en-US" sz="3200" dirty="0" smtClean="0">
                <a:solidFill>
                  <a:srgbClr val="505150"/>
                </a:solidFill>
                <a:latin typeface="Myriad Pro"/>
                <a:cs typeface="Myriad Pro"/>
              </a:rPr>
              <a:t>Time spent online with a </a:t>
            </a:r>
            <a:r>
              <a:rPr lang="en-US" sz="3200" dirty="0" err="1" smtClean="0">
                <a:solidFill>
                  <a:srgbClr val="505150"/>
                </a:solidFill>
                <a:latin typeface="Myriad Pro"/>
                <a:cs typeface="Myriad Pro"/>
              </a:rPr>
              <a:t>smartphone</a:t>
            </a:r>
            <a:r>
              <a:rPr lang="en-US" sz="3200" dirty="0" smtClean="0">
                <a:solidFill>
                  <a:srgbClr val="505150"/>
                </a:solidFill>
                <a:latin typeface="Myriad Pro"/>
                <a:cs typeface="Myriad Pro"/>
              </a:rPr>
              <a:t> or tablet is growing</a:t>
            </a:r>
            <a:endParaRPr lang="en-US" sz="3200" dirty="0">
              <a:solidFill>
                <a:srgbClr val="505150"/>
              </a:solidFill>
              <a:latin typeface="Myriad Pro"/>
              <a:cs typeface="Myriad Pro"/>
            </a:endParaRPr>
          </a:p>
        </p:txBody>
      </p:sp>
      <p:sp>
        <p:nvSpPr>
          <p:cNvPr id="6" name="Rounded Rectangular Callout 5"/>
          <p:cNvSpPr/>
          <p:nvPr/>
        </p:nvSpPr>
        <p:spPr>
          <a:xfrm>
            <a:off x="7376994" y="749282"/>
            <a:ext cx="1620000" cy="2052000"/>
          </a:xfrm>
          <a:prstGeom prst="wedgeRoundRectCallout">
            <a:avLst>
              <a:gd name="adj1" fmla="val -60000"/>
              <a:gd name="adj2" fmla="val 31323"/>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“WHAT PERCENTAGE OF THE TIME YOU SPEND ONLINE FOR BUSINESS PURPOSES IS USING A SMARTPHONE OR TABLET?”</a:t>
            </a:r>
            <a:endParaRPr lang="en-US" sz="1400" b="1" dirty="0">
              <a:solidFill>
                <a:schemeClr val="accent6">
                  <a:lumMod val="75000"/>
                </a:schemeClr>
              </a:solidFill>
              <a:latin typeface="Arial Narrow" pitchFamily="34" charset="0"/>
            </a:endParaRPr>
          </a:p>
        </p:txBody>
      </p:sp>
      <p:sp>
        <p:nvSpPr>
          <p:cNvPr id="7" name="Rounded Rectangular Callout 6"/>
          <p:cNvSpPr/>
          <p:nvPr/>
        </p:nvSpPr>
        <p:spPr>
          <a:xfrm>
            <a:off x="447194" y="2110711"/>
            <a:ext cx="1224000" cy="684000"/>
          </a:xfrm>
          <a:prstGeom prst="wedgeRoundRectCallout">
            <a:avLst>
              <a:gd name="adj1" fmla="val 33053"/>
              <a:gd name="adj2" fmla="val 76116"/>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400" b="1" dirty="0" smtClean="0">
                <a:solidFill>
                  <a:schemeClr val="accent3">
                    <a:lumMod val="75000"/>
                  </a:schemeClr>
                </a:solidFill>
                <a:latin typeface="Arial Narrow" pitchFamily="34" charset="0"/>
              </a:rPr>
              <a:t>“HOW ABOUT LAST YEAR?”</a:t>
            </a:r>
            <a:endParaRPr lang="en-US" sz="1400" b="1" dirty="0">
              <a:solidFill>
                <a:schemeClr val="accent3">
                  <a:lumMod val="75000"/>
                </a:schemeClr>
              </a:solidFill>
              <a:latin typeface="Arial Narrow" pitchFamily="34" charset="0"/>
            </a:endParaRPr>
          </a:p>
        </p:txBody>
      </p:sp>
      <p:graphicFrame>
        <p:nvGraphicFramePr>
          <p:cNvPr id="8" name="Chart 7"/>
          <p:cNvGraphicFramePr/>
          <p:nvPr/>
        </p:nvGraphicFramePr>
        <p:xfrm>
          <a:off x="5143499" y="2869756"/>
          <a:ext cx="2616483" cy="3359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1261229" y="2869756"/>
          <a:ext cx="2755706" cy="335991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758373" y="1984583"/>
            <a:ext cx="1692000" cy="399600"/>
          </a:xfrm>
          <a:prstGeom prst="rect">
            <a:avLst/>
          </a:prstGeom>
          <a:solidFill>
            <a:schemeClr val="accent6">
              <a:lumMod val="75000"/>
            </a:schemeClr>
          </a:solidFill>
        </p:spPr>
        <p:txBody>
          <a:bodyPr wrap="square" rtlCol="0" anchor="ctr">
            <a:spAutoFit/>
          </a:bodyPr>
          <a:lstStyle/>
          <a:p>
            <a:pPr algn="ctr"/>
            <a:r>
              <a:rPr lang="en-CA" sz="2000" b="1" dirty="0" smtClean="0">
                <a:solidFill>
                  <a:schemeClr val="bg1"/>
                </a:solidFill>
                <a:latin typeface="Arial Narrow" pitchFamily="34" charset="0"/>
              </a:rPr>
              <a:t>TODAY</a:t>
            </a:r>
            <a:endParaRPr lang="en-CA" sz="2000" b="1" dirty="0">
              <a:solidFill>
                <a:schemeClr val="bg1"/>
              </a:solidFill>
              <a:latin typeface="Arial Narrow" pitchFamily="34" charset="0"/>
            </a:endParaRPr>
          </a:p>
        </p:txBody>
      </p:sp>
      <p:sp>
        <p:nvSpPr>
          <p:cNvPr id="14" name="TextBox 13"/>
          <p:cNvSpPr txBox="1"/>
          <p:nvPr/>
        </p:nvSpPr>
        <p:spPr>
          <a:xfrm>
            <a:off x="2637473" y="1986071"/>
            <a:ext cx="1692000" cy="400110"/>
          </a:xfrm>
          <a:prstGeom prst="rect">
            <a:avLst/>
          </a:prstGeom>
          <a:solidFill>
            <a:schemeClr val="accent3">
              <a:lumMod val="75000"/>
            </a:schemeClr>
          </a:solidFill>
        </p:spPr>
        <p:txBody>
          <a:bodyPr wrap="square" rtlCol="0" anchor="ctr">
            <a:spAutoFit/>
          </a:bodyPr>
          <a:lstStyle/>
          <a:p>
            <a:pPr algn="ctr"/>
            <a:r>
              <a:rPr lang="en-CA" sz="2000" b="1" dirty="0" smtClean="0">
                <a:solidFill>
                  <a:schemeClr val="bg1"/>
                </a:solidFill>
                <a:latin typeface="Arial Narrow" pitchFamily="34" charset="0"/>
              </a:rPr>
              <a:t>LAST YEAR</a:t>
            </a:r>
          </a:p>
        </p:txBody>
      </p:sp>
      <p:pic>
        <p:nvPicPr>
          <p:cNvPr id="15"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1638" y="1859011"/>
            <a:ext cx="704850" cy="647700"/>
          </a:xfrm>
          <a:prstGeom prst="rect">
            <a:avLst/>
          </a:prstGeom>
          <a:noFill/>
          <a:ln w="9525">
            <a:noFill/>
            <a:miter lim="800000"/>
            <a:headEnd/>
            <a:tailEnd/>
          </a:ln>
        </p:spPr>
      </p:pic>
      <p:sp>
        <p:nvSpPr>
          <p:cNvPr id="16" name="TextBox 15"/>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sp>
        <p:nvSpPr>
          <p:cNvPr id="11" name="TextBox 10"/>
          <p:cNvSpPr txBox="1"/>
          <p:nvPr/>
        </p:nvSpPr>
        <p:spPr>
          <a:xfrm>
            <a:off x="3835400" y="3073774"/>
            <a:ext cx="1498599" cy="646331"/>
          </a:xfrm>
          <a:prstGeom prst="rect">
            <a:avLst/>
          </a:prstGeom>
          <a:noFill/>
        </p:spPr>
        <p:txBody>
          <a:bodyPr wrap="square" rtlCol="0">
            <a:spAutoFit/>
          </a:bodyPr>
          <a:lstStyle/>
          <a:p>
            <a:pPr algn="ctr"/>
            <a:r>
              <a:rPr lang="en-CA" dirty="0" smtClean="0">
                <a:latin typeface="+mn-lt"/>
              </a:rPr>
              <a:t>More than 50%</a:t>
            </a:r>
            <a:endParaRPr lang="en-CA" dirty="0">
              <a:latin typeface="+mn-lt"/>
            </a:endParaRPr>
          </a:p>
        </p:txBody>
      </p:sp>
      <p:sp>
        <p:nvSpPr>
          <p:cNvPr id="12" name="TextBox 11"/>
          <p:cNvSpPr txBox="1"/>
          <p:nvPr/>
        </p:nvSpPr>
        <p:spPr>
          <a:xfrm>
            <a:off x="3835400" y="3947153"/>
            <a:ext cx="1498599" cy="369332"/>
          </a:xfrm>
          <a:prstGeom prst="rect">
            <a:avLst/>
          </a:prstGeom>
          <a:noFill/>
        </p:spPr>
        <p:txBody>
          <a:bodyPr wrap="square" rtlCol="0">
            <a:spAutoFit/>
          </a:bodyPr>
          <a:lstStyle/>
          <a:p>
            <a:pPr algn="ctr"/>
            <a:r>
              <a:rPr lang="en-CA" dirty="0" smtClean="0">
                <a:latin typeface="+mn-lt"/>
              </a:rPr>
              <a:t>25-50%</a:t>
            </a:r>
            <a:endParaRPr lang="en-CA" dirty="0">
              <a:latin typeface="+mn-lt"/>
            </a:endParaRPr>
          </a:p>
        </p:txBody>
      </p:sp>
      <p:sp>
        <p:nvSpPr>
          <p:cNvPr id="17" name="TextBox 16"/>
          <p:cNvSpPr txBox="1"/>
          <p:nvPr/>
        </p:nvSpPr>
        <p:spPr>
          <a:xfrm>
            <a:off x="3835400" y="4614474"/>
            <a:ext cx="1498599" cy="646331"/>
          </a:xfrm>
          <a:prstGeom prst="rect">
            <a:avLst/>
          </a:prstGeom>
          <a:noFill/>
        </p:spPr>
        <p:txBody>
          <a:bodyPr wrap="square" rtlCol="0">
            <a:spAutoFit/>
          </a:bodyPr>
          <a:lstStyle/>
          <a:p>
            <a:pPr algn="ctr"/>
            <a:r>
              <a:rPr lang="en-CA" dirty="0" smtClean="0">
                <a:latin typeface="+mn-lt"/>
              </a:rPr>
              <a:t>Less than 25%</a:t>
            </a:r>
            <a:endParaRPr lang="en-CA" dirty="0">
              <a:latin typeface="+mn-lt"/>
            </a:endParaRPr>
          </a:p>
        </p:txBody>
      </p:sp>
      <p:sp>
        <p:nvSpPr>
          <p:cNvPr id="18" name="TextBox 17"/>
          <p:cNvSpPr txBox="1"/>
          <p:nvPr/>
        </p:nvSpPr>
        <p:spPr>
          <a:xfrm>
            <a:off x="3822700" y="5527505"/>
            <a:ext cx="1498599" cy="369332"/>
          </a:xfrm>
          <a:prstGeom prst="rect">
            <a:avLst/>
          </a:prstGeom>
          <a:noFill/>
        </p:spPr>
        <p:txBody>
          <a:bodyPr wrap="square" rtlCol="0">
            <a:spAutoFit/>
          </a:bodyPr>
          <a:lstStyle/>
          <a:p>
            <a:pPr algn="ctr"/>
            <a:r>
              <a:rPr lang="en-CA" dirty="0" smtClean="0">
                <a:latin typeface="+mn-lt"/>
              </a:rPr>
              <a:t>None</a:t>
            </a:r>
            <a:endParaRPr lang="en-CA" dirty="0">
              <a:latin typeface="+mn-lt"/>
            </a:endParaRPr>
          </a:p>
        </p:txBody>
      </p:sp>
      <p:sp>
        <p:nvSpPr>
          <p:cNvPr id="19" name="Content Placeholder 4"/>
          <p:cNvSpPr txBox="1">
            <a:spLocks/>
          </p:cNvSpPr>
          <p:nvPr/>
        </p:nvSpPr>
        <p:spPr bwMode="auto">
          <a:xfrm>
            <a:off x="7376994" y="3720105"/>
            <a:ext cx="1080000" cy="648000"/>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15%</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0" name="Content Placeholder 4"/>
          <p:cNvSpPr txBox="1">
            <a:spLocks/>
          </p:cNvSpPr>
          <p:nvPr/>
        </p:nvSpPr>
        <p:spPr bwMode="auto">
          <a:xfrm>
            <a:off x="721229" y="3612499"/>
            <a:ext cx="1080000" cy="648000"/>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12%</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250" y="3479184"/>
            <a:ext cx="7921697" cy="584775"/>
          </a:xfrm>
          <a:prstGeom prst="rect">
            <a:avLst/>
          </a:prstGeom>
          <a:noFill/>
        </p:spPr>
        <p:txBody>
          <a:bodyPr wrap="square" rtlCol="0">
            <a:spAutoFit/>
          </a:bodyPr>
          <a:lstStyle/>
          <a:p>
            <a:r>
              <a:rPr lang="en-US" sz="3200" dirty="0" smtClean="0">
                <a:solidFill>
                  <a:schemeClr val="bg1"/>
                </a:solidFill>
                <a:latin typeface="Myriad Pro"/>
                <a:cs typeface="Myriad Pro"/>
              </a:rPr>
              <a:t>Corporate website usage</a:t>
            </a:r>
            <a:endParaRPr lang="en-CA" sz="2400" i="1" dirty="0" smtClean="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Corporate website usage and purpose</a:t>
            </a:r>
            <a:endParaRPr lang="en-US" sz="3200" dirty="0">
              <a:solidFill>
                <a:srgbClr val="505150"/>
              </a:solidFill>
              <a:latin typeface="Myriad Pro"/>
              <a:cs typeface="Myriad Pro"/>
            </a:endParaRPr>
          </a:p>
        </p:txBody>
      </p:sp>
      <p:sp>
        <p:nvSpPr>
          <p:cNvPr id="12" name="TextBox 11"/>
          <p:cNvSpPr txBox="1"/>
          <p:nvPr/>
        </p:nvSpPr>
        <p:spPr>
          <a:xfrm>
            <a:off x="-4536" y="3041202"/>
            <a:ext cx="2862036" cy="895218"/>
          </a:xfrm>
          <a:prstGeom prst="rect">
            <a:avLst/>
          </a:prstGeom>
          <a:solidFill>
            <a:srgbClr val="C6D9F1">
              <a:alpha val="74902"/>
            </a:srgbClr>
          </a:solidFill>
          <a:ln>
            <a:noFill/>
          </a:ln>
        </p:spPr>
        <p:txBody>
          <a:bodyPr wrap="square" lIns="216000" tIns="108000" rIns="180000" bIns="108000" rtlCol="0" anchor="ctr" anchorCtr="0">
            <a:spAutoFit/>
          </a:bodyPr>
          <a:lstStyle/>
          <a:p>
            <a:pPr>
              <a:spcAft>
                <a:spcPts val="600"/>
              </a:spcAft>
            </a:pPr>
            <a:r>
              <a:rPr lang="en-CA" sz="2400" b="1" dirty="0" smtClean="0">
                <a:solidFill>
                  <a:schemeClr val="tx2">
                    <a:lumMod val="60000"/>
                    <a:lumOff val="40000"/>
                  </a:schemeClr>
                </a:solidFill>
                <a:latin typeface="+mn-lt"/>
              </a:rPr>
              <a:t>75% </a:t>
            </a:r>
            <a:r>
              <a:rPr lang="en-CA" sz="2000" dirty="0" smtClean="0">
                <a:solidFill>
                  <a:srgbClr val="505150"/>
                </a:solidFill>
                <a:latin typeface="+mn-lt"/>
              </a:rPr>
              <a:t>of SMEs have a corporate website.</a:t>
            </a:r>
          </a:p>
        </p:txBody>
      </p:sp>
      <p:graphicFrame>
        <p:nvGraphicFramePr>
          <p:cNvPr id="7" name="Chart 6"/>
          <p:cNvGraphicFramePr/>
          <p:nvPr/>
        </p:nvGraphicFramePr>
        <p:xfrm>
          <a:off x="3114503" y="2682067"/>
          <a:ext cx="5689597" cy="2841664"/>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ular Callout 8"/>
          <p:cNvSpPr/>
          <p:nvPr/>
        </p:nvSpPr>
        <p:spPr>
          <a:xfrm>
            <a:off x="3941814" y="1942150"/>
            <a:ext cx="4241430" cy="511804"/>
          </a:xfrm>
          <a:prstGeom prst="wedgeRoundRectCallout">
            <a:avLst>
              <a:gd name="adj1" fmla="val -15419"/>
              <a:gd name="adj2" fmla="val 38858"/>
              <a:gd name="adj3" fmla="val 16667"/>
            </a:avLst>
          </a:prstGeom>
          <a:noFill/>
          <a:ln w="28575">
            <a:solidFill>
              <a:schemeClr val="accent6">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“WHAT IS THE MAIN PURPOSE OF YOUR BUSINESS’ WEBSITE?”</a:t>
            </a:r>
            <a:endParaRPr lang="en-CA" sz="1600" b="1" dirty="0">
              <a:solidFill>
                <a:schemeClr val="accent6">
                  <a:lumMod val="75000"/>
                </a:schemeClr>
              </a:solidFill>
              <a:latin typeface="Arial Narrow" pitchFamily="34" charset="0"/>
            </a:endParaRPr>
          </a:p>
        </p:txBody>
      </p:sp>
      <p:sp>
        <p:nvSpPr>
          <p:cNvPr id="8" name="TextBox 7"/>
          <p:cNvSpPr txBox="1"/>
          <p:nvPr/>
        </p:nvSpPr>
        <p:spPr>
          <a:xfrm>
            <a:off x="8164" y="6571031"/>
            <a:ext cx="8156122"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having a business website (n=225</a:t>
            </a:r>
            <a:r>
              <a:rPr lang="en-CA" sz="1200" dirty="0" smtClean="0">
                <a:solidFill>
                  <a:srgbClr val="505150"/>
                </a:solidFill>
              </a:rPr>
              <a:t>).</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107" y="749282"/>
            <a:ext cx="6424185" cy="1077218"/>
          </a:xfrm>
          <a:prstGeom prst="rect">
            <a:avLst/>
          </a:prstGeom>
          <a:noFill/>
        </p:spPr>
        <p:txBody>
          <a:bodyPr wrap="square" rtlCol="0">
            <a:spAutoFit/>
          </a:bodyPr>
          <a:lstStyle/>
          <a:p>
            <a:r>
              <a:rPr lang="en-US" sz="3200" dirty="0" smtClean="0">
                <a:solidFill>
                  <a:srgbClr val="505150"/>
                </a:solidFill>
                <a:latin typeface="Myriad Pro"/>
                <a:cs typeface="Myriad Pro"/>
              </a:rPr>
              <a:t>Capital spent on the website has grown considerably</a:t>
            </a:r>
            <a:endParaRPr lang="en-US" sz="3200" dirty="0">
              <a:solidFill>
                <a:srgbClr val="505150"/>
              </a:solidFill>
              <a:latin typeface="Myriad Pro"/>
              <a:cs typeface="Myriad Pro"/>
            </a:endParaRPr>
          </a:p>
        </p:txBody>
      </p:sp>
      <p:sp>
        <p:nvSpPr>
          <p:cNvPr id="6" name="Rounded Rectangular Callout 5"/>
          <p:cNvSpPr/>
          <p:nvPr/>
        </p:nvSpPr>
        <p:spPr>
          <a:xfrm>
            <a:off x="7376994" y="1198676"/>
            <a:ext cx="1620000" cy="1980000"/>
          </a:xfrm>
          <a:prstGeom prst="wedgeRoundRectCallout">
            <a:avLst>
              <a:gd name="adj1" fmla="val -60000"/>
              <a:gd name="adj2" fmla="val 31323"/>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“COMPARED TO A YEAR AGO, WOULD YOU SAY THE AMOUNT OF CAPITAL YOUR BUSINESS SPENDS ON ITS WEBSITE HAS …?”</a:t>
            </a:r>
            <a:endParaRPr lang="en-US" sz="1400" b="1" dirty="0">
              <a:solidFill>
                <a:schemeClr val="accent6">
                  <a:lumMod val="75000"/>
                </a:schemeClr>
              </a:solidFill>
              <a:latin typeface="Arial Narrow" pitchFamily="34" charset="0"/>
            </a:endParaRPr>
          </a:p>
        </p:txBody>
      </p:sp>
      <p:sp>
        <p:nvSpPr>
          <p:cNvPr id="7" name="Rounded Rectangular Callout 6"/>
          <p:cNvSpPr/>
          <p:nvPr/>
        </p:nvSpPr>
        <p:spPr>
          <a:xfrm>
            <a:off x="447194" y="2110711"/>
            <a:ext cx="1505966" cy="792000"/>
          </a:xfrm>
          <a:prstGeom prst="wedgeRoundRectCallout">
            <a:avLst>
              <a:gd name="adj1" fmla="val 33053"/>
              <a:gd name="adj2" fmla="val 76116"/>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400" b="1" dirty="0" smtClean="0">
                <a:solidFill>
                  <a:schemeClr val="accent3">
                    <a:lumMod val="75000"/>
                  </a:schemeClr>
                </a:solidFill>
                <a:latin typeface="Arial Narrow" pitchFamily="34" charset="0"/>
              </a:rPr>
              <a:t>“HOW ABOUT COMPARED TO 5 YEARS AGO?”</a:t>
            </a:r>
            <a:endParaRPr lang="en-US" sz="1400" b="1" dirty="0">
              <a:solidFill>
                <a:schemeClr val="accent3">
                  <a:lumMod val="75000"/>
                </a:schemeClr>
              </a:solidFill>
              <a:latin typeface="Arial Narrow" pitchFamily="34" charset="0"/>
            </a:endParaRPr>
          </a:p>
        </p:txBody>
      </p:sp>
      <p:graphicFrame>
        <p:nvGraphicFramePr>
          <p:cNvPr id="8" name="Chart 7"/>
          <p:cNvGraphicFramePr/>
          <p:nvPr/>
        </p:nvGraphicFramePr>
        <p:xfrm>
          <a:off x="5143499" y="2869756"/>
          <a:ext cx="2616483" cy="3359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1261229" y="2869756"/>
          <a:ext cx="2755706" cy="335991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758373" y="1984583"/>
            <a:ext cx="1692000" cy="399600"/>
          </a:xfrm>
          <a:prstGeom prst="rect">
            <a:avLst/>
          </a:prstGeom>
          <a:solidFill>
            <a:schemeClr val="accent6">
              <a:lumMod val="75000"/>
            </a:schemeClr>
          </a:solidFill>
        </p:spPr>
        <p:txBody>
          <a:bodyPr wrap="square" rtlCol="0" anchor="ctr">
            <a:spAutoFit/>
          </a:bodyPr>
          <a:lstStyle/>
          <a:p>
            <a:pPr algn="ctr"/>
            <a:r>
              <a:rPr lang="en-CA" sz="2000" b="1" dirty="0" smtClean="0">
                <a:solidFill>
                  <a:schemeClr val="bg1"/>
                </a:solidFill>
                <a:latin typeface="Arial Narrow" pitchFamily="34" charset="0"/>
              </a:rPr>
              <a:t>LAST YEAR</a:t>
            </a:r>
            <a:endParaRPr lang="en-CA" sz="2000" b="1" dirty="0">
              <a:solidFill>
                <a:schemeClr val="bg1"/>
              </a:solidFill>
              <a:latin typeface="Arial Narrow" pitchFamily="34" charset="0"/>
            </a:endParaRPr>
          </a:p>
        </p:txBody>
      </p:sp>
      <p:sp>
        <p:nvSpPr>
          <p:cNvPr id="14" name="TextBox 13"/>
          <p:cNvSpPr txBox="1"/>
          <p:nvPr/>
        </p:nvSpPr>
        <p:spPr>
          <a:xfrm>
            <a:off x="2637473" y="1986071"/>
            <a:ext cx="1692000" cy="400110"/>
          </a:xfrm>
          <a:prstGeom prst="rect">
            <a:avLst/>
          </a:prstGeom>
          <a:solidFill>
            <a:schemeClr val="accent3">
              <a:lumMod val="75000"/>
            </a:schemeClr>
          </a:solidFill>
        </p:spPr>
        <p:txBody>
          <a:bodyPr wrap="square" rtlCol="0" anchor="ctr">
            <a:spAutoFit/>
          </a:bodyPr>
          <a:lstStyle/>
          <a:p>
            <a:pPr algn="ctr"/>
            <a:r>
              <a:rPr lang="en-CA" sz="2000" b="1" dirty="0" smtClean="0">
                <a:solidFill>
                  <a:schemeClr val="bg1"/>
                </a:solidFill>
                <a:latin typeface="Arial Narrow" pitchFamily="34" charset="0"/>
              </a:rPr>
              <a:t>5 YEARS AGO</a:t>
            </a:r>
          </a:p>
        </p:txBody>
      </p:sp>
      <p:pic>
        <p:nvPicPr>
          <p:cNvPr id="15"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1638" y="1859011"/>
            <a:ext cx="704850" cy="647700"/>
          </a:xfrm>
          <a:prstGeom prst="rect">
            <a:avLst/>
          </a:prstGeom>
          <a:noFill/>
          <a:ln w="9525">
            <a:noFill/>
            <a:miter lim="800000"/>
            <a:headEnd/>
            <a:tailEnd/>
          </a:ln>
        </p:spPr>
      </p:pic>
      <p:sp>
        <p:nvSpPr>
          <p:cNvPr id="16" name="TextBox 15"/>
          <p:cNvSpPr txBox="1"/>
          <p:nvPr/>
        </p:nvSpPr>
        <p:spPr>
          <a:xfrm>
            <a:off x="8164" y="6576933"/>
            <a:ext cx="82849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rPr>
              <a:t>Source:  ATB Financial, Survey on Alberta SMEs, Dec 2013; among those who report having a business website (n=225).</a:t>
            </a:r>
            <a:endParaRPr lang="en-CA" sz="1200" dirty="0">
              <a:solidFill>
                <a:srgbClr val="505150"/>
              </a:solidFill>
            </a:endParaRPr>
          </a:p>
        </p:txBody>
      </p:sp>
      <p:sp>
        <p:nvSpPr>
          <p:cNvPr id="11" name="TextBox 10"/>
          <p:cNvSpPr txBox="1"/>
          <p:nvPr/>
        </p:nvSpPr>
        <p:spPr>
          <a:xfrm>
            <a:off x="3835400" y="3055112"/>
            <a:ext cx="1498599" cy="646331"/>
          </a:xfrm>
          <a:prstGeom prst="rect">
            <a:avLst/>
          </a:prstGeom>
          <a:noFill/>
        </p:spPr>
        <p:txBody>
          <a:bodyPr wrap="square" rtlCol="0">
            <a:spAutoFit/>
          </a:bodyPr>
          <a:lstStyle/>
          <a:p>
            <a:pPr algn="ctr"/>
            <a:r>
              <a:rPr lang="en-CA" dirty="0" smtClean="0">
                <a:latin typeface="+mn-lt"/>
              </a:rPr>
              <a:t>Increased Significantly</a:t>
            </a:r>
            <a:endParaRPr lang="en-CA" dirty="0">
              <a:latin typeface="+mn-lt"/>
            </a:endParaRPr>
          </a:p>
        </p:txBody>
      </p:sp>
      <p:sp>
        <p:nvSpPr>
          <p:cNvPr id="12" name="TextBox 11"/>
          <p:cNvSpPr txBox="1"/>
          <p:nvPr/>
        </p:nvSpPr>
        <p:spPr>
          <a:xfrm>
            <a:off x="3835400" y="3853843"/>
            <a:ext cx="1498599" cy="646331"/>
          </a:xfrm>
          <a:prstGeom prst="rect">
            <a:avLst/>
          </a:prstGeom>
          <a:noFill/>
        </p:spPr>
        <p:txBody>
          <a:bodyPr wrap="square" rtlCol="0">
            <a:spAutoFit/>
          </a:bodyPr>
          <a:lstStyle/>
          <a:p>
            <a:pPr algn="ctr"/>
            <a:r>
              <a:rPr lang="en-CA" dirty="0" smtClean="0">
                <a:latin typeface="+mn-lt"/>
              </a:rPr>
              <a:t>Increased Somewhat</a:t>
            </a:r>
            <a:endParaRPr lang="en-CA" dirty="0">
              <a:latin typeface="+mn-lt"/>
            </a:endParaRPr>
          </a:p>
        </p:txBody>
      </p:sp>
      <p:sp>
        <p:nvSpPr>
          <p:cNvPr id="17" name="TextBox 16"/>
          <p:cNvSpPr txBox="1"/>
          <p:nvPr/>
        </p:nvSpPr>
        <p:spPr>
          <a:xfrm>
            <a:off x="3835400" y="4614474"/>
            <a:ext cx="1498599" cy="646331"/>
          </a:xfrm>
          <a:prstGeom prst="rect">
            <a:avLst/>
          </a:prstGeom>
          <a:noFill/>
        </p:spPr>
        <p:txBody>
          <a:bodyPr wrap="square" rtlCol="0">
            <a:spAutoFit/>
          </a:bodyPr>
          <a:lstStyle/>
          <a:p>
            <a:pPr algn="ctr"/>
            <a:r>
              <a:rPr lang="en-CA" dirty="0" smtClean="0">
                <a:latin typeface="+mn-lt"/>
              </a:rPr>
              <a:t>Remained the same</a:t>
            </a:r>
            <a:endParaRPr lang="en-CA" dirty="0">
              <a:latin typeface="+mn-lt"/>
            </a:endParaRPr>
          </a:p>
        </p:txBody>
      </p:sp>
      <p:sp>
        <p:nvSpPr>
          <p:cNvPr id="18" name="TextBox 17"/>
          <p:cNvSpPr txBox="1"/>
          <p:nvPr/>
        </p:nvSpPr>
        <p:spPr>
          <a:xfrm>
            <a:off x="3822700" y="5527505"/>
            <a:ext cx="1498599" cy="369332"/>
          </a:xfrm>
          <a:prstGeom prst="rect">
            <a:avLst/>
          </a:prstGeom>
          <a:noFill/>
        </p:spPr>
        <p:txBody>
          <a:bodyPr wrap="square" rtlCol="0">
            <a:spAutoFit/>
          </a:bodyPr>
          <a:lstStyle/>
          <a:p>
            <a:pPr algn="ctr"/>
            <a:r>
              <a:rPr lang="en-CA" dirty="0" smtClean="0">
                <a:latin typeface="+mn-lt"/>
              </a:rPr>
              <a:t>Decreased</a:t>
            </a:r>
            <a:endParaRPr lang="en-CA"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3" y="638993"/>
            <a:ext cx="5826607" cy="1077218"/>
          </a:xfrm>
          <a:prstGeom prst="rect">
            <a:avLst/>
          </a:prstGeom>
          <a:noFill/>
        </p:spPr>
        <p:txBody>
          <a:bodyPr wrap="square" rtlCol="0">
            <a:spAutoFit/>
          </a:bodyPr>
          <a:lstStyle/>
          <a:p>
            <a:r>
              <a:rPr lang="en-US" sz="3200" dirty="0" smtClean="0">
                <a:solidFill>
                  <a:srgbClr val="505150"/>
                </a:solidFill>
                <a:latin typeface="Myriad Pro"/>
                <a:cs typeface="Myriad Pro"/>
              </a:rPr>
              <a:t>Developing an online sales channel</a:t>
            </a:r>
            <a:endParaRPr lang="en-US" sz="3200" dirty="0">
              <a:solidFill>
                <a:srgbClr val="505150"/>
              </a:solidFill>
              <a:latin typeface="Myriad Pro"/>
              <a:cs typeface="Myriad Pro"/>
            </a:endParaRPr>
          </a:p>
        </p:txBody>
      </p:sp>
      <p:graphicFrame>
        <p:nvGraphicFramePr>
          <p:cNvPr id="14" name="Chart 13"/>
          <p:cNvGraphicFramePr/>
          <p:nvPr/>
        </p:nvGraphicFramePr>
        <p:xfrm>
          <a:off x="-1090767" y="1739899"/>
          <a:ext cx="7902113" cy="46482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163" y="6580362"/>
            <a:ext cx="8230767"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having an e-commerce website (n=34</a:t>
            </a:r>
            <a:r>
              <a:rPr lang="en-CA" sz="1200" dirty="0" smtClean="0">
                <a:solidFill>
                  <a:srgbClr val="505150"/>
                </a:solidFill>
              </a:rPr>
              <a:t>).</a:t>
            </a:r>
            <a:endParaRPr lang="en-CA" sz="1200" dirty="0">
              <a:solidFill>
                <a:srgbClr val="505150"/>
              </a:solidFill>
              <a:latin typeface="+mn-lt"/>
            </a:endParaRPr>
          </a:p>
        </p:txBody>
      </p:sp>
      <p:sp>
        <p:nvSpPr>
          <p:cNvPr id="9" name="Rounded Rectangular Callout 8"/>
          <p:cNvSpPr/>
          <p:nvPr/>
        </p:nvSpPr>
        <p:spPr>
          <a:xfrm>
            <a:off x="7108335" y="879600"/>
            <a:ext cx="1872000" cy="1984898"/>
          </a:xfrm>
          <a:prstGeom prst="wedgeRoundRectCallout">
            <a:avLst>
              <a:gd name="adj1" fmla="val -55782"/>
              <a:gd name="adj2" fmla="val 29123"/>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“IF YOU THOUGHT OF YOUR ONLINE SALES AS COMING FROM A SINGLE LOCATION, AT WHAT POINT WOULD YOU SEE IT BECOMING YOUR BEST LOCATION?”</a:t>
            </a:r>
            <a:endParaRPr lang="en-US" sz="1400" b="1" dirty="0">
              <a:solidFill>
                <a:schemeClr val="accent6">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107" y="749282"/>
            <a:ext cx="6621893" cy="1077218"/>
          </a:xfrm>
          <a:prstGeom prst="rect">
            <a:avLst/>
          </a:prstGeom>
          <a:noFill/>
        </p:spPr>
        <p:txBody>
          <a:bodyPr wrap="square" rtlCol="0">
            <a:spAutoFit/>
          </a:bodyPr>
          <a:lstStyle/>
          <a:p>
            <a:r>
              <a:rPr lang="en-US" sz="3200" dirty="0" smtClean="0">
                <a:solidFill>
                  <a:srgbClr val="505150"/>
                </a:solidFill>
                <a:latin typeface="Myriad Pro"/>
                <a:cs typeface="Myriad Pro"/>
              </a:rPr>
              <a:t>Percentage of online sales shows growth</a:t>
            </a:r>
            <a:endParaRPr lang="en-US" sz="3200" dirty="0">
              <a:solidFill>
                <a:srgbClr val="505150"/>
              </a:solidFill>
              <a:latin typeface="Myriad Pro"/>
              <a:cs typeface="Myriad Pro"/>
            </a:endParaRPr>
          </a:p>
        </p:txBody>
      </p:sp>
      <p:sp>
        <p:nvSpPr>
          <p:cNvPr id="6" name="Rounded Rectangular Callout 5"/>
          <p:cNvSpPr/>
          <p:nvPr/>
        </p:nvSpPr>
        <p:spPr>
          <a:xfrm>
            <a:off x="7376994" y="749282"/>
            <a:ext cx="1620000" cy="1620000"/>
          </a:xfrm>
          <a:prstGeom prst="wedgeRoundRectCallout">
            <a:avLst>
              <a:gd name="adj1" fmla="val -60000"/>
              <a:gd name="adj2" fmla="val 31323"/>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“WHAT PERCENTAGE OF YOUR OVERALL SALES IS GENERATED FROM ONLINE SALES?”</a:t>
            </a:r>
            <a:endParaRPr lang="en-US" sz="1400" b="1" dirty="0">
              <a:solidFill>
                <a:schemeClr val="accent6">
                  <a:lumMod val="75000"/>
                </a:schemeClr>
              </a:solidFill>
              <a:latin typeface="Arial Narrow" pitchFamily="34" charset="0"/>
            </a:endParaRPr>
          </a:p>
        </p:txBody>
      </p:sp>
      <p:sp>
        <p:nvSpPr>
          <p:cNvPr id="7" name="Rounded Rectangular Callout 6"/>
          <p:cNvSpPr/>
          <p:nvPr/>
        </p:nvSpPr>
        <p:spPr>
          <a:xfrm>
            <a:off x="447194" y="2110711"/>
            <a:ext cx="1224000" cy="684000"/>
          </a:xfrm>
          <a:prstGeom prst="wedgeRoundRectCallout">
            <a:avLst>
              <a:gd name="adj1" fmla="val 33053"/>
              <a:gd name="adj2" fmla="val 76116"/>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400" b="1" dirty="0" smtClean="0">
                <a:solidFill>
                  <a:schemeClr val="accent3">
                    <a:lumMod val="75000"/>
                  </a:schemeClr>
                </a:solidFill>
                <a:latin typeface="Arial Narrow" pitchFamily="34" charset="0"/>
              </a:rPr>
              <a:t>“HOW ABOUT A YEAR AGO?”</a:t>
            </a:r>
            <a:endParaRPr lang="en-US" sz="1400" b="1" dirty="0">
              <a:solidFill>
                <a:schemeClr val="accent3">
                  <a:lumMod val="75000"/>
                </a:schemeClr>
              </a:solidFill>
              <a:latin typeface="Arial Narrow" pitchFamily="34" charset="0"/>
            </a:endParaRPr>
          </a:p>
        </p:txBody>
      </p:sp>
      <p:graphicFrame>
        <p:nvGraphicFramePr>
          <p:cNvPr id="8" name="Chart 7"/>
          <p:cNvGraphicFramePr/>
          <p:nvPr/>
        </p:nvGraphicFramePr>
        <p:xfrm>
          <a:off x="5143499" y="2869756"/>
          <a:ext cx="3020787" cy="3359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858416" y="2869756"/>
          <a:ext cx="3158519" cy="335991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758373" y="1984583"/>
            <a:ext cx="1692000" cy="399600"/>
          </a:xfrm>
          <a:prstGeom prst="rect">
            <a:avLst/>
          </a:prstGeom>
          <a:solidFill>
            <a:schemeClr val="accent6">
              <a:lumMod val="75000"/>
            </a:schemeClr>
          </a:solidFill>
        </p:spPr>
        <p:txBody>
          <a:bodyPr wrap="square" rtlCol="0" anchor="ctr">
            <a:spAutoFit/>
          </a:bodyPr>
          <a:lstStyle/>
          <a:p>
            <a:pPr algn="ctr"/>
            <a:r>
              <a:rPr lang="en-CA" sz="2000" b="1" dirty="0" smtClean="0">
                <a:solidFill>
                  <a:schemeClr val="bg1"/>
                </a:solidFill>
                <a:latin typeface="Arial Narrow" pitchFamily="34" charset="0"/>
              </a:rPr>
              <a:t>TODAY</a:t>
            </a:r>
            <a:endParaRPr lang="en-CA" sz="2000" b="1" dirty="0">
              <a:solidFill>
                <a:schemeClr val="bg1"/>
              </a:solidFill>
              <a:latin typeface="Arial Narrow" pitchFamily="34" charset="0"/>
            </a:endParaRPr>
          </a:p>
        </p:txBody>
      </p:sp>
      <p:sp>
        <p:nvSpPr>
          <p:cNvPr id="14" name="TextBox 13"/>
          <p:cNvSpPr txBox="1"/>
          <p:nvPr/>
        </p:nvSpPr>
        <p:spPr>
          <a:xfrm>
            <a:off x="2637473" y="1986071"/>
            <a:ext cx="1692000" cy="400110"/>
          </a:xfrm>
          <a:prstGeom prst="rect">
            <a:avLst/>
          </a:prstGeom>
          <a:solidFill>
            <a:schemeClr val="accent3">
              <a:lumMod val="75000"/>
            </a:schemeClr>
          </a:solidFill>
        </p:spPr>
        <p:txBody>
          <a:bodyPr wrap="square" rtlCol="0" anchor="ctr">
            <a:spAutoFit/>
          </a:bodyPr>
          <a:lstStyle/>
          <a:p>
            <a:pPr algn="ctr"/>
            <a:r>
              <a:rPr lang="en-CA" sz="2000" b="1" dirty="0" smtClean="0">
                <a:solidFill>
                  <a:schemeClr val="bg1"/>
                </a:solidFill>
                <a:latin typeface="Arial Narrow" pitchFamily="34" charset="0"/>
              </a:rPr>
              <a:t>1 YEAR AGO</a:t>
            </a:r>
          </a:p>
        </p:txBody>
      </p:sp>
      <p:pic>
        <p:nvPicPr>
          <p:cNvPr id="15"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1638" y="1859011"/>
            <a:ext cx="704850" cy="647700"/>
          </a:xfrm>
          <a:prstGeom prst="rect">
            <a:avLst/>
          </a:prstGeom>
          <a:noFill/>
          <a:ln w="9525">
            <a:noFill/>
            <a:miter lim="800000"/>
            <a:headEnd/>
            <a:tailEnd/>
          </a:ln>
        </p:spPr>
      </p:pic>
      <p:sp>
        <p:nvSpPr>
          <p:cNvPr id="11" name="TextBox 10"/>
          <p:cNvSpPr txBox="1"/>
          <p:nvPr/>
        </p:nvSpPr>
        <p:spPr>
          <a:xfrm>
            <a:off x="3835400" y="3121784"/>
            <a:ext cx="1498599" cy="369332"/>
          </a:xfrm>
          <a:prstGeom prst="rect">
            <a:avLst/>
          </a:prstGeom>
          <a:noFill/>
        </p:spPr>
        <p:txBody>
          <a:bodyPr wrap="square" rtlCol="0" anchor="ctr">
            <a:spAutoFit/>
          </a:bodyPr>
          <a:lstStyle/>
          <a:p>
            <a:pPr algn="ctr"/>
            <a:r>
              <a:rPr lang="en-CA" dirty="0" smtClean="0">
                <a:latin typeface="+mn-lt"/>
              </a:rPr>
              <a:t>51% or more</a:t>
            </a:r>
            <a:endParaRPr lang="en-CA" dirty="0">
              <a:latin typeface="+mn-lt"/>
            </a:endParaRPr>
          </a:p>
        </p:txBody>
      </p:sp>
      <p:sp>
        <p:nvSpPr>
          <p:cNvPr id="12" name="TextBox 11"/>
          <p:cNvSpPr txBox="1"/>
          <p:nvPr/>
        </p:nvSpPr>
        <p:spPr>
          <a:xfrm>
            <a:off x="3835400" y="3741727"/>
            <a:ext cx="1498599" cy="369332"/>
          </a:xfrm>
          <a:prstGeom prst="rect">
            <a:avLst/>
          </a:prstGeom>
          <a:noFill/>
        </p:spPr>
        <p:txBody>
          <a:bodyPr wrap="square" rtlCol="0">
            <a:spAutoFit/>
          </a:bodyPr>
          <a:lstStyle/>
          <a:p>
            <a:pPr algn="ctr"/>
            <a:r>
              <a:rPr lang="en-CA" dirty="0" smtClean="0">
                <a:latin typeface="+mn-lt"/>
              </a:rPr>
              <a:t>26-50%</a:t>
            </a:r>
            <a:endParaRPr lang="en-CA" dirty="0">
              <a:latin typeface="+mn-lt"/>
            </a:endParaRPr>
          </a:p>
        </p:txBody>
      </p:sp>
      <p:sp>
        <p:nvSpPr>
          <p:cNvPr id="17" name="TextBox 16"/>
          <p:cNvSpPr txBox="1"/>
          <p:nvPr/>
        </p:nvSpPr>
        <p:spPr>
          <a:xfrm>
            <a:off x="3835400" y="4350146"/>
            <a:ext cx="1498599" cy="369332"/>
          </a:xfrm>
          <a:prstGeom prst="rect">
            <a:avLst/>
          </a:prstGeom>
          <a:noFill/>
        </p:spPr>
        <p:txBody>
          <a:bodyPr wrap="square" rtlCol="0" anchor="ctr">
            <a:spAutoFit/>
          </a:bodyPr>
          <a:lstStyle/>
          <a:p>
            <a:pPr algn="ctr"/>
            <a:r>
              <a:rPr lang="en-CA" dirty="0" smtClean="0">
                <a:latin typeface="+mn-lt"/>
              </a:rPr>
              <a:t>25% or less</a:t>
            </a:r>
            <a:endParaRPr lang="en-CA" dirty="0">
              <a:latin typeface="+mn-lt"/>
            </a:endParaRPr>
          </a:p>
        </p:txBody>
      </p:sp>
      <p:sp>
        <p:nvSpPr>
          <p:cNvPr id="18" name="TextBox 17"/>
          <p:cNvSpPr txBox="1"/>
          <p:nvPr/>
        </p:nvSpPr>
        <p:spPr>
          <a:xfrm>
            <a:off x="3822700" y="5592822"/>
            <a:ext cx="1498599" cy="369332"/>
          </a:xfrm>
          <a:prstGeom prst="rect">
            <a:avLst/>
          </a:prstGeom>
          <a:noFill/>
        </p:spPr>
        <p:txBody>
          <a:bodyPr wrap="square" rtlCol="0">
            <a:spAutoFit/>
          </a:bodyPr>
          <a:lstStyle/>
          <a:p>
            <a:pPr algn="ctr"/>
            <a:r>
              <a:rPr lang="en-CA" dirty="0" smtClean="0">
                <a:latin typeface="+mn-lt"/>
              </a:rPr>
              <a:t>Don’t know</a:t>
            </a:r>
            <a:endParaRPr lang="en-CA" dirty="0">
              <a:latin typeface="+mn-lt"/>
            </a:endParaRPr>
          </a:p>
        </p:txBody>
      </p:sp>
      <p:sp>
        <p:nvSpPr>
          <p:cNvPr id="19" name="Content Placeholder 4"/>
          <p:cNvSpPr txBox="1">
            <a:spLocks/>
          </p:cNvSpPr>
          <p:nvPr/>
        </p:nvSpPr>
        <p:spPr bwMode="auto">
          <a:xfrm>
            <a:off x="7376994" y="3396105"/>
            <a:ext cx="1080000" cy="648000"/>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26%</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0" name="Content Placeholder 4"/>
          <p:cNvSpPr txBox="1">
            <a:spLocks/>
          </p:cNvSpPr>
          <p:nvPr/>
        </p:nvSpPr>
        <p:spPr bwMode="auto">
          <a:xfrm>
            <a:off x="721229" y="3396105"/>
            <a:ext cx="1080000" cy="648000"/>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21%</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TextBox 20"/>
          <p:cNvSpPr txBox="1"/>
          <p:nvPr/>
        </p:nvSpPr>
        <p:spPr>
          <a:xfrm>
            <a:off x="8164" y="6571031"/>
            <a:ext cx="8156122"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having an e-commerce website (n=39</a:t>
            </a:r>
            <a:r>
              <a:rPr lang="en-CA" sz="1200" dirty="0" smtClean="0">
                <a:solidFill>
                  <a:srgbClr val="505150"/>
                </a:solidFill>
              </a:rPr>
              <a:t>).</a:t>
            </a:r>
            <a:endParaRPr lang="en-CA" sz="1200" dirty="0">
              <a:solidFill>
                <a:srgbClr val="505150"/>
              </a:solidFill>
              <a:latin typeface="+mn-lt"/>
            </a:endParaRPr>
          </a:p>
        </p:txBody>
      </p:sp>
      <p:sp>
        <p:nvSpPr>
          <p:cNvPr id="22" name="TextBox 21"/>
          <p:cNvSpPr txBox="1"/>
          <p:nvPr/>
        </p:nvSpPr>
        <p:spPr>
          <a:xfrm>
            <a:off x="3822700" y="4968592"/>
            <a:ext cx="1498599" cy="369332"/>
          </a:xfrm>
          <a:prstGeom prst="rect">
            <a:avLst/>
          </a:prstGeom>
          <a:noFill/>
        </p:spPr>
        <p:txBody>
          <a:bodyPr wrap="square" rtlCol="0">
            <a:spAutoFit/>
          </a:bodyPr>
          <a:lstStyle/>
          <a:p>
            <a:pPr algn="ctr"/>
            <a:r>
              <a:rPr lang="en-CA" dirty="0" smtClean="0">
                <a:latin typeface="+mn-lt"/>
              </a:rPr>
              <a:t>None</a:t>
            </a:r>
            <a:endParaRPr lang="en-CA"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250" y="3479184"/>
            <a:ext cx="7921697" cy="584775"/>
          </a:xfrm>
          <a:prstGeom prst="rect">
            <a:avLst/>
          </a:prstGeom>
          <a:noFill/>
        </p:spPr>
        <p:txBody>
          <a:bodyPr wrap="square" rtlCol="0">
            <a:spAutoFit/>
          </a:bodyPr>
          <a:lstStyle/>
          <a:p>
            <a:r>
              <a:rPr lang="en-US" sz="3200" dirty="0" smtClean="0">
                <a:solidFill>
                  <a:schemeClr val="bg1"/>
                </a:solidFill>
                <a:latin typeface="Myriad Pro"/>
                <a:cs typeface="Myriad Pro"/>
              </a:rPr>
              <a:t>Social media usage</a:t>
            </a:r>
            <a:endParaRPr lang="en-CA" sz="2400" i="1" dirty="0" smtClean="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Social media usage and purpose</a:t>
            </a:r>
            <a:endParaRPr lang="en-US" sz="3200" dirty="0">
              <a:solidFill>
                <a:srgbClr val="505150"/>
              </a:solidFill>
              <a:latin typeface="Myriad Pro"/>
              <a:cs typeface="Myriad Pro"/>
            </a:endParaRPr>
          </a:p>
        </p:txBody>
      </p:sp>
      <p:sp>
        <p:nvSpPr>
          <p:cNvPr id="12" name="TextBox 11"/>
          <p:cNvSpPr txBox="1"/>
          <p:nvPr/>
        </p:nvSpPr>
        <p:spPr>
          <a:xfrm>
            <a:off x="-4537" y="1609043"/>
            <a:ext cx="3744000" cy="4450037"/>
          </a:xfrm>
          <a:prstGeom prst="rect">
            <a:avLst/>
          </a:prstGeom>
          <a:solidFill>
            <a:srgbClr val="C6D9F1">
              <a:alpha val="74902"/>
            </a:srgbClr>
          </a:solidFill>
          <a:ln>
            <a:noFill/>
          </a:ln>
        </p:spPr>
        <p:txBody>
          <a:bodyPr wrap="square" lIns="216000" tIns="108000" rIns="180000" bIns="108000" rtlCol="0" anchor="ctr" anchorCtr="0">
            <a:spAutoFit/>
          </a:bodyPr>
          <a:lstStyle/>
          <a:p>
            <a:pPr>
              <a:spcAft>
                <a:spcPts val="600"/>
              </a:spcAft>
            </a:pPr>
            <a:r>
              <a:rPr lang="en-CA" sz="2400" dirty="0" smtClean="0">
                <a:solidFill>
                  <a:srgbClr val="505150"/>
                </a:solidFill>
              </a:rPr>
              <a:t>Among SMEs who are currently using social media:</a:t>
            </a:r>
          </a:p>
          <a:p>
            <a:pPr>
              <a:spcAft>
                <a:spcPts val="600"/>
              </a:spcAft>
              <a:buFont typeface="Arial" pitchFamily="34" charset="0"/>
              <a:buChar char="•"/>
            </a:pPr>
            <a:r>
              <a:rPr lang="en-CA" sz="2400" b="1" dirty="0" smtClean="0">
                <a:solidFill>
                  <a:schemeClr val="tx2">
                    <a:lumMod val="60000"/>
                    <a:lumOff val="40000"/>
                  </a:schemeClr>
                </a:solidFill>
                <a:latin typeface="+mn-lt"/>
              </a:rPr>
              <a:t> 96% </a:t>
            </a:r>
            <a:r>
              <a:rPr lang="en-CA" sz="2000" dirty="0" smtClean="0">
                <a:solidFill>
                  <a:srgbClr val="505150"/>
                </a:solidFill>
                <a:latin typeface="+mn-lt"/>
              </a:rPr>
              <a:t>use </a:t>
            </a:r>
            <a:r>
              <a:rPr lang="en-CA" sz="2000" dirty="0" err="1" smtClean="0">
                <a:solidFill>
                  <a:srgbClr val="505150"/>
                </a:solidFill>
                <a:latin typeface="+mn-lt"/>
              </a:rPr>
              <a:t>Facebook</a:t>
            </a:r>
            <a:endParaRPr lang="en-CA" sz="2000" dirty="0" smtClean="0">
              <a:solidFill>
                <a:srgbClr val="505150"/>
              </a:solidFill>
              <a:latin typeface="+mn-lt"/>
            </a:endParaRPr>
          </a:p>
          <a:p>
            <a:pPr>
              <a:spcAft>
                <a:spcPts val="600"/>
              </a:spcAft>
              <a:buFont typeface="Arial" pitchFamily="34" charset="0"/>
              <a:buChar char="•"/>
            </a:pPr>
            <a:r>
              <a:rPr lang="en-CA" sz="2400" b="1" dirty="0" smtClean="0">
                <a:solidFill>
                  <a:schemeClr val="tx2">
                    <a:lumMod val="60000"/>
                    <a:lumOff val="40000"/>
                  </a:schemeClr>
                </a:solidFill>
              </a:rPr>
              <a:t> 55% </a:t>
            </a:r>
            <a:r>
              <a:rPr lang="en-CA" sz="2000" dirty="0" smtClean="0">
                <a:solidFill>
                  <a:srgbClr val="505150"/>
                </a:solidFill>
              </a:rPr>
              <a:t>Twitter</a:t>
            </a:r>
          </a:p>
          <a:p>
            <a:pPr>
              <a:spcAft>
                <a:spcPts val="600"/>
              </a:spcAft>
              <a:buFont typeface="Arial" pitchFamily="34" charset="0"/>
              <a:buChar char="•"/>
            </a:pPr>
            <a:r>
              <a:rPr lang="en-CA" sz="2400" b="1" dirty="0" smtClean="0">
                <a:solidFill>
                  <a:schemeClr val="tx2">
                    <a:lumMod val="60000"/>
                    <a:lumOff val="40000"/>
                  </a:schemeClr>
                </a:solidFill>
              </a:rPr>
              <a:t> 44% </a:t>
            </a:r>
            <a:r>
              <a:rPr lang="en-CA" sz="2000" dirty="0" smtClean="0">
                <a:solidFill>
                  <a:srgbClr val="505150"/>
                </a:solidFill>
              </a:rPr>
              <a:t>LinkedIn</a:t>
            </a:r>
          </a:p>
          <a:p>
            <a:pPr>
              <a:spcAft>
                <a:spcPts val="600"/>
              </a:spcAft>
              <a:buFont typeface="Arial" pitchFamily="34" charset="0"/>
              <a:buChar char="•"/>
            </a:pPr>
            <a:r>
              <a:rPr lang="en-CA" sz="2400" b="1" dirty="0" smtClean="0">
                <a:solidFill>
                  <a:schemeClr val="tx2">
                    <a:lumMod val="60000"/>
                    <a:lumOff val="40000"/>
                  </a:schemeClr>
                </a:solidFill>
              </a:rPr>
              <a:t> 14% </a:t>
            </a:r>
            <a:r>
              <a:rPr lang="en-CA" sz="2000" dirty="0" err="1" smtClean="0">
                <a:solidFill>
                  <a:srgbClr val="505150"/>
                </a:solidFill>
              </a:rPr>
              <a:t>Instagram</a:t>
            </a:r>
            <a:r>
              <a:rPr lang="en-CA" sz="2400" b="1" dirty="0" smtClean="0">
                <a:solidFill>
                  <a:schemeClr val="tx2">
                    <a:lumMod val="60000"/>
                    <a:lumOff val="40000"/>
                  </a:schemeClr>
                </a:solidFill>
              </a:rPr>
              <a:t> </a:t>
            </a:r>
          </a:p>
          <a:p>
            <a:pPr>
              <a:spcAft>
                <a:spcPts val="600"/>
              </a:spcAft>
              <a:buFont typeface="Arial" pitchFamily="34" charset="0"/>
              <a:buChar char="•"/>
            </a:pPr>
            <a:r>
              <a:rPr lang="en-CA" sz="2400" b="1" dirty="0" smtClean="0">
                <a:solidFill>
                  <a:schemeClr val="tx2">
                    <a:lumMod val="60000"/>
                    <a:lumOff val="40000"/>
                  </a:schemeClr>
                </a:solidFill>
              </a:rPr>
              <a:t> 12% </a:t>
            </a:r>
            <a:r>
              <a:rPr lang="en-CA" sz="2000" dirty="0" err="1" smtClean="0">
                <a:solidFill>
                  <a:srgbClr val="505150"/>
                </a:solidFill>
              </a:rPr>
              <a:t>Pinterest</a:t>
            </a:r>
            <a:endParaRPr lang="en-CA" sz="2000" dirty="0" smtClean="0">
              <a:solidFill>
                <a:srgbClr val="505150"/>
              </a:solidFill>
            </a:endParaRPr>
          </a:p>
          <a:p>
            <a:pPr>
              <a:spcAft>
                <a:spcPts val="600"/>
              </a:spcAft>
              <a:buFont typeface="Arial" pitchFamily="34" charset="0"/>
              <a:buChar char="•"/>
            </a:pPr>
            <a:r>
              <a:rPr lang="en-CA" sz="2400" b="1" dirty="0" smtClean="0">
                <a:solidFill>
                  <a:schemeClr val="tx2">
                    <a:lumMod val="60000"/>
                    <a:lumOff val="40000"/>
                  </a:schemeClr>
                </a:solidFill>
              </a:rPr>
              <a:t> 3% </a:t>
            </a:r>
            <a:r>
              <a:rPr lang="en-CA" sz="2000" dirty="0" err="1" smtClean="0">
                <a:solidFill>
                  <a:srgbClr val="505150"/>
                </a:solidFill>
              </a:rPr>
              <a:t>Youtube</a:t>
            </a:r>
            <a:endParaRPr lang="en-CA" sz="2000" dirty="0" smtClean="0">
              <a:solidFill>
                <a:srgbClr val="505150"/>
              </a:solidFill>
            </a:endParaRPr>
          </a:p>
          <a:p>
            <a:pPr>
              <a:spcAft>
                <a:spcPts val="600"/>
              </a:spcAft>
              <a:buFont typeface="Arial" pitchFamily="34" charset="0"/>
              <a:buChar char="•"/>
            </a:pPr>
            <a:r>
              <a:rPr lang="en-CA" sz="2400" b="1" dirty="0" smtClean="0">
                <a:solidFill>
                  <a:schemeClr val="tx2">
                    <a:lumMod val="60000"/>
                    <a:lumOff val="40000"/>
                  </a:schemeClr>
                </a:solidFill>
              </a:rPr>
              <a:t> 2% </a:t>
            </a:r>
            <a:r>
              <a:rPr lang="en-CA" sz="2000" dirty="0" smtClean="0">
                <a:solidFill>
                  <a:srgbClr val="505150"/>
                </a:solidFill>
              </a:rPr>
              <a:t>Google+</a:t>
            </a:r>
          </a:p>
        </p:txBody>
      </p:sp>
      <p:graphicFrame>
        <p:nvGraphicFramePr>
          <p:cNvPr id="7" name="Chart 6"/>
          <p:cNvGraphicFramePr/>
          <p:nvPr/>
        </p:nvGraphicFramePr>
        <p:xfrm>
          <a:off x="3385102" y="2114599"/>
          <a:ext cx="5689597" cy="426409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ular Callout 8"/>
          <p:cNvSpPr/>
          <p:nvPr/>
        </p:nvSpPr>
        <p:spPr>
          <a:xfrm>
            <a:off x="4212413" y="1602795"/>
            <a:ext cx="4241430" cy="511804"/>
          </a:xfrm>
          <a:prstGeom prst="wedgeRoundRectCallout">
            <a:avLst>
              <a:gd name="adj1" fmla="val -15419"/>
              <a:gd name="adj2" fmla="val 38858"/>
              <a:gd name="adj3" fmla="val 16667"/>
            </a:avLst>
          </a:prstGeom>
          <a:noFill/>
          <a:ln w="28575">
            <a:solidFill>
              <a:schemeClr val="accent6">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“WHAT IS THE MAIN REASON YOUR BUSINESS USES SOCIAL MEDIA?”</a:t>
            </a:r>
            <a:endParaRPr lang="en-CA" sz="1600" b="1" dirty="0">
              <a:solidFill>
                <a:schemeClr val="accent6">
                  <a:lumMod val="75000"/>
                </a:schemeClr>
              </a:solidFill>
              <a:latin typeface="Arial Narrow" pitchFamily="34" charset="0"/>
            </a:endParaRPr>
          </a:p>
        </p:txBody>
      </p:sp>
      <p:sp>
        <p:nvSpPr>
          <p:cNvPr id="8" name="TextBox 7"/>
          <p:cNvSpPr txBox="1"/>
          <p:nvPr/>
        </p:nvSpPr>
        <p:spPr>
          <a:xfrm>
            <a:off x="8164" y="6571031"/>
            <a:ext cx="8156122"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using social media (n=105</a:t>
            </a:r>
            <a:r>
              <a:rPr lang="en-CA" sz="1200" dirty="0" smtClean="0">
                <a:solidFill>
                  <a:srgbClr val="505150"/>
                </a:solidFill>
              </a:rPr>
              <a:t>).</a:t>
            </a:r>
            <a:endParaRPr lang="en-CA" sz="1200" dirty="0">
              <a:solidFill>
                <a:srgbClr val="505150"/>
              </a:solidFill>
              <a:latin typeface="+mn-lt"/>
            </a:endParaRPr>
          </a:p>
        </p:txBody>
      </p:sp>
      <p:pic>
        <p:nvPicPr>
          <p:cNvPr id="10" name="Picture 9" descr="Social-Media.jpg"/>
          <p:cNvPicPr>
            <a:picLocks noChangeAspect="1"/>
          </p:cNvPicPr>
          <p:nvPr/>
        </p:nvPicPr>
        <p:blipFill>
          <a:blip r:embed="rId4">
            <a:clrChange>
              <a:clrFrom>
                <a:srgbClr val="FFFFFF"/>
              </a:clrFrom>
              <a:clrTo>
                <a:srgbClr val="FFFFFF">
                  <a:alpha val="0"/>
                </a:srgbClr>
              </a:clrTo>
            </a:clrChange>
          </a:blip>
          <a:stretch>
            <a:fillRect/>
          </a:stretch>
        </p:blipFill>
        <p:spPr>
          <a:xfrm>
            <a:off x="7376746" y="-15254"/>
            <a:ext cx="1664349" cy="1664349"/>
          </a:xfrm>
          <a:prstGeom prst="rect">
            <a:avLst/>
          </a:prstGeom>
        </p:spPr>
      </p:pic>
      <p:pic>
        <p:nvPicPr>
          <p:cNvPr id="205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57652" y="2972432"/>
            <a:ext cx="353524" cy="305750"/>
          </a:xfrm>
          <a:prstGeom prst="rect">
            <a:avLst/>
          </a:prstGeom>
          <a:noFill/>
          <a:ln w="9525">
            <a:noFill/>
            <a:miter lim="800000"/>
            <a:headEnd/>
            <a:tailEnd/>
          </a:ln>
        </p:spPr>
      </p:pic>
      <p:pic>
        <p:nvPicPr>
          <p:cNvPr id="2051"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76696" y="3372548"/>
            <a:ext cx="384931" cy="330230"/>
          </a:xfrm>
          <a:prstGeom prst="rect">
            <a:avLst/>
          </a:prstGeom>
          <a:noFill/>
          <a:ln w="9525">
            <a:noFill/>
            <a:miter lim="800000"/>
            <a:headEnd/>
            <a:tailEnd/>
          </a:ln>
        </p:spPr>
      </p:pic>
      <p:pic>
        <p:nvPicPr>
          <p:cNvPr id="2052"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903221" y="3837582"/>
            <a:ext cx="340971" cy="290664"/>
          </a:xfrm>
          <a:prstGeom prst="rect">
            <a:avLst/>
          </a:prstGeom>
          <a:noFill/>
          <a:ln w="9525">
            <a:noFill/>
            <a:miter lim="800000"/>
            <a:headEnd/>
            <a:tailEnd/>
          </a:ln>
        </p:spPr>
      </p:pic>
      <p:pic>
        <p:nvPicPr>
          <p:cNvPr id="2053"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723944" y="5213839"/>
            <a:ext cx="340528" cy="288000"/>
          </a:xfrm>
          <a:prstGeom prst="rect">
            <a:avLst/>
          </a:prstGeom>
          <a:noFill/>
          <a:ln w="9525">
            <a:noFill/>
            <a:miter lim="800000"/>
            <a:headEnd/>
            <a:tailEnd/>
          </a:ln>
        </p:spPr>
      </p:pic>
      <p:pic>
        <p:nvPicPr>
          <p:cNvPr id="2054" name="Picture 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977025" y="4763361"/>
            <a:ext cx="341197" cy="288000"/>
          </a:xfrm>
          <a:prstGeom prst="rect">
            <a:avLst/>
          </a:prstGeom>
          <a:noFill/>
          <a:ln w="9525">
            <a:noFill/>
            <a:miter lim="800000"/>
            <a:headEnd/>
            <a:tailEnd/>
          </a:ln>
        </p:spPr>
      </p:pic>
      <p:pic>
        <p:nvPicPr>
          <p:cNvPr id="14" name="chart"/>
          <p:cNvPicPr>
            <a:picLocks noChangeAspect="1"/>
          </p:cNvPicPr>
          <p:nvPr/>
        </p:nvPicPr>
        <p:blipFill>
          <a:blip r:embed="rId10">
            <a:clrChange>
              <a:clrFrom>
                <a:srgbClr val="FEFEFE"/>
              </a:clrFrom>
              <a:clrTo>
                <a:srgbClr val="FEFEFE">
                  <a:alpha val="0"/>
                </a:srgbClr>
              </a:clrTo>
            </a:clrChange>
          </a:blip>
          <a:stretch>
            <a:fillRect/>
          </a:stretch>
        </p:blipFill>
        <p:spPr>
          <a:xfrm flipH="1">
            <a:off x="2073706" y="4281856"/>
            <a:ext cx="310118" cy="288000"/>
          </a:xfrm>
          <a:prstGeom prst="rect">
            <a:avLst/>
          </a:prstGeom>
        </p:spPr>
      </p:pic>
      <p:pic>
        <p:nvPicPr>
          <p:cNvPr id="2055" name="Picture 7"/>
          <p:cNvPicPr>
            <a:picLocks noChangeAspect="1" noChangeArrowheads="1"/>
          </p:cNvPicPr>
          <p:nvPr/>
        </p:nvPicPr>
        <p:blipFill>
          <a:blip r:embed="rId11">
            <a:clrChange>
              <a:clrFrom>
                <a:srgbClr val="F3F3F3"/>
              </a:clrFrom>
              <a:clrTo>
                <a:srgbClr val="F3F3F3">
                  <a:alpha val="0"/>
                </a:srgbClr>
              </a:clrTo>
            </a:clrChange>
          </a:blip>
          <a:srcRect/>
          <a:stretch>
            <a:fillRect/>
          </a:stretch>
        </p:blipFill>
        <p:spPr bwMode="auto">
          <a:xfrm>
            <a:off x="1750821" y="5622501"/>
            <a:ext cx="304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644" y="717118"/>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Social media usage is growing quickly</a:t>
            </a:r>
            <a:endParaRPr lang="en-US" sz="3200" dirty="0">
              <a:solidFill>
                <a:srgbClr val="505150"/>
              </a:solidFill>
              <a:latin typeface="Myriad Pro"/>
              <a:cs typeface="Myriad Pro"/>
            </a:endParaRPr>
          </a:p>
        </p:txBody>
      </p:sp>
      <p:sp>
        <p:nvSpPr>
          <p:cNvPr id="9" name="Rounded Rectangular Callout 8"/>
          <p:cNvSpPr/>
          <p:nvPr/>
        </p:nvSpPr>
        <p:spPr>
          <a:xfrm>
            <a:off x="1030149" y="5364563"/>
            <a:ext cx="6898512" cy="735295"/>
          </a:xfrm>
          <a:prstGeom prst="wedgeRoundRectCallout">
            <a:avLst>
              <a:gd name="adj1" fmla="val -15419"/>
              <a:gd name="adj2" fmla="val 38858"/>
              <a:gd name="adj3" fmla="val 16667"/>
            </a:avLst>
          </a:prstGeom>
          <a:noFill/>
          <a:ln w="28575">
            <a:solidFill>
              <a:schemeClr val="accent6">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USAGE TODAY: “Does your business use social media or make social media postings?”</a:t>
            </a:r>
          </a:p>
          <a:p>
            <a:pPr algn="ctr"/>
            <a:r>
              <a:rPr lang="en-CA" sz="1400" b="1" dirty="0" smtClean="0">
                <a:solidFill>
                  <a:schemeClr val="accent6">
                    <a:lumMod val="75000"/>
                  </a:schemeClr>
                </a:solidFill>
                <a:latin typeface="Arial Narrow" pitchFamily="34" charset="0"/>
              </a:rPr>
              <a:t>ONE YEAR AGO: “Did your business use social media a year ago?”  </a:t>
            </a:r>
          </a:p>
          <a:p>
            <a:pPr algn="ctr"/>
            <a:r>
              <a:rPr lang="en-CA" sz="1400" b="1" dirty="0" smtClean="0">
                <a:solidFill>
                  <a:schemeClr val="accent6">
                    <a:lumMod val="75000"/>
                  </a:schemeClr>
                </a:solidFill>
                <a:latin typeface="Arial Narrow" pitchFamily="34" charset="0"/>
              </a:rPr>
              <a:t>THREE YEARS AGO: “How about three years ago?”</a:t>
            </a:r>
            <a:endParaRPr lang="en-CA" sz="1400" b="1" dirty="0">
              <a:solidFill>
                <a:schemeClr val="accent6">
                  <a:lumMod val="75000"/>
                </a:schemeClr>
              </a:solidFill>
              <a:latin typeface="Arial Narrow" pitchFamily="34" charset="0"/>
            </a:endParaRPr>
          </a:p>
        </p:txBody>
      </p:sp>
      <p:sp>
        <p:nvSpPr>
          <p:cNvPr id="8" name="TextBox 7"/>
          <p:cNvSpPr txBox="1"/>
          <p:nvPr/>
        </p:nvSpPr>
        <p:spPr>
          <a:xfrm>
            <a:off x="8164" y="6571031"/>
            <a:ext cx="8156122"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using social media (n=105</a:t>
            </a:r>
            <a:r>
              <a:rPr lang="en-CA" sz="1200" dirty="0" smtClean="0">
                <a:solidFill>
                  <a:srgbClr val="505150"/>
                </a:solidFill>
              </a:rPr>
              <a:t>).</a:t>
            </a:r>
            <a:endParaRPr lang="en-CA" sz="1200" dirty="0">
              <a:solidFill>
                <a:srgbClr val="505150"/>
              </a:solidFill>
              <a:latin typeface="+mn-lt"/>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22604" y="193809"/>
            <a:ext cx="1828798" cy="941103"/>
          </a:xfrm>
          <a:prstGeom prst="rect">
            <a:avLst/>
          </a:prstGeom>
          <a:noFill/>
          <a:ln w="9525">
            <a:noFill/>
            <a:miter lim="800000"/>
            <a:headEnd/>
            <a:tailEnd/>
          </a:ln>
        </p:spPr>
      </p:pic>
      <p:sp>
        <p:nvSpPr>
          <p:cNvPr id="13" name="TextBox 12"/>
          <p:cNvSpPr txBox="1"/>
          <p:nvPr/>
        </p:nvSpPr>
        <p:spPr>
          <a:xfrm>
            <a:off x="7222604" y="2695957"/>
            <a:ext cx="1909822" cy="1818548"/>
          </a:xfrm>
          <a:prstGeom prst="rect">
            <a:avLst/>
          </a:prstGeom>
          <a:solidFill>
            <a:srgbClr val="C6D9F1">
              <a:alpha val="74902"/>
            </a:srgbClr>
          </a:solidFill>
          <a:ln>
            <a:noFill/>
          </a:ln>
        </p:spPr>
        <p:txBody>
          <a:bodyPr wrap="square" lIns="216000" tIns="108000" rIns="180000" bIns="108000" rtlCol="0" anchor="ctr" anchorCtr="0">
            <a:spAutoFit/>
          </a:bodyPr>
          <a:lstStyle/>
          <a:p>
            <a:pPr>
              <a:spcAft>
                <a:spcPts val="600"/>
              </a:spcAft>
            </a:pPr>
            <a:r>
              <a:rPr lang="en-CA" sz="2400" b="1" dirty="0" smtClean="0">
                <a:solidFill>
                  <a:schemeClr val="tx2">
                    <a:lumMod val="60000"/>
                    <a:lumOff val="40000"/>
                  </a:schemeClr>
                </a:solidFill>
              </a:rPr>
              <a:t>31% </a:t>
            </a:r>
            <a:r>
              <a:rPr lang="en-CA" sz="2000" dirty="0" smtClean="0">
                <a:solidFill>
                  <a:srgbClr val="505150"/>
                </a:solidFill>
              </a:rPr>
              <a:t>plan on using social media more in the upcoming year.</a:t>
            </a:r>
          </a:p>
        </p:txBody>
      </p:sp>
      <p:graphicFrame>
        <p:nvGraphicFramePr>
          <p:cNvPr id="14" name="Chart 13"/>
          <p:cNvGraphicFramePr/>
          <p:nvPr/>
        </p:nvGraphicFramePr>
        <p:xfrm>
          <a:off x="945266" y="1666753"/>
          <a:ext cx="6096000" cy="357432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107" y="749282"/>
            <a:ext cx="8292073" cy="584775"/>
          </a:xfrm>
          <a:prstGeom prst="rect">
            <a:avLst/>
          </a:prstGeom>
          <a:noFill/>
        </p:spPr>
        <p:txBody>
          <a:bodyPr wrap="square" rtlCol="0">
            <a:spAutoFit/>
          </a:bodyPr>
          <a:lstStyle/>
          <a:p>
            <a:r>
              <a:rPr lang="en-US" sz="3200" dirty="0" smtClean="0">
                <a:solidFill>
                  <a:srgbClr val="505150"/>
                </a:solidFill>
                <a:latin typeface="Myriad Pro"/>
                <a:cs typeface="Myriad Pro"/>
              </a:rPr>
              <a:t>Online content owners varies</a:t>
            </a:r>
            <a:endParaRPr lang="en-US" sz="3200" dirty="0">
              <a:solidFill>
                <a:srgbClr val="505150"/>
              </a:solidFill>
              <a:latin typeface="Myriad Pro"/>
              <a:cs typeface="Myriad Pro"/>
            </a:endParaRPr>
          </a:p>
        </p:txBody>
      </p:sp>
      <p:sp>
        <p:nvSpPr>
          <p:cNvPr id="6" name="Rounded Rectangular Callout 5"/>
          <p:cNvSpPr/>
          <p:nvPr/>
        </p:nvSpPr>
        <p:spPr>
          <a:xfrm>
            <a:off x="7376994" y="1859011"/>
            <a:ext cx="1151186" cy="759741"/>
          </a:xfrm>
          <a:prstGeom prst="wedgeRoundRectCallout">
            <a:avLst>
              <a:gd name="adj1" fmla="val -33253"/>
              <a:gd name="adj2" fmla="val 63254"/>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WEBSITE’S CONTENT</a:t>
            </a:r>
            <a:endParaRPr lang="en-US" sz="1400" b="1" dirty="0">
              <a:solidFill>
                <a:schemeClr val="accent6">
                  <a:lumMod val="75000"/>
                </a:schemeClr>
              </a:solidFill>
              <a:latin typeface="Arial Narrow" pitchFamily="34" charset="0"/>
            </a:endParaRPr>
          </a:p>
        </p:txBody>
      </p:sp>
      <p:sp>
        <p:nvSpPr>
          <p:cNvPr id="7" name="Rounded Rectangular Callout 6"/>
          <p:cNvSpPr/>
          <p:nvPr/>
        </p:nvSpPr>
        <p:spPr>
          <a:xfrm>
            <a:off x="438538" y="1859011"/>
            <a:ext cx="1352939" cy="759742"/>
          </a:xfrm>
          <a:prstGeom prst="wedgeRoundRectCallout">
            <a:avLst>
              <a:gd name="adj1" fmla="val 29102"/>
              <a:gd name="adj2" fmla="val 61921"/>
              <a:gd name="adj3" fmla="val 16667"/>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400" b="1" dirty="0" smtClean="0">
                <a:solidFill>
                  <a:schemeClr val="accent3">
                    <a:lumMod val="75000"/>
                  </a:schemeClr>
                </a:solidFill>
                <a:latin typeface="Arial Narrow" pitchFamily="34" charset="0"/>
              </a:rPr>
              <a:t>COMPANY’S SOCIAL MEDIA POSTINGS</a:t>
            </a:r>
          </a:p>
        </p:txBody>
      </p:sp>
      <p:graphicFrame>
        <p:nvGraphicFramePr>
          <p:cNvPr id="8" name="Chart 7"/>
          <p:cNvGraphicFramePr/>
          <p:nvPr/>
        </p:nvGraphicFramePr>
        <p:xfrm>
          <a:off x="5866600" y="2869756"/>
          <a:ext cx="3020787" cy="3359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133465" y="2869756"/>
          <a:ext cx="3158519" cy="335991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758373" y="1984583"/>
            <a:ext cx="1800000" cy="399600"/>
          </a:xfrm>
          <a:prstGeom prst="rect">
            <a:avLst/>
          </a:prstGeom>
          <a:solidFill>
            <a:schemeClr val="accent6">
              <a:lumMod val="75000"/>
            </a:schemeClr>
          </a:solidFill>
        </p:spPr>
        <p:txBody>
          <a:bodyPr wrap="square" rtlCol="0" anchor="ctr">
            <a:spAutoFit/>
          </a:bodyPr>
          <a:lstStyle/>
          <a:p>
            <a:pPr algn="ctr"/>
            <a:r>
              <a:rPr lang="en-CA" sz="2000" b="1" dirty="0" smtClean="0">
                <a:solidFill>
                  <a:schemeClr val="bg1"/>
                </a:solidFill>
                <a:latin typeface="Arial Narrow" pitchFamily="34" charset="0"/>
              </a:rPr>
              <a:t>WEBSITE</a:t>
            </a:r>
            <a:endParaRPr lang="en-CA" sz="2000" b="1" dirty="0">
              <a:solidFill>
                <a:schemeClr val="bg1"/>
              </a:solidFill>
              <a:latin typeface="Arial Narrow" pitchFamily="34" charset="0"/>
            </a:endParaRPr>
          </a:p>
        </p:txBody>
      </p:sp>
      <p:sp>
        <p:nvSpPr>
          <p:cNvPr id="14" name="TextBox 13"/>
          <p:cNvSpPr txBox="1"/>
          <p:nvPr/>
        </p:nvSpPr>
        <p:spPr>
          <a:xfrm>
            <a:off x="2581487" y="1986071"/>
            <a:ext cx="1800000" cy="400110"/>
          </a:xfrm>
          <a:prstGeom prst="rect">
            <a:avLst/>
          </a:prstGeom>
          <a:solidFill>
            <a:schemeClr val="accent3">
              <a:lumMod val="75000"/>
            </a:schemeClr>
          </a:solidFill>
        </p:spPr>
        <p:txBody>
          <a:bodyPr wrap="square" rtlCol="0" anchor="ctr">
            <a:spAutoFit/>
          </a:bodyPr>
          <a:lstStyle/>
          <a:p>
            <a:pPr algn="ctr"/>
            <a:r>
              <a:rPr lang="en-CA" sz="2000" b="1" dirty="0" smtClean="0">
                <a:solidFill>
                  <a:schemeClr val="bg1"/>
                </a:solidFill>
                <a:latin typeface="Arial Narrow" pitchFamily="34" charset="0"/>
              </a:rPr>
              <a:t>SOCIAL MEDIA</a:t>
            </a:r>
          </a:p>
        </p:txBody>
      </p:sp>
      <p:pic>
        <p:nvPicPr>
          <p:cNvPr id="15"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1638" y="1859011"/>
            <a:ext cx="704850" cy="647700"/>
          </a:xfrm>
          <a:prstGeom prst="rect">
            <a:avLst/>
          </a:prstGeom>
          <a:noFill/>
          <a:ln w="9525">
            <a:noFill/>
            <a:miter lim="800000"/>
            <a:headEnd/>
            <a:tailEnd/>
          </a:ln>
        </p:spPr>
      </p:pic>
      <p:sp>
        <p:nvSpPr>
          <p:cNvPr id="11" name="TextBox 10"/>
          <p:cNvSpPr txBox="1"/>
          <p:nvPr/>
        </p:nvSpPr>
        <p:spPr>
          <a:xfrm>
            <a:off x="3060927" y="3121785"/>
            <a:ext cx="3022600" cy="369332"/>
          </a:xfrm>
          <a:prstGeom prst="rect">
            <a:avLst/>
          </a:prstGeom>
          <a:noFill/>
        </p:spPr>
        <p:txBody>
          <a:bodyPr wrap="square" rtlCol="0" anchor="ctr">
            <a:spAutoFit/>
          </a:bodyPr>
          <a:lstStyle/>
          <a:p>
            <a:pPr algn="ctr"/>
            <a:r>
              <a:rPr lang="en-CA" dirty="0" smtClean="0">
                <a:latin typeface="+mn-lt"/>
              </a:rPr>
              <a:t>Company owners/ partners</a:t>
            </a:r>
            <a:endParaRPr lang="en-CA" dirty="0">
              <a:latin typeface="+mn-lt"/>
            </a:endParaRPr>
          </a:p>
        </p:txBody>
      </p:sp>
      <p:sp>
        <p:nvSpPr>
          <p:cNvPr id="17" name="TextBox 16"/>
          <p:cNvSpPr txBox="1"/>
          <p:nvPr/>
        </p:nvSpPr>
        <p:spPr>
          <a:xfrm>
            <a:off x="3060928" y="4350146"/>
            <a:ext cx="3022600" cy="369332"/>
          </a:xfrm>
          <a:prstGeom prst="rect">
            <a:avLst/>
          </a:prstGeom>
          <a:noFill/>
        </p:spPr>
        <p:txBody>
          <a:bodyPr wrap="square" rtlCol="0" anchor="ctr">
            <a:spAutoFit/>
          </a:bodyPr>
          <a:lstStyle/>
          <a:p>
            <a:pPr algn="ctr"/>
            <a:r>
              <a:rPr lang="en-CA" dirty="0" smtClean="0">
                <a:latin typeface="+mn-lt"/>
              </a:rPr>
              <a:t>Designated employee(s)</a:t>
            </a:r>
            <a:endParaRPr lang="en-CA" dirty="0">
              <a:latin typeface="+mn-lt"/>
            </a:endParaRPr>
          </a:p>
        </p:txBody>
      </p:sp>
      <p:sp>
        <p:nvSpPr>
          <p:cNvPr id="18" name="TextBox 17"/>
          <p:cNvSpPr txBox="1"/>
          <p:nvPr/>
        </p:nvSpPr>
        <p:spPr>
          <a:xfrm>
            <a:off x="3060927" y="5592822"/>
            <a:ext cx="3022599" cy="369332"/>
          </a:xfrm>
          <a:prstGeom prst="rect">
            <a:avLst/>
          </a:prstGeom>
          <a:noFill/>
        </p:spPr>
        <p:txBody>
          <a:bodyPr wrap="square" rtlCol="0">
            <a:spAutoFit/>
          </a:bodyPr>
          <a:lstStyle/>
          <a:p>
            <a:pPr algn="ctr"/>
            <a:r>
              <a:rPr lang="en-CA" dirty="0" smtClean="0">
                <a:latin typeface="+mn-lt"/>
              </a:rPr>
              <a:t>All employees</a:t>
            </a:r>
            <a:endParaRPr lang="en-CA" dirty="0">
              <a:latin typeface="+mn-lt"/>
            </a:endParaRPr>
          </a:p>
        </p:txBody>
      </p:sp>
      <p:sp>
        <p:nvSpPr>
          <p:cNvPr id="21" name="TextBox 20"/>
          <p:cNvSpPr txBox="1"/>
          <p:nvPr/>
        </p:nvSpPr>
        <p:spPr>
          <a:xfrm>
            <a:off x="8164" y="6421735"/>
            <a:ext cx="6887158"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among those who report having a (n=225</a:t>
            </a:r>
            <a:r>
              <a:rPr lang="en-CA" sz="1200" dirty="0" smtClean="0">
                <a:solidFill>
                  <a:srgbClr val="505150"/>
                </a:solidFill>
              </a:rPr>
              <a:t>) or among those who report using social media or make social media postings (n=105).</a:t>
            </a:r>
            <a:endParaRPr lang="en-CA" sz="1200" dirty="0">
              <a:solidFill>
                <a:srgbClr val="505150"/>
              </a:solidFill>
              <a:latin typeface="+mn-lt"/>
            </a:endParaRPr>
          </a:p>
        </p:txBody>
      </p:sp>
      <p:sp>
        <p:nvSpPr>
          <p:cNvPr id="22" name="TextBox 21"/>
          <p:cNvSpPr txBox="1"/>
          <p:nvPr/>
        </p:nvSpPr>
        <p:spPr>
          <a:xfrm>
            <a:off x="3060927" y="4968592"/>
            <a:ext cx="3022601" cy="369332"/>
          </a:xfrm>
          <a:prstGeom prst="rect">
            <a:avLst/>
          </a:prstGeom>
          <a:noFill/>
        </p:spPr>
        <p:txBody>
          <a:bodyPr wrap="square" rtlCol="0">
            <a:spAutoFit/>
          </a:bodyPr>
          <a:lstStyle/>
          <a:p>
            <a:pPr algn="ctr"/>
            <a:r>
              <a:rPr lang="en-CA" dirty="0" smtClean="0">
                <a:latin typeface="+mn-lt"/>
              </a:rPr>
              <a:t>Contracted/ part-time</a:t>
            </a:r>
            <a:endParaRPr lang="en-CA" dirty="0">
              <a:latin typeface="+mn-lt"/>
            </a:endParaRPr>
          </a:p>
        </p:txBody>
      </p:sp>
      <p:sp>
        <p:nvSpPr>
          <p:cNvPr id="23" name="TextBox 22"/>
          <p:cNvSpPr txBox="1"/>
          <p:nvPr/>
        </p:nvSpPr>
        <p:spPr>
          <a:xfrm>
            <a:off x="3060927" y="3644291"/>
            <a:ext cx="2805673" cy="646331"/>
          </a:xfrm>
          <a:prstGeom prst="rect">
            <a:avLst/>
          </a:prstGeom>
          <a:noFill/>
        </p:spPr>
        <p:txBody>
          <a:bodyPr wrap="square" rtlCol="0" anchor="ctr">
            <a:spAutoFit/>
          </a:bodyPr>
          <a:lstStyle/>
          <a:p>
            <a:pPr algn="ctr"/>
            <a:r>
              <a:rPr lang="en-CA" dirty="0" smtClean="0">
                <a:latin typeface="+mn-lt"/>
              </a:rPr>
              <a:t>External company, contractor or consultant(s)</a:t>
            </a:r>
            <a:endParaRPr lang="en-CA" dirty="0">
              <a:latin typeface="+mn-lt"/>
            </a:endParaRPr>
          </a:p>
        </p:txBody>
      </p:sp>
      <p:sp>
        <p:nvSpPr>
          <p:cNvPr id="24" name="TextBox 23"/>
          <p:cNvSpPr txBox="1"/>
          <p:nvPr/>
        </p:nvSpPr>
        <p:spPr>
          <a:xfrm>
            <a:off x="236107" y="1368108"/>
            <a:ext cx="8534669" cy="338554"/>
          </a:xfrm>
          <a:prstGeom prst="rect">
            <a:avLst/>
          </a:prstGeom>
          <a:noFill/>
        </p:spPr>
        <p:txBody>
          <a:bodyPr wrap="square" rtlCol="0" anchor="ctr">
            <a:spAutoFit/>
          </a:bodyPr>
          <a:lstStyle/>
          <a:p>
            <a:pPr algn="ctr"/>
            <a:r>
              <a:rPr lang="en-CA" sz="1600" i="1" dirty="0" smtClean="0">
                <a:latin typeface="+mn-lt"/>
              </a:rPr>
              <a:t>“Which of the following people play an integral role in creating and managing your …?”</a:t>
            </a:r>
            <a:endParaRPr lang="en-CA" sz="1600" i="1"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06125" y="15473"/>
            <a:ext cx="8286716" cy="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lgn="ctr"/>
            <a:r>
              <a:rPr lang="en-CA" sz="2800" b="1" dirty="0" smtClean="0">
                <a:solidFill>
                  <a:schemeClr val="bg1"/>
                </a:solidFill>
              </a:rPr>
              <a:t>Methodology</a:t>
            </a:r>
            <a:endParaRPr kumimoji="0" lang="en-US"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pic>
        <p:nvPicPr>
          <p:cNvPr id="91137" name="Picture 1" descr="C:\Users\E29356\AppData\Local\Microsoft\Windows\Temporary Internet Files\Content.IE5\IATG478T\MP900405416[1].jpg"/>
          <p:cNvPicPr>
            <a:picLocks noChangeAspect="1" noChangeArrowheads="1"/>
          </p:cNvPicPr>
          <p:nvPr/>
        </p:nvPicPr>
        <p:blipFill>
          <a:blip r:embed="rId3"/>
          <a:srcRect/>
          <a:stretch>
            <a:fillRect/>
          </a:stretch>
        </p:blipFill>
        <p:spPr bwMode="auto">
          <a:xfrm>
            <a:off x="3441598" y="2612535"/>
            <a:ext cx="1905164" cy="1787183"/>
          </a:xfrm>
          <a:prstGeom prst="rect">
            <a:avLst/>
          </a:prstGeom>
          <a:noFill/>
        </p:spPr>
      </p:pic>
      <p:sp>
        <p:nvSpPr>
          <p:cNvPr id="5" name="Content Placeholder 4"/>
          <p:cNvSpPr>
            <a:spLocks noGrp="1"/>
          </p:cNvSpPr>
          <p:nvPr>
            <p:ph idx="1"/>
          </p:nvPr>
        </p:nvSpPr>
        <p:spPr>
          <a:xfrm>
            <a:off x="3441598" y="1604527"/>
            <a:ext cx="2265528" cy="100800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CA" sz="1800" b="1" dirty="0" smtClean="0">
                <a:solidFill>
                  <a:schemeClr val="bg1"/>
                </a:solidFill>
                <a:effectLst>
                  <a:outerShdw blurRad="38100" dist="38100" dir="2700000" algn="tl">
                    <a:srgbClr val="000000">
                      <a:alpha val="43137"/>
                    </a:srgbClr>
                  </a:outerShdw>
                </a:effectLst>
                <a:latin typeface="Calibri" pitchFamily="34" charset="0"/>
              </a:rPr>
              <a:t>Randomly selected Alberta SME’s</a:t>
            </a:r>
          </a:p>
        </p:txBody>
      </p:sp>
      <p:sp>
        <p:nvSpPr>
          <p:cNvPr id="7" name="Content Placeholder 4"/>
          <p:cNvSpPr txBox="1">
            <a:spLocks/>
          </p:cNvSpPr>
          <p:nvPr/>
        </p:nvSpPr>
        <p:spPr bwMode="auto">
          <a:xfrm>
            <a:off x="455500" y="1262370"/>
            <a:ext cx="2265528" cy="4487514"/>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CA" b="1" u="sng" dirty="0" smtClean="0">
                <a:solidFill>
                  <a:schemeClr val="bg1"/>
                </a:solidFill>
                <a:effectLst>
                  <a:outerShdw blurRad="38100" dist="38100" dir="2700000" algn="tl">
                    <a:srgbClr val="000000">
                      <a:alpha val="43137"/>
                    </a:srgbClr>
                  </a:outerShdw>
                </a:effectLst>
                <a:latin typeface="Calibri" pitchFamily="34" charset="0"/>
              </a:rPr>
              <a:t>Qualifying Businesses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 500 employees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&lt;$20 million annual revenues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Must be financial decision makers or influencers</a:t>
            </a:r>
          </a:p>
          <a:p>
            <a:pPr algn="ctr">
              <a:buFont typeface="Arial" pitchFamily="34" charset="0"/>
              <a:buChar char="•"/>
            </a:pPr>
            <a:r>
              <a:rPr lang="en-CA" sz="1600" b="1" dirty="0" smtClean="0">
                <a:solidFill>
                  <a:schemeClr val="bg1"/>
                </a:solidFill>
                <a:effectLst>
                  <a:outerShdw blurRad="38100" dist="38100" dir="2700000" algn="tl">
                    <a:srgbClr val="000000">
                      <a:alpha val="43137"/>
                    </a:srgbClr>
                  </a:outerShdw>
                </a:effectLst>
                <a:latin typeface="Calibri" pitchFamily="34" charset="0"/>
              </a:rPr>
              <a:t>Excluded agriculture, government, financial institutions, media, market research, PR, advertising  and communications sectors</a:t>
            </a:r>
          </a:p>
        </p:txBody>
      </p:sp>
      <p:sp>
        <p:nvSpPr>
          <p:cNvPr id="8" name="Content Placeholder 4"/>
          <p:cNvSpPr txBox="1">
            <a:spLocks/>
          </p:cNvSpPr>
          <p:nvPr/>
        </p:nvSpPr>
        <p:spPr bwMode="auto">
          <a:xfrm>
            <a:off x="6476688" y="1262370"/>
            <a:ext cx="2265528" cy="4487514"/>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144000" indent="-144000" algn="ctr">
              <a:spcBef>
                <a:spcPct val="20000"/>
              </a:spcBef>
            </a:pPr>
            <a:r>
              <a:rPr lang="en-CA" b="1" u="sng" dirty="0" smtClean="0">
                <a:solidFill>
                  <a:schemeClr val="bg1"/>
                </a:solidFill>
                <a:effectLst>
                  <a:outerShdw blurRad="38100" dist="38100" dir="2700000" algn="tl">
                    <a:srgbClr val="000000">
                      <a:alpha val="43137"/>
                    </a:srgbClr>
                  </a:outerShdw>
                </a:effectLst>
                <a:latin typeface="Calibri" pitchFamily="34" charset="0"/>
              </a:rPr>
              <a:t>Field dates:</a:t>
            </a:r>
          </a:p>
          <a:p>
            <a:pPr marL="144000" indent="-144000" algn="ctr">
              <a:spcBef>
                <a:spcPct val="20000"/>
              </a:spcBef>
            </a:pPr>
            <a:r>
              <a:rPr lang="en-CA" b="1" dirty="0" smtClean="0">
                <a:solidFill>
                  <a:schemeClr val="bg1"/>
                </a:solidFill>
                <a:effectLst>
                  <a:outerShdw blurRad="38100" dist="38100" dir="2700000" algn="tl">
                    <a:srgbClr val="000000">
                      <a:alpha val="43137"/>
                    </a:srgbClr>
                  </a:outerShdw>
                </a:effectLst>
                <a:latin typeface="Calibri" pitchFamily="34" charset="0"/>
              </a:rPr>
              <a:t>Dec 10 – 20, 2013</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ndParaRPr>
          </a:p>
          <a:p>
            <a:pPr marL="144000" marR="0" lvl="0" indent="-144000" algn="ctr" defTabSz="457200" rtl="0" eaLnBrk="1" fontAlgn="base" latinLnBrk="0" hangingPunct="1">
              <a:lnSpc>
                <a:spcPct val="100000"/>
              </a:lnSpc>
              <a:spcBef>
                <a:spcPct val="20000"/>
              </a:spcBef>
              <a:spcAft>
                <a:spcPct val="0"/>
              </a:spcAft>
              <a:buClrTx/>
              <a:buSzTx/>
              <a:tabLst/>
              <a:defRPr/>
            </a:pPr>
            <a:r>
              <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rPr>
              <a:t>Telephone + online option</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lang="en-CA" sz="1600" b="1" dirty="0" smtClean="0">
                <a:solidFill>
                  <a:schemeClr val="bg1"/>
                </a:solidFill>
                <a:effectLst>
                  <a:outerShdw blurRad="38100" dist="38100" dir="2700000" algn="tl">
                    <a:srgbClr val="000000">
                      <a:alpha val="43137"/>
                    </a:srgbClr>
                  </a:outerShdw>
                </a:effectLst>
                <a:latin typeface="Calibri" pitchFamily="34" charset="0"/>
              </a:rPr>
              <a:t>Over 3,000 businesses contacts made and 300 completed the survey</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CA" sz="1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rPr>
              <a:t>Margin of error is +/- 5.8%</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92" y="3197484"/>
            <a:ext cx="8866207" cy="1246495"/>
          </a:xfrm>
          <a:prstGeom prst="rect">
            <a:avLst/>
          </a:prstGeom>
          <a:noFill/>
        </p:spPr>
        <p:txBody>
          <a:bodyPr wrap="square" rtlCol="0">
            <a:spAutoFit/>
          </a:bodyPr>
          <a:lstStyle/>
          <a:p>
            <a:r>
              <a:rPr lang="en-CA" sz="3200" dirty="0" smtClean="0">
                <a:solidFill>
                  <a:schemeClr val="bg1"/>
                </a:solidFill>
                <a:latin typeface="Myriad Pro"/>
                <a:cs typeface="Myriad Pro"/>
              </a:rPr>
              <a:t>APPENDIX: </a:t>
            </a:r>
            <a:r>
              <a:rPr lang="en-CA" sz="3200" dirty="0" err="1" smtClean="0">
                <a:solidFill>
                  <a:schemeClr val="bg1"/>
                </a:solidFill>
                <a:latin typeface="Myriad Pro"/>
                <a:cs typeface="Myriad Pro"/>
              </a:rPr>
              <a:t>Firmographics</a:t>
            </a:r>
            <a:r>
              <a:rPr lang="en-CA" sz="3200" dirty="0" smtClean="0">
                <a:solidFill>
                  <a:schemeClr val="bg1"/>
                </a:solidFill>
                <a:latin typeface="Myriad Pro"/>
                <a:cs typeface="Myriad Pro"/>
              </a:rPr>
              <a:t> &amp; Respondent Demographics</a:t>
            </a:r>
          </a:p>
          <a:p>
            <a:endParaRPr lang="en-CA" sz="1100" dirty="0" smtClean="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112100" cy="1077218"/>
          </a:xfrm>
          <a:prstGeom prst="rect">
            <a:avLst/>
          </a:prstGeom>
          <a:noFill/>
        </p:spPr>
        <p:txBody>
          <a:bodyPr wrap="square" rtlCol="0">
            <a:spAutoFit/>
          </a:bodyPr>
          <a:lstStyle/>
          <a:p>
            <a:r>
              <a:rPr lang="en-US" sz="3200" dirty="0" smtClean="0">
                <a:solidFill>
                  <a:srgbClr val="505150"/>
                </a:solidFill>
                <a:latin typeface="Myriad Pro"/>
                <a:cs typeface="Myriad Pro"/>
              </a:rPr>
              <a:t>Half of Alberta SMEs earn revenues in excess of $1,000,000</a:t>
            </a:r>
            <a:endParaRPr lang="en-US" sz="2800" dirty="0">
              <a:solidFill>
                <a:srgbClr val="505150"/>
              </a:solidFill>
              <a:latin typeface="Myriad Pro"/>
              <a:cs typeface="Myriad Pro"/>
            </a:endParaRPr>
          </a:p>
        </p:txBody>
      </p:sp>
      <p:sp>
        <p:nvSpPr>
          <p:cNvPr id="8" name="TextBox 7"/>
          <p:cNvSpPr txBox="1"/>
          <p:nvPr/>
        </p:nvSpPr>
        <p:spPr>
          <a:xfrm>
            <a:off x="8162" y="6538833"/>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Dec 2013, with 300 respondents.</a:t>
            </a:r>
            <a:endParaRPr lang="en-CA" sz="1400" dirty="0">
              <a:solidFill>
                <a:srgbClr val="505150"/>
              </a:solidFill>
              <a:latin typeface="+mn-lt"/>
            </a:endParaRPr>
          </a:p>
        </p:txBody>
      </p:sp>
      <p:sp>
        <p:nvSpPr>
          <p:cNvPr id="7" name="TextBox 6"/>
          <p:cNvSpPr txBox="1"/>
          <p:nvPr/>
        </p:nvSpPr>
        <p:spPr>
          <a:xfrm>
            <a:off x="497994" y="2064365"/>
            <a:ext cx="4696306" cy="1323439"/>
          </a:xfrm>
          <a:prstGeom prst="rect">
            <a:avLst/>
          </a:prstGeom>
          <a:no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CA" sz="2000" dirty="0" smtClean="0">
                <a:solidFill>
                  <a:srgbClr val="505150"/>
                </a:solidFill>
                <a:latin typeface="Calibri" pitchFamily="34" charset="0"/>
                <a:cs typeface="Calibri" pitchFamily="34" charset="0"/>
              </a:rPr>
              <a:t>Of the SMEs we surveyed, nearly half report fewer than five employees, half (49%) report earnings in excess of $1,000,000 in 2012. </a:t>
            </a:r>
            <a:endParaRPr lang="en-CA" sz="2000" dirty="0">
              <a:solidFill>
                <a:srgbClr val="505150"/>
              </a:solidFill>
              <a:latin typeface="Calibri" pitchFamily="34" charset="0"/>
              <a:cs typeface="Calibri" pitchFamily="34" charset="0"/>
            </a:endParaRPr>
          </a:p>
        </p:txBody>
      </p:sp>
      <p:graphicFrame>
        <p:nvGraphicFramePr>
          <p:cNvPr id="11" name="Chart 10"/>
          <p:cNvGraphicFramePr/>
          <p:nvPr/>
        </p:nvGraphicFramePr>
        <p:xfrm>
          <a:off x="256694" y="3434812"/>
          <a:ext cx="4201006" cy="2765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787900" y="2309733"/>
          <a:ext cx="4356100" cy="42291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12294" y="3391268"/>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Number of Employees</a:t>
            </a:r>
            <a:endParaRPr lang="en-CA" sz="1600" b="1" dirty="0">
              <a:solidFill>
                <a:schemeClr val="tx2">
                  <a:lumMod val="60000"/>
                  <a:lumOff val="40000"/>
                </a:schemeClr>
              </a:solidFill>
              <a:latin typeface="+mn-lt"/>
            </a:endParaRPr>
          </a:p>
        </p:txBody>
      </p:sp>
      <p:sp>
        <p:nvSpPr>
          <p:cNvPr id="14" name="TextBox 13"/>
          <p:cNvSpPr txBox="1"/>
          <p:nvPr/>
        </p:nvSpPr>
        <p:spPr>
          <a:xfrm>
            <a:off x="5628794" y="2506246"/>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Annual Revenues 2012</a:t>
            </a:r>
            <a:endParaRPr lang="en-CA" sz="1600" b="1" dirty="0">
              <a:solidFill>
                <a:schemeClr val="tx2">
                  <a:lumMod val="60000"/>
                  <a:lumOff val="40000"/>
                </a:schemeClr>
              </a:solidFill>
              <a:latin typeface="+mn-lt"/>
            </a:endParaRPr>
          </a:p>
        </p:txBody>
      </p:sp>
      <p:sp>
        <p:nvSpPr>
          <p:cNvPr id="15" name="Down Arrow 14"/>
          <p:cNvSpPr/>
          <p:nvPr/>
        </p:nvSpPr>
        <p:spPr>
          <a:xfrm rot="10800000">
            <a:off x="3747636" y="6106491"/>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Down Arrow 15"/>
          <p:cNvSpPr/>
          <p:nvPr/>
        </p:nvSpPr>
        <p:spPr>
          <a:xfrm>
            <a:off x="3990946" y="6106492"/>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TextBox 16"/>
          <p:cNvSpPr txBox="1"/>
          <p:nvPr/>
        </p:nvSpPr>
        <p:spPr>
          <a:xfrm>
            <a:off x="4257700" y="6076995"/>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18" name="Down Arrow 17"/>
          <p:cNvSpPr/>
          <p:nvPr/>
        </p:nvSpPr>
        <p:spPr>
          <a:xfrm>
            <a:off x="1097328" y="3956558"/>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 name="Down Arrow 19"/>
          <p:cNvSpPr/>
          <p:nvPr/>
        </p:nvSpPr>
        <p:spPr>
          <a:xfrm rot="10800000">
            <a:off x="527022" y="5090265"/>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1" name="Down Arrow 20"/>
          <p:cNvSpPr/>
          <p:nvPr/>
        </p:nvSpPr>
        <p:spPr>
          <a:xfrm>
            <a:off x="6905425" y="3457962"/>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2" name="Down Arrow 21"/>
          <p:cNvSpPr/>
          <p:nvPr/>
        </p:nvSpPr>
        <p:spPr>
          <a:xfrm rot="10800000">
            <a:off x="6977525" y="5124990"/>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2" y="6538833"/>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Dec 2013, with 300 respondents.</a:t>
            </a:r>
            <a:endParaRPr lang="en-CA" sz="1400" dirty="0">
              <a:solidFill>
                <a:srgbClr val="505150"/>
              </a:solidFill>
              <a:latin typeface="+mn-lt"/>
            </a:endParaRPr>
          </a:p>
        </p:txBody>
      </p:sp>
      <p:sp>
        <p:nvSpPr>
          <p:cNvPr id="11" name="TextBox 10"/>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2" name="TextBox 11"/>
          <p:cNvSpPr txBox="1"/>
          <p:nvPr/>
        </p:nvSpPr>
        <p:spPr>
          <a:xfrm>
            <a:off x="684761" y="1449750"/>
            <a:ext cx="3204000" cy="39600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Life Stage Phase</a:t>
            </a:r>
            <a:endParaRPr lang="en-CA" sz="2000" b="1" dirty="0">
              <a:solidFill>
                <a:schemeClr val="accent1">
                  <a:lumMod val="75000"/>
                </a:schemeClr>
              </a:solidFill>
              <a:latin typeface="+mn-lt"/>
            </a:endParaRPr>
          </a:p>
        </p:txBody>
      </p:sp>
      <p:sp>
        <p:nvSpPr>
          <p:cNvPr id="13" name="TextBox 12"/>
          <p:cNvSpPr txBox="1"/>
          <p:nvPr/>
        </p:nvSpPr>
        <p:spPr>
          <a:xfrm>
            <a:off x="5584306" y="146880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Intentional Growth</a:t>
            </a:r>
            <a:endParaRPr lang="en-CA" sz="2000" b="1" dirty="0">
              <a:solidFill>
                <a:schemeClr val="accent1">
                  <a:lumMod val="75000"/>
                </a:schemeClr>
              </a:solidFill>
              <a:latin typeface="+mn-lt"/>
            </a:endParaRPr>
          </a:p>
        </p:txBody>
      </p:sp>
      <p:graphicFrame>
        <p:nvGraphicFramePr>
          <p:cNvPr id="14" name="Chart 13"/>
          <p:cNvGraphicFramePr/>
          <p:nvPr/>
        </p:nvGraphicFramePr>
        <p:xfrm>
          <a:off x="-658588" y="1914542"/>
          <a:ext cx="5309444" cy="42669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4777856" y="1914542"/>
          <a:ext cx="4080394" cy="4266909"/>
        </p:xfrm>
        <a:graphic>
          <a:graphicData uri="http://schemas.openxmlformats.org/drawingml/2006/chart">
            <c:chart xmlns:c="http://schemas.openxmlformats.org/drawingml/2006/chart" xmlns:r="http://schemas.openxmlformats.org/officeDocument/2006/relationships" r:id="rId4"/>
          </a:graphicData>
        </a:graphic>
      </p:graphicFrame>
      <p:sp>
        <p:nvSpPr>
          <p:cNvPr id="17" name="Rounded Rectangular Callout 16"/>
          <p:cNvSpPr/>
          <p:nvPr/>
        </p:nvSpPr>
        <p:spPr>
          <a:xfrm>
            <a:off x="6489700" y="304800"/>
            <a:ext cx="2178050" cy="867593"/>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72% of SMEs are TRYING to grow their business</a:t>
            </a:r>
          </a:p>
        </p:txBody>
      </p:sp>
      <p:sp>
        <p:nvSpPr>
          <p:cNvPr id="10" name="Down Arrow 9"/>
          <p:cNvSpPr/>
          <p:nvPr/>
        </p:nvSpPr>
        <p:spPr>
          <a:xfrm rot="10800000">
            <a:off x="3747636" y="6093612"/>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Down Arrow 17"/>
          <p:cNvSpPr/>
          <p:nvPr/>
        </p:nvSpPr>
        <p:spPr>
          <a:xfrm>
            <a:off x="3990946" y="6093613"/>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 name="TextBox 18"/>
          <p:cNvSpPr txBox="1"/>
          <p:nvPr/>
        </p:nvSpPr>
        <p:spPr>
          <a:xfrm>
            <a:off x="4257700" y="6064116"/>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29" name="Down Arrow 28"/>
          <p:cNvSpPr/>
          <p:nvPr/>
        </p:nvSpPr>
        <p:spPr>
          <a:xfrm>
            <a:off x="8858250" y="2362200"/>
            <a:ext cx="190500" cy="203200"/>
          </a:xfrm>
          <a:prstGeom prst="downArrow">
            <a:avLst/>
          </a:prstGeom>
          <a:solidFill>
            <a:srgbClr val="C0504D">
              <a:alpha val="50000"/>
            </a:srgbClr>
          </a:solidFill>
          <a:ln>
            <a:solidFill>
              <a:srgbClr val="8C3836">
                <a:alpha val="50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0" name="Down Arrow 29"/>
          <p:cNvSpPr/>
          <p:nvPr/>
        </p:nvSpPr>
        <p:spPr>
          <a:xfrm rot="10800000">
            <a:off x="3201698" y="4881931"/>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1" name="Down Arrow 30"/>
          <p:cNvSpPr/>
          <p:nvPr/>
        </p:nvSpPr>
        <p:spPr>
          <a:xfrm>
            <a:off x="4162450" y="3516463"/>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 name="Down Arrow 19"/>
          <p:cNvSpPr/>
          <p:nvPr/>
        </p:nvSpPr>
        <p:spPr>
          <a:xfrm>
            <a:off x="3061997" y="4206766"/>
            <a:ext cx="190500" cy="203200"/>
          </a:xfrm>
          <a:prstGeom prst="downArrow">
            <a:avLst/>
          </a:prstGeom>
          <a:solidFill>
            <a:srgbClr val="C0504D">
              <a:alpha val="50000"/>
            </a:srgbClr>
          </a:solidFill>
          <a:ln>
            <a:solidFill>
              <a:srgbClr val="8C3836">
                <a:alpha val="50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3790949" y="2119537"/>
          <a:ext cx="5337425" cy="4209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382137" y="2119538"/>
          <a:ext cx="3885063" cy="403089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1713" y="6548874"/>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Dec 2013, with 300 respondents.</a:t>
            </a:r>
            <a:endParaRPr lang="en-CA" sz="1400" dirty="0">
              <a:solidFill>
                <a:srgbClr val="505150"/>
              </a:solidFill>
              <a:latin typeface="+mn-lt"/>
            </a:endParaRPr>
          </a:p>
        </p:txBody>
      </p:sp>
      <p:sp>
        <p:nvSpPr>
          <p:cNvPr id="12" name="Content Placeholder 4"/>
          <p:cNvSpPr>
            <a:spLocks noGrp="1"/>
          </p:cNvSpPr>
          <p:nvPr>
            <p:ph idx="1"/>
          </p:nvPr>
        </p:nvSpPr>
        <p:spPr>
          <a:xfrm>
            <a:off x="3133013" y="4174899"/>
            <a:ext cx="1080000" cy="64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CA" sz="2000" dirty="0" smtClean="0">
                <a:solidFill>
                  <a:schemeClr val="bg1"/>
                </a:solidFill>
              </a:rPr>
              <a:t>$1MM+</a:t>
            </a:r>
          </a:p>
          <a:p>
            <a:pPr algn="ctr">
              <a:buNone/>
            </a:pPr>
            <a:r>
              <a:rPr lang="en-CA" sz="1600" dirty="0" smtClean="0">
                <a:solidFill>
                  <a:schemeClr val="bg1"/>
                </a:solidFill>
              </a:rPr>
              <a:t>8%</a:t>
            </a:r>
          </a:p>
        </p:txBody>
      </p:sp>
      <p:sp>
        <p:nvSpPr>
          <p:cNvPr id="14" name="TextBox 13"/>
          <p:cNvSpPr txBox="1"/>
          <p:nvPr/>
        </p:nvSpPr>
        <p:spPr>
          <a:xfrm>
            <a:off x="1446762" y="148785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Borrowing Needs</a:t>
            </a:r>
            <a:endParaRPr lang="en-CA" sz="2000" b="1" dirty="0">
              <a:solidFill>
                <a:schemeClr val="accent1">
                  <a:lumMod val="75000"/>
                </a:schemeClr>
              </a:solidFill>
              <a:latin typeface="+mn-lt"/>
            </a:endParaRPr>
          </a:p>
        </p:txBody>
      </p:sp>
      <p:sp>
        <p:nvSpPr>
          <p:cNvPr id="15" name="TextBox 14"/>
          <p:cNvSpPr txBox="1"/>
          <p:nvPr/>
        </p:nvSpPr>
        <p:spPr>
          <a:xfrm>
            <a:off x="5105400" y="1449750"/>
            <a:ext cx="3281718"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 of Years in Operation</a:t>
            </a:r>
            <a:endParaRPr lang="en-CA" sz="2000" b="1" dirty="0">
              <a:solidFill>
                <a:schemeClr val="accent1">
                  <a:lumMod val="75000"/>
                </a:schemeClr>
              </a:solidFill>
              <a:latin typeface="+mn-lt"/>
            </a:endParaRPr>
          </a:p>
        </p:txBody>
      </p:sp>
      <p:sp>
        <p:nvSpPr>
          <p:cNvPr id="13" name="Content Placeholder 4"/>
          <p:cNvSpPr txBox="1">
            <a:spLocks/>
          </p:cNvSpPr>
          <p:nvPr/>
        </p:nvSpPr>
        <p:spPr bwMode="auto">
          <a:xfrm>
            <a:off x="7740579" y="2119537"/>
            <a:ext cx="1080000" cy="648000"/>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26 years</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Down Arrow 15"/>
          <p:cNvSpPr/>
          <p:nvPr/>
        </p:nvSpPr>
        <p:spPr>
          <a:xfrm rot="10800000">
            <a:off x="3451419" y="6170886"/>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Down Arrow 17"/>
          <p:cNvSpPr/>
          <p:nvPr/>
        </p:nvSpPr>
        <p:spPr>
          <a:xfrm>
            <a:off x="3694729" y="6170887"/>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 name="TextBox 18"/>
          <p:cNvSpPr txBox="1"/>
          <p:nvPr/>
        </p:nvSpPr>
        <p:spPr>
          <a:xfrm>
            <a:off x="3961483" y="6141390"/>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8162" y="6570583"/>
            <a:ext cx="91358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with 300 respondents, responses mentioned by 4% or more are shown.</a:t>
            </a:r>
            <a:endParaRPr lang="en-CA" sz="1200" dirty="0">
              <a:solidFill>
                <a:srgbClr val="505150"/>
              </a:solidFill>
              <a:latin typeface="+mn-lt"/>
            </a:endParaRPr>
          </a:p>
        </p:txBody>
      </p:sp>
      <p:sp>
        <p:nvSpPr>
          <p:cNvPr id="14" name="TextBox 13"/>
          <p:cNvSpPr txBox="1"/>
          <p:nvPr/>
        </p:nvSpPr>
        <p:spPr>
          <a:xfrm>
            <a:off x="1408662" y="150690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Industry</a:t>
            </a:r>
            <a:endParaRPr lang="en-CA" sz="2000" b="1" dirty="0">
              <a:solidFill>
                <a:schemeClr val="accent1">
                  <a:lumMod val="75000"/>
                </a:schemeClr>
              </a:solidFill>
              <a:latin typeface="+mn-lt"/>
            </a:endParaRPr>
          </a:p>
        </p:txBody>
      </p:sp>
      <p:graphicFrame>
        <p:nvGraphicFramePr>
          <p:cNvPr id="17" name="Chart 16"/>
          <p:cNvGraphicFramePr/>
          <p:nvPr/>
        </p:nvGraphicFramePr>
        <p:xfrm>
          <a:off x="148420" y="2024287"/>
          <a:ext cx="4937930" cy="4113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nvGraphicFramePr>
        <p:xfrm>
          <a:off x="5334000" y="2006600"/>
          <a:ext cx="3639439" cy="3733800"/>
        </p:xfrm>
        <a:graphic>
          <a:graphicData uri="http://schemas.openxmlformats.org/drawingml/2006/table">
            <a:tbl>
              <a:tblPr firstRow="1" bandRow="1">
                <a:tableStyleId>{93296810-A885-4BE3-A3E7-6D5BEEA58F35}</a:tableStyleId>
              </a:tblPr>
              <a:tblGrid>
                <a:gridCol w="3029839"/>
                <a:gridCol w="609600"/>
              </a:tblGrid>
              <a:tr h="370840">
                <a:tc gridSpan="2">
                  <a:txBody>
                    <a:bodyPr/>
                    <a:lstStyle/>
                    <a:p>
                      <a:pPr algn="ctr"/>
                      <a:r>
                        <a:rPr lang="en-CA" sz="2000" dirty="0" smtClean="0"/>
                        <a:t>Franchise Industry (n=27)</a:t>
                      </a:r>
                      <a:endParaRPr lang="en-US" sz="2000" dirty="0"/>
                    </a:p>
                  </a:txBody>
                  <a:tcPr/>
                </a:tc>
                <a:tc hMerge="1">
                  <a:txBody>
                    <a:bodyPr/>
                    <a:lstStyle/>
                    <a:p>
                      <a:endParaRPr lang="en-US" dirty="0"/>
                    </a:p>
                  </a:txBody>
                  <a:tcPr/>
                </a:tc>
              </a:tr>
              <a:tr h="370840">
                <a:tc>
                  <a:txBody>
                    <a:bodyPr/>
                    <a:lstStyle/>
                    <a:p>
                      <a:r>
                        <a:rPr lang="en-CA" sz="1600" dirty="0" smtClean="0"/>
                        <a:t>Automotive</a:t>
                      </a:r>
                    </a:p>
                  </a:txBody>
                  <a:tcPr/>
                </a:tc>
                <a:tc>
                  <a:txBody>
                    <a:bodyPr/>
                    <a:lstStyle/>
                    <a:p>
                      <a:pPr algn="ctr"/>
                      <a:r>
                        <a:rPr lang="en-US" dirty="0" smtClean="0"/>
                        <a:t>10</a:t>
                      </a:r>
                      <a:endParaRPr lang="en-US" dirty="0"/>
                    </a:p>
                  </a:txBody>
                  <a:tcPr/>
                </a:tc>
              </a:tr>
              <a:tr h="370840">
                <a:tc>
                  <a:txBody>
                    <a:bodyPr/>
                    <a:lstStyle/>
                    <a:p>
                      <a:r>
                        <a:rPr lang="en-CA" sz="1600" dirty="0" smtClean="0"/>
                        <a:t>Retail</a:t>
                      </a:r>
                      <a:endParaRPr lang="en-US" sz="1600" dirty="0"/>
                    </a:p>
                  </a:txBody>
                  <a:tcPr/>
                </a:tc>
                <a:tc>
                  <a:txBody>
                    <a:bodyPr/>
                    <a:lstStyle/>
                    <a:p>
                      <a:pPr algn="ctr"/>
                      <a:r>
                        <a:rPr lang="en-US" dirty="0" smtClean="0"/>
                        <a:t>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Food Services</a:t>
                      </a:r>
                    </a:p>
                  </a:txBody>
                  <a:tcPr/>
                </a:tc>
                <a:tc>
                  <a:txBody>
                    <a:bodyPr/>
                    <a:lstStyle/>
                    <a:p>
                      <a:pPr algn="ctr"/>
                      <a:r>
                        <a:rPr lang="en-US" dirty="0" smtClean="0"/>
                        <a:t>3</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Energy/ Oil &amp; Gas Services</a:t>
                      </a:r>
                    </a:p>
                  </a:txBody>
                  <a:tcPr/>
                </a:tc>
                <a:tc>
                  <a:txBody>
                    <a:bodyPr/>
                    <a:lstStyle/>
                    <a:p>
                      <a:pPr algn="ctr"/>
                      <a:r>
                        <a:rPr lang="en-US" dirty="0" smtClean="0"/>
                        <a:t>2</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Business Services</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Travel, Leisure &amp;</a:t>
                      </a:r>
                      <a:r>
                        <a:rPr lang="en-CA" sz="1600" baseline="0" dirty="0" smtClean="0"/>
                        <a:t> Accommodation</a:t>
                      </a:r>
                      <a:endParaRPr lang="en-CA" sz="1600" dirty="0" smtClean="0"/>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Beauty &amp; Fitness</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Home Improvement Services</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Other</a:t>
                      </a:r>
                    </a:p>
                  </a:txBody>
                  <a:tcPr/>
                </a:tc>
                <a:tc>
                  <a:txBody>
                    <a:bodyPr/>
                    <a:lstStyle/>
                    <a:p>
                      <a:pPr algn="ctr"/>
                      <a:r>
                        <a:rPr lang="en-US" dirty="0" smtClean="0"/>
                        <a:t>3</a:t>
                      </a:r>
                      <a:endParaRPr lang="en-US" dirty="0"/>
                    </a:p>
                  </a:txBody>
                  <a:tcPr/>
                </a:tc>
              </a:tr>
            </a:tbl>
          </a:graphicData>
        </a:graphic>
      </p:graphicFrame>
      <p:sp>
        <p:nvSpPr>
          <p:cNvPr id="21" name="Rounded Rectangular Callout 20"/>
          <p:cNvSpPr/>
          <p:nvPr/>
        </p:nvSpPr>
        <p:spPr>
          <a:xfrm>
            <a:off x="6515100" y="1162050"/>
            <a:ext cx="1733550" cy="6096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9% of SMEs are franchises</a:t>
            </a:r>
            <a:endParaRPr lang="en-US" dirty="0"/>
          </a:p>
        </p:txBody>
      </p:sp>
      <p:sp>
        <p:nvSpPr>
          <p:cNvPr id="9" name="Down Arrow 8"/>
          <p:cNvSpPr/>
          <p:nvPr/>
        </p:nvSpPr>
        <p:spPr>
          <a:xfrm rot="10800000">
            <a:off x="3747636" y="6235281"/>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Down Arrow 10"/>
          <p:cNvSpPr/>
          <p:nvPr/>
        </p:nvSpPr>
        <p:spPr>
          <a:xfrm>
            <a:off x="3990946" y="6235282"/>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TextBox 11"/>
          <p:cNvSpPr txBox="1"/>
          <p:nvPr/>
        </p:nvSpPr>
        <p:spPr>
          <a:xfrm>
            <a:off x="4257700" y="6205785"/>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323566" y="1945050"/>
          <a:ext cx="4229384" cy="429364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8162" y="6545183"/>
            <a:ext cx="7180914"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Dec 2013, with 300 respondents.</a:t>
            </a:r>
            <a:endParaRPr lang="en-CA" sz="1400" dirty="0">
              <a:solidFill>
                <a:srgbClr val="505150"/>
              </a:solidFill>
              <a:latin typeface="+mn-lt"/>
            </a:endParaRPr>
          </a:p>
        </p:txBody>
      </p:sp>
      <p:sp>
        <p:nvSpPr>
          <p:cNvPr id="14" name="TextBox 13"/>
          <p:cNvSpPr txBox="1"/>
          <p:nvPr/>
        </p:nvSpPr>
        <p:spPr>
          <a:xfrm>
            <a:off x="1180061" y="1857962"/>
            <a:ext cx="2520000" cy="39600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Location(s)</a:t>
            </a:r>
            <a:endParaRPr lang="en-CA" sz="2000" b="1" dirty="0">
              <a:solidFill>
                <a:schemeClr val="accent1">
                  <a:lumMod val="75000"/>
                </a:schemeClr>
              </a:solidFill>
              <a:latin typeface="+mn-lt"/>
            </a:endParaRPr>
          </a:p>
        </p:txBody>
      </p:sp>
      <p:sp>
        <p:nvSpPr>
          <p:cNvPr id="21" name="Rounded Rectangular Callout 20"/>
          <p:cNvSpPr/>
          <p:nvPr/>
        </p:nvSpPr>
        <p:spPr>
          <a:xfrm>
            <a:off x="6896100" y="696142"/>
            <a:ext cx="2016000" cy="10440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48% of SMEs only conduct business in Alberta</a:t>
            </a:r>
            <a:endParaRPr lang="en-US" dirty="0"/>
          </a:p>
        </p:txBody>
      </p:sp>
      <p:graphicFrame>
        <p:nvGraphicFramePr>
          <p:cNvPr id="9" name="Chart 8"/>
          <p:cNvGraphicFramePr/>
          <p:nvPr/>
        </p:nvGraphicFramePr>
        <p:xfrm>
          <a:off x="4305299" y="2400300"/>
          <a:ext cx="4771881" cy="360001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656812" y="1857962"/>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Scope</a:t>
            </a:r>
            <a:endParaRPr lang="en-CA" sz="2000" b="1" dirty="0">
              <a:solidFill>
                <a:schemeClr val="accent1">
                  <a:lumMod val="75000"/>
                </a:schemeClr>
              </a:solidFill>
              <a:latin typeface="+mn-lt"/>
            </a:endParaRPr>
          </a:p>
        </p:txBody>
      </p:sp>
      <p:sp>
        <p:nvSpPr>
          <p:cNvPr id="12" name="Down Arrow 11"/>
          <p:cNvSpPr/>
          <p:nvPr/>
        </p:nvSpPr>
        <p:spPr>
          <a:xfrm rot="10800000">
            <a:off x="3747636" y="6183765"/>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Down Arrow 14"/>
          <p:cNvSpPr/>
          <p:nvPr/>
        </p:nvSpPr>
        <p:spPr>
          <a:xfrm>
            <a:off x="3990946" y="618376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6" name="TextBox 15"/>
          <p:cNvSpPr txBox="1"/>
          <p:nvPr/>
        </p:nvSpPr>
        <p:spPr>
          <a:xfrm>
            <a:off x="4257700" y="6154269"/>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13" name="Down Arrow 12"/>
          <p:cNvSpPr/>
          <p:nvPr/>
        </p:nvSpPr>
        <p:spPr>
          <a:xfrm rot="10800000">
            <a:off x="3674261" y="3447326"/>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Down Arrow 16"/>
          <p:cNvSpPr/>
          <p:nvPr/>
        </p:nvSpPr>
        <p:spPr>
          <a:xfrm>
            <a:off x="1292988" y="418553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 name="Down Arrow 18"/>
          <p:cNvSpPr/>
          <p:nvPr/>
        </p:nvSpPr>
        <p:spPr>
          <a:xfrm rot="10800000">
            <a:off x="7940474" y="4546918"/>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0" name="Down Arrow 19"/>
          <p:cNvSpPr/>
          <p:nvPr/>
        </p:nvSpPr>
        <p:spPr>
          <a:xfrm rot="10800000">
            <a:off x="7749973" y="5447174"/>
            <a:ext cx="190500" cy="203200"/>
          </a:xfrm>
          <a:prstGeom prst="downArrow">
            <a:avLst/>
          </a:prstGeom>
          <a:solidFill>
            <a:schemeClr val="accent3">
              <a:alpha val="50000"/>
            </a:schemeClr>
          </a:solidFill>
          <a:ln>
            <a:solidFill>
              <a:schemeClr val="accent3">
                <a:shade val="50000"/>
                <a:alpha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8162" y="6545183"/>
            <a:ext cx="7180914"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Dec 2013, with 300 respondents.</a:t>
            </a:r>
            <a:endParaRPr lang="en-CA" sz="1400" dirty="0">
              <a:solidFill>
                <a:srgbClr val="505150"/>
              </a:solidFill>
              <a:latin typeface="+mn-lt"/>
            </a:endParaRPr>
          </a:p>
        </p:txBody>
      </p:sp>
      <p:graphicFrame>
        <p:nvGraphicFramePr>
          <p:cNvPr id="9" name="Chart 8"/>
          <p:cNvGraphicFramePr/>
          <p:nvPr/>
        </p:nvGraphicFramePr>
        <p:xfrm>
          <a:off x="1734196" y="2081288"/>
          <a:ext cx="6001604" cy="28032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734196" y="1562730"/>
            <a:ext cx="5580993"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Does your business have a store front?</a:t>
            </a:r>
            <a:endParaRPr lang="en-CA" sz="2000" b="1" dirty="0">
              <a:solidFill>
                <a:schemeClr val="accent1">
                  <a:lumMod val="75000"/>
                </a:schemeClr>
              </a:solidFill>
              <a:latin typeface="+mn-lt"/>
            </a:endParaRPr>
          </a:p>
        </p:txBody>
      </p:sp>
      <p:sp>
        <p:nvSpPr>
          <p:cNvPr id="7" name="Down Arrow 6"/>
          <p:cNvSpPr/>
          <p:nvPr/>
        </p:nvSpPr>
        <p:spPr>
          <a:xfrm rot="10800000">
            <a:off x="3747636" y="6183765"/>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Down Arrow 10"/>
          <p:cNvSpPr/>
          <p:nvPr/>
        </p:nvSpPr>
        <p:spPr>
          <a:xfrm>
            <a:off x="3990946" y="618376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TextBox 11"/>
          <p:cNvSpPr txBox="1"/>
          <p:nvPr/>
        </p:nvSpPr>
        <p:spPr>
          <a:xfrm>
            <a:off x="4257700" y="6154269"/>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13" name="Down Arrow 12"/>
          <p:cNvSpPr/>
          <p:nvPr/>
        </p:nvSpPr>
        <p:spPr>
          <a:xfrm rot="10800000">
            <a:off x="7452700" y="2764418"/>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8" name="TextBox 7"/>
          <p:cNvSpPr txBox="1"/>
          <p:nvPr/>
        </p:nvSpPr>
        <p:spPr>
          <a:xfrm>
            <a:off x="8162" y="6557883"/>
            <a:ext cx="91358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with 300 respondents, responses mentioned by 4% or more are shown.</a:t>
            </a:r>
            <a:endParaRPr lang="en-CA" sz="1200" dirty="0">
              <a:solidFill>
                <a:srgbClr val="505150"/>
              </a:solidFill>
              <a:latin typeface="+mn-lt"/>
            </a:endParaRPr>
          </a:p>
        </p:txBody>
      </p:sp>
      <p:graphicFrame>
        <p:nvGraphicFramePr>
          <p:cNvPr id="7" name="Chart 6"/>
          <p:cNvGraphicFramePr/>
          <p:nvPr/>
        </p:nvGraphicFramePr>
        <p:xfrm>
          <a:off x="253961" y="1924050"/>
          <a:ext cx="4489489" cy="4369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748568" y="1884302"/>
          <a:ext cx="3949118" cy="4122988"/>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4"/>
          <p:cNvSpPr>
            <a:spLocks noGrp="1"/>
          </p:cNvSpPr>
          <p:nvPr>
            <p:ph idx="1"/>
          </p:nvPr>
        </p:nvSpPr>
        <p:spPr>
          <a:xfrm>
            <a:off x="7728900" y="1165860"/>
            <a:ext cx="792000" cy="684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CA" sz="2000" dirty="0" smtClean="0">
                <a:solidFill>
                  <a:schemeClr val="bg1"/>
                </a:solidFill>
              </a:rPr>
              <a:t>39%</a:t>
            </a:r>
          </a:p>
          <a:p>
            <a:pPr algn="ctr">
              <a:buNone/>
            </a:pPr>
            <a:r>
              <a:rPr lang="en-CA" sz="1600" dirty="0" smtClean="0">
                <a:solidFill>
                  <a:schemeClr val="bg1"/>
                </a:solidFill>
              </a:rPr>
              <a:t>55+</a:t>
            </a:r>
          </a:p>
        </p:txBody>
      </p:sp>
      <p:sp>
        <p:nvSpPr>
          <p:cNvPr id="14" name="TextBox 13"/>
          <p:cNvSpPr txBox="1"/>
          <p:nvPr/>
        </p:nvSpPr>
        <p:spPr>
          <a:xfrm>
            <a:off x="1522963" y="148785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Title/ Role</a:t>
            </a:r>
            <a:endParaRPr lang="en-CA" sz="2000" b="1" dirty="0">
              <a:solidFill>
                <a:schemeClr val="accent1">
                  <a:lumMod val="75000"/>
                </a:schemeClr>
              </a:solidFill>
              <a:latin typeface="+mn-lt"/>
            </a:endParaRPr>
          </a:p>
        </p:txBody>
      </p:sp>
      <p:sp>
        <p:nvSpPr>
          <p:cNvPr id="15" name="TextBox 14"/>
          <p:cNvSpPr txBox="1"/>
          <p:nvPr/>
        </p:nvSpPr>
        <p:spPr>
          <a:xfrm>
            <a:off x="5676900" y="144975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Age</a:t>
            </a:r>
            <a:endParaRPr lang="en-CA" sz="2000" b="1" dirty="0">
              <a:solidFill>
                <a:schemeClr val="accent1">
                  <a:lumMod val="75000"/>
                </a:schemeClr>
              </a:solidFill>
              <a:latin typeface="+mn-lt"/>
            </a:endParaRPr>
          </a:p>
        </p:txBody>
      </p:sp>
      <p:sp>
        <p:nvSpPr>
          <p:cNvPr id="13" name="Down Arrow 12"/>
          <p:cNvSpPr/>
          <p:nvPr/>
        </p:nvSpPr>
        <p:spPr>
          <a:xfrm rot="10800000">
            <a:off x="3747636" y="6016338"/>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Down Arrow 15"/>
          <p:cNvSpPr/>
          <p:nvPr/>
        </p:nvSpPr>
        <p:spPr>
          <a:xfrm>
            <a:off x="3990946" y="6016339"/>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TextBox 16"/>
          <p:cNvSpPr txBox="1"/>
          <p:nvPr/>
        </p:nvSpPr>
        <p:spPr>
          <a:xfrm>
            <a:off x="4257700" y="5986842"/>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18" name="Down Arrow 17"/>
          <p:cNvSpPr/>
          <p:nvPr/>
        </p:nvSpPr>
        <p:spPr>
          <a:xfrm rot="10800000">
            <a:off x="7743290" y="5370653"/>
            <a:ext cx="190500" cy="203200"/>
          </a:xfrm>
          <a:prstGeom prst="downArrow">
            <a:avLst/>
          </a:prstGeom>
          <a:solidFill>
            <a:schemeClr val="accent3">
              <a:alpha val="50000"/>
            </a:schemeClr>
          </a:solidFill>
          <a:ln>
            <a:solidFill>
              <a:schemeClr val="accent3">
                <a:shade val="50000"/>
                <a:alpha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9" name="Down Arrow 18"/>
          <p:cNvSpPr/>
          <p:nvPr/>
        </p:nvSpPr>
        <p:spPr>
          <a:xfrm>
            <a:off x="7778990" y="2199450"/>
            <a:ext cx="190500" cy="203200"/>
          </a:xfrm>
          <a:prstGeom prst="downArrow">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2" name="Down Arrow 21"/>
          <p:cNvSpPr/>
          <p:nvPr/>
        </p:nvSpPr>
        <p:spPr>
          <a:xfrm rot="10800000">
            <a:off x="4774400" y="2109424"/>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7" name="Down Arrow 26"/>
          <p:cNvSpPr/>
          <p:nvPr/>
        </p:nvSpPr>
        <p:spPr>
          <a:xfrm rot="10800000">
            <a:off x="8577036" y="1278360"/>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3" name="Down Arrow 22"/>
          <p:cNvSpPr/>
          <p:nvPr/>
        </p:nvSpPr>
        <p:spPr>
          <a:xfrm rot="10800000">
            <a:off x="3606086" y="3319913"/>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4591050" y="1602150"/>
          <a:ext cx="4305300" cy="436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103412" y="1905000"/>
          <a:ext cx="4468588" cy="436984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8" name="TextBox 7"/>
          <p:cNvSpPr txBox="1"/>
          <p:nvPr/>
        </p:nvSpPr>
        <p:spPr>
          <a:xfrm>
            <a:off x="8162" y="6545183"/>
            <a:ext cx="72308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Dec 2013, with 300 respondents.</a:t>
            </a:r>
            <a:endParaRPr lang="en-CA" sz="1400" dirty="0">
              <a:solidFill>
                <a:srgbClr val="505150"/>
              </a:solidFill>
              <a:latin typeface="+mn-lt"/>
            </a:endParaRPr>
          </a:p>
        </p:txBody>
      </p:sp>
      <p:sp>
        <p:nvSpPr>
          <p:cNvPr id="14" name="TextBox 13"/>
          <p:cNvSpPr txBox="1"/>
          <p:nvPr/>
        </p:nvSpPr>
        <p:spPr>
          <a:xfrm>
            <a:off x="666750" y="1621200"/>
            <a:ext cx="34671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Role in Financial Decisions</a:t>
            </a:r>
            <a:endParaRPr lang="en-CA" sz="2000" b="1" dirty="0">
              <a:solidFill>
                <a:schemeClr val="accent1">
                  <a:lumMod val="75000"/>
                </a:schemeClr>
              </a:solidFill>
              <a:latin typeface="+mn-lt"/>
            </a:endParaRPr>
          </a:p>
        </p:txBody>
      </p:sp>
      <p:sp>
        <p:nvSpPr>
          <p:cNvPr id="15" name="TextBox 14"/>
          <p:cNvSpPr txBox="1"/>
          <p:nvPr/>
        </p:nvSpPr>
        <p:spPr>
          <a:xfrm>
            <a:off x="5715000" y="162120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Gender</a:t>
            </a:r>
            <a:endParaRPr lang="en-CA" sz="2000" b="1" dirty="0">
              <a:solidFill>
                <a:schemeClr val="accent1">
                  <a:lumMod val="75000"/>
                </a:schemeClr>
              </a:solidFill>
              <a:latin typeface="+mn-lt"/>
            </a:endParaRPr>
          </a:p>
        </p:txBody>
      </p:sp>
      <p:sp>
        <p:nvSpPr>
          <p:cNvPr id="17" name="Down Arrow 16"/>
          <p:cNvSpPr/>
          <p:nvPr/>
        </p:nvSpPr>
        <p:spPr>
          <a:xfrm rot="10800000">
            <a:off x="1204686" y="4081123"/>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Down Arrow 17"/>
          <p:cNvSpPr/>
          <p:nvPr/>
        </p:nvSpPr>
        <p:spPr>
          <a:xfrm rot="10800000">
            <a:off x="3747636" y="6016338"/>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9" name="Down Arrow 18"/>
          <p:cNvSpPr/>
          <p:nvPr/>
        </p:nvSpPr>
        <p:spPr>
          <a:xfrm>
            <a:off x="3990946" y="6016339"/>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 name="TextBox 19"/>
          <p:cNvSpPr txBox="1"/>
          <p:nvPr/>
        </p:nvSpPr>
        <p:spPr>
          <a:xfrm>
            <a:off x="4257700" y="5986842"/>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hidden">
          <a:xfrm>
            <a:off x="2" y="5479565"/>
            <a:ext cx="9144000" cy="136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noFill/>
            </a:endParaRPr>
          </a:p>
        </p:txBody>
      </p:sp>
      <p:pic>
        <p:nvPicPr>
          <p:cNvPr id="1027" name="Picture 3"/>
          <p:cNvPicPr>
            <a:picLocks noChangeAspect="1" noChangeArrowheads="1"/>
          </p:cNvPicPr>
          <p:nvPr/>
        </p:nvPicPr>
        <p:blipFill>
          <a:blip r:embed="rId2"/>
          <a:srcRect/>
          <a:stretch>
            <a:fillRect/>
          </a:stretch>
        </p:blipFill>
        <p:spPr bwMode="auto">
          <a:xfrm>
            <a:off x="5290" y="601565"/>
            <a:ext cx="9142508" cy="4878000"/>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1987111" y="5633803"/>
            <a:ext cx="4905375" cy="790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1935" y="199690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1847694" y="2340832"/>
            <a:ext cx="6684447"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800" dirty="0" smtClean="0">
                <a:solidFill>
                  <a:srgbClr val="505150"/>
                </a:solidFill>
              </a:rPr>
              <a:t>ATB – Business Optimism Index grew this quarter to its highest level this year.</a:t>
            </a:r>
            <a:endParaRPr lang="en-CA" sz="2800" dirty="0">
              <a:solidFill>
                <a:srgbClr val="505150"/>
              </a:solidFill>
            </a:endParaRPr>
          </a:p>
        </p:txBody>
      </p:sp>
      <p:sp>
        <p:nvSpPr>
          <p:cNvPr id="12" name="Rectangle 11"/>
          <p:cNvSpPr/>
          <p:nvPr/>
        </p:nvSpPr>
        <p:spPr>
          <a:xfrm>
            <a:off x="1847694" y="3441607"/>
            <a:ext cx="6598688"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800" dirty="0" smtClean="0">
                <a:solidFill>
                  <a:srgbClr val="505150"/>
                </a:solidFill>
              </a:rPr>
              <a:t>Majority of small businesses say it’s harder to run a business today than five years ago.</a:t>
            </a:r>
            <a:endParaRPr lang="en-CA" sz="2800" dirty="0">
              <a:solidFill>
                <a:srgbClr val="505150"/>
              </a:solidFill>
            </a:endParaRPr>
          </a:p>
        </p:txBody>
      </p:sp>
      <p:sp>
        <p:nvSpPr>
          <p:cNvPr id="13" name="Rectangle 12"/>
          <p:cNvSpPr/>
          <p:nvPr/>
        </p:nvSpPr>
        <p:spPr>
          <a:xfrm>
            <a:off x="1847694" y="4423850"/>
            <a:ext cx="6684447"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800" dirty="0" smtClean="0">
                <a:solidFill>
                  <a:srgbClr val="505150"/>
                </a:solidFill>
              </a:rPr>
              <a:t>Investments in technology are yielding positive changes for business operations.</a:t>
            </a:r>
            <a:endParaRPr lang="en-CA" sz="2800" dirty="0">
              <a:solidFill>
                <a:srgbClr val="505150"/>
              </a:solidFill>
            </a:endParaRPr>
          </a:p>
        </p:txBody>
      </p:sp>
      <p:cxnSp>
        <p:nvCxnSpPr>
          <p:cNvPr id="14" name="Straight Connector 13"/>
          <p:cNvCxnSpPr/>
          <p:nvPr/>
        </p:nvCxnSpPr>
        <p:spPr>
          <a:xfrm>
            <a:off x="47450" y="2644597"/>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705176" y="2183164"/>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 name="TextBox 15"/>
          <p:cNvSpPr txBox="1"/>
          <p:nvPr/>
        </p:nvSpPr>
        <p:spPr>
          <a:xfrm>
            <a:off x="673524" y="2183164"/>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1</a:t>
            </a:r>
            <a:endParaRPr lang="en-US" sz="4800" dirty="0">
              <a:solidFill>
                <a:srgbClr val="FFFFFF"/>
              </a:solidFill>
              <a:latin typeface="Franklin Gothic Medium"/>
              <a:cs typeface="Franklin Gothic Medium"/>
            </a:endParaRPr>
          </a:p>
        </p:txBody>
      </p:sp>
      <p:cxnSp>
        <p:nvCxnSpPr>
          <p:cNvPr id="17" name="Straight Connector 16"/>
          <p:cNvCxnSpPr/>
          <p:nvPr/>
        </p:nvCxnSpPr>
        <p:spPr>
          <a:xfrm>
            <a:off x="52036" y="3728439"/>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05176" y="3255855"/>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 name="TextBox 18"/>
          <p:cNvSpPr txBox="1"/>
          <p:nvPr/>
        </p:nvSpPr>
        <p:spPr>
          <a:xfrm>
            <a:off x="691139" y="3284701"/>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2</a:t>
            </a:r>
            <a:endParaRPr lang="en-US" sz="4800" dirty="0">
              <a:solidFill>
                <a:srgbClr val="FFFFFF"/>
              </a:solidFill>
              <a:latin typeface="Franklin Gothic Medium"/>
              <a:cs typeface="Franklin Gothic Medium"/>
            </a:endParaRPr>
          </a:p>
        </p:txBody>
      </p:sp>
      <p:sp>
        <p:nvSpPr>
          <p:cNvPr id="20" name="Oval 19"/>
          <p:cNvSpPr>
            <a:spLocks noChangeAspect="1"/>
          </p:cNvSpPr>
          <p:nvPr/>
        </p:nvSpPr>
        <p:spPr>
          <a:xfrm>
            <a:off x="720974" y="4300049"/>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21" name="Straight Connector 20"/>
          <p:cNvCxnSpPr/>
          <p:nvPr/>
        </p:nvCxnSpPr>
        <p:spPr>
          <a:xfrm>
            <a:off x="52036" y="4761482"/>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92376" y="4345983"/>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3</a:t>
            </a:r>
            <a:endParaRPr lang="en-US" sz="4800" dirty="0">
              <a:solidFill>
                <a:srgbClr val="FFFFFF"/>
              </a:solidFill>
              <a:latin typeface="Franklin Gothic Medium"/>
              <a:cs typeface="Franklin Gothic Medium"/>
            </a:endParaRPr>
          </a:p>
        </p:txBody>
      </p:sp>
      <p:sp>
        <p:nvSpPr>
          <p:cNvPr id="23" name="Title 1"/>
          <p:cNvSpPr txBox="1">
            <a:spLocks/>
          </p:cNvSpPr>
          <p:nvPr/>
        </p:nvSpPr>
        <p:spPr>
          <a:xfrm>
            <a:off x="357187" y="914400"/>
            <a:ext cx="3986213" cy="625078"/>
          </a:xfrm>
          <a:prstGeom prst="rect">
            <a:avLst/>
          </a:prstGeom>
        </p:spPr>
        <p:txBody>
          <a:bodyPr/>
          <a:lstStyle>
            <a:lvl1pPr algn="l" rtl="0" fontAlgn="base">
              <a:spcBef>
                <a:spcPct val="0"/>
              </a:spcBef>
              <a:spcAft>
                <a:spcPct val="0"/>
              </a:spcAft>
              <a:defRPr sz="3600">
                <a:solidFill>
                  <a:schemeClr val="tx1"/>
                </a:solidFill>
                <a:latin typeface="+mj-lt"/>
                <a:ea typeface="+mj-ea"/>
                <a:cs typeface="+mj-cs"/>
                <a:sym typeface="Helvetica Neue Bold Condensed" charset="0"/>
              </a:defRPr>
            </a:lvl1pPr>
            <a:lvl2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5pPr>
            <a:lvl6pPr marL="321377"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6pPr>
            <a:lvl7pPr marL="642757"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7pPr>
            <a:lvl8pPr marL="964134"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8pPr>
            <a:lvl9pPr marL="1285513"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9pPr>
          </a:lstStyle>
          <a:p>
            <a:pPr lvl="0" defTabSz="1422400">
              <a:lnSpc>
                <a:spcPct val="90000"/>
              </a:lnSpc>
              <a:spcAft>
                <a:spcPct val="35000"/>
              </a:spcAft>
            </a:pPr>
            <a:r>
              <a:rPr lang="en-US" dirty="0" smtClean="0">
                <a:solidFill>
                  <a:srgbClr val="404040"/>
                </a:solidFill>
                <a:latin typeface="Franklin Gothic Book" pitchFamily="34" charset="0"/>
                <a:cs typeface="News Gothic MT"/>
              </a:rPr>
              <a:t>Key Insights</a:t>
            </a:r>
            <a:endParaRPr lang="en-US" dirty="0">
              <a:solidFill>
                <a:srgbClr val="404040"/>
              </a:solidFill>
              <a:latin typeface="Franklin Gothic Book" pitchFamily="34" charset="0"/>
              <a:cs typeface="News Gothic M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289" y="3467309"/>
            <a:ext cx="8504164" cy="584775"/>
          </a:xfrm>
          <a:prstGeom prst="rect">
            <a:avLst/>
          </a:prstGeom>
          <a:noFill/>
        </p:spPr>
        <p:txBody>
          <a:bodyPr wrap="square" rtlCol="0">
            <a:spAutoFit/>
          </a:bodyPr>
          <a:lstStyle/>
          <a:p>
            <a:r>
              <a:rPr lang="en-US" sz="3200" dirty="0" smtClean="0">
                <a:solidFill>
                  <a:schemeClr val="bg1"/>
                </a:solidFill>
                <a:latin typeface="Myriad Pro"/>
                <a:cs typeface="Myriad Pro"/>
              </a:rPr>
              <a:t>Business Confidence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A very optimistic future</a:t>
            </a:r>
            <a:endParaRPr lang="en-US" sz="3200" dirty="0">
              <a:solidFill>
                <a:srgbClr val="505150"/>
              </a:solidFill>
              <a:latin typeface="Myriad Pro"/>
              <a:cs typeface="Myriad Pro"/>
            </a:endParaRPr>
          </a:p>
        </p:txBody>
      </p:sp>
      <p:pic>
        <p:nvPicPr>
          <p:cNvPr id="8" name="Picture 7" descr="orange-stick-figure-md.png"/>
          <p:cNvPicPr>
            <a:picLocks noChangeAspect="1"/>
          </p:cNvPicPr>
          <p:nvPr/>
        </p:nvPicPr>
        <p:blipFill>
          <a:blip r:embed="rId3"/>
          <a:stretch>
            <a:fillRect/>
          </a:stretch>
        </p:blipFill>
        <p:spPr>
          <a:xfrm>
            <a:off x="1828307" y="3690970"/>
            <a:ext cx="181470" cy="468000"/>
          </a:xfrm>
          <a:prstGeom prst="rect">
            <a:avLst/>
          </a:prstGeom>
        </p:spPr>
      </p:pic>
      <p:sp>
        <p:nvSpPr>
          <p:cNvPr id="9" name="Rounded Rectangle 8"/>
          <p:cNvSpPr/>
          <p:nvPr/>
        </p:nvSpPr>
        <p:spPr>
          <a:xfrm>
            <a:off x="1526040" y="2637472"/>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TextBox 11"/>
          <p:cNvSpPr txBox="1"/>
          <p:nvPr/>
        </p:nvSpPr>
        <p:spPr>
          <a:xfrm>
            <a:off x="1522963" y="2111112"/>
            <a:ext cx="2052000" cy="360000"/>
          </a:xfrm>
          <a:prstGeom prst="rect">
            <a:avLst/>
          </a:prstGeom>
          <a:noFill/>
        </p:spPr>
        <p:txBody>
          <a:bodyPr wrap="square" rtlCol="0">
            <a:spAutoFit/>
          </a:bodyPr>
          <a:lstStyle/>
          <a:p>
            <a:pPr algn="ctr"/>
            <a:r>
              <a:rPr lang="en-CA" sz="2000" dirty="0" smtClean="0">
                <a:solidFill>
                  <a:srgbClr val="505150"/>
                </a:solidFill>
                <a:latin typeface="+mn-lt"/>
              </a:rPr>
              <a:t>Alberta Economy</a:t>
            </a:r>
            <a:endParaRPr lang="en-CA" sz="2000" dirty="0">
              <a:solidFill>
                <a:srgbClr val="505150"/>
              </a:solidFill>
              <a:latin typeface="+mn-lt"/>
            </a:endParaRPr>
          </a:p>
        </p:txBody>
      </p:sp>
      <p:pic>
        <p:nvPicPr>
          <p:cNvPr id="14" name="Picture 13" descr="orange-stick-figure-md.png"/>
          <p:cNvPicPr>
            <a:picLocks noChangeAspect="1"/>
          </p:cNvPicPr>
          <p:nvPr/>
        </p:nvPicPr>
        <p:blipFill>
          <a:blip r:embed="rId3"/>
          <a:stretch>
            <a:fillRect/>
          </a:stretch>
        </p:blipFill>
        <p:spPr>
          <a:xfrm>
            <a:off x="2124327" y="3689696"/>
            <a:ext cx="181470" cy="468000"/>
          </a:xfrm>
          <a:prstGeom prst="rect">
            <a:avLst/>
          </a:prstGeom>
        </p:spPr>
      </p:pic>
      <p:pic>
        <p:nvPicPr>
          <p:cNvPr id="15" name="Picture 14" descr="orange-stick-figure-md.png"/>
          <p:cNvPicPr>
            <a:picLocks noChangeAspect="1"/>
          </p:cNvPicPr>
          <p:nvPr/>
        </p:nvPicPr>
        <p:blipFill>
          <a:blip r:embed="rId3"/>
          <a:stretch>
            <a:fillRect/>
          </a:stretch>
        </p:blipFill>
        <p:spPr>
          <a:xfrm>
            <a:off x="2421409" y="4314859"/>
            <a:ext cx="181470" cy="468000"/>
          </a:xfrm>
          <a:prstGeom prst="rect">
            <a:avLst/>
          </a:prstGeom>
        </p:spPr>
      </p:pic>
      <p:pic>
        <p:nvPicPr>
          <p:cNvPr id="16" name="Picture 15" descr="orange-stick-figure-md.png"/>
          <p:cNvPicPr>
            <a:picLocks noChangeAspect="1"/>
          </p:cNvPicPr>
          <p:nvPr/>
        </p:nvPicPr>
        <p:blipFill>
          <a:blip r:embed="rId3"/>
          <a:stretch>
            <a:fillRect/>
          </a:stretch>
        </p:blipFill>
        <p:spPr>
          <a:xfrm>
            <a:off x="2125897" y="4314859"/>
            <a:ext cx="181470" cy="468000"/>
          </a:xfrm>
          <a:prstGeom prst="rect">
            <a:avLst/>
          </a:prstGeom>
        </p:spPr>
      </p:pic>
      <p:pic>
        <p:nvPicPr>
          <p:cNvPr id="17" name="Picture 16" descr="orange-stick-figure-md.png"/>
          <p:cNvPicPr>
            <a:picLocks noChangeAspect="1"/>
          </p:cNvPicPr>
          <p:nvPr/>
        </p:nvPicPr>
        <p:blipFill>
          <a:blip r:embed="rId3"/>
          <a:stretch>
            <a:fillRect/>
          </a:stretch>
        </p:blipFill>
        <p:spPr>
          <a:xfrm>
            <a:off x="2418855" y="3689696"/>
            <a:ext cx="181470" cy="468000"/>
          </a:xfrm>
          <a:prstGeom prst="rect">
            <a:avLst/>
          </a:prstGeom>
        </p:spPr>
      </p:pic>
      <p:pic>
        <p:nvPicPr>
          <p:cNvPr id="18" name="Picture 17" descr="orange-stick-figure-md.png"/>
          <p:cNvPicPr>
            <a:picLocks noChangeAspect="1"/>
          </p:cNvPicPr>
          <p:nvPr/>
        </p:nvPicPr>
        <p:blipFill>
          <a:blip r:embed="rId3"/>
          <a:stretch>
            <a:fillRect/>
          </a:stretch>
        </p:blipFill>
        <p:spPr>
          <a:xfrm>
            <a:off x="2705587" y="3689696"/>
            <a:ext cx="181470" cy="468000"/>
          </a:xfrm>
          <a:prstGeom prst="rect">
            <a:avLst/>
          </a:prstGeom>
        </p:spPr>
      </p:pic>
      <p:pic>
        <p:nvPicPr>
          <p:cNvPr id="19" name="Picture 18" descr="orange-stick-figure-md.png"/>
          <p:cNvPicPr>
            <a:picLocks noChangeAspect="1"/>
          </p:cNvPicPr>
          <p:nvPr/>
        </p:nvPicPr>
        <p:blipFill>
          <a:blip r:embed="rId3"/>
          <a:stretch>
            <a:fillRect/>
          </a:stretch>
        </p:blipFill>
        <p:spPr>
          <a:xfrm>
            <a:off x="1840149" y="4314859"/>
            <a:ext cx="181470" cy="468000"/>
          </a:xfrm>
          <a:prstGeom prst="rect">
            <a:avLst/>
          </a:prstGeom>
        </p:spPr>
      </p:pic>
      <p:pic>
        <p:nvPicPr>
          <p:cNvPr id="20" name="Picture 19" descr="orange-stick-figure-md.png"/>
          <p:cNvPicPr>
            <a:picLocks noChangeAspect="1"/>
          </p:cNvPicPr>
          <p:nvPr/>
        </p:nvPicPr>
        <p:blipFill>
          <a:blip r:embed="rId3"/>
          <a:stretch>
            <a:fillRect/>
          </a:stretch>
        </p:blipFill>
        <p:spPr>
          <a:xfrm>
            <a:off x="2998843" y="3689696"/>
            <a:ext cx="181470" cy="468000"/>
          </a:xfrm>
          <a:prstGeom prst="rect">
            <a:avLst/>
          </a:prstGeom>
        </p:spPr>
      </p:pic>
      <p:pic>
        <p:nvPicPr>
          <p:cNvPr id="21" name="Picture 3"/>
          <p:cNvPicPr>
            <a:picLocks noChangeAspect="1" noChangeArrowheads="1"/>
          </p:cNvPicPr>
          <p:nvPr/>
        </p:nvPicPr>
        <p:blipFill>
          <a:blip r:embed="rId4">
            <a:lum bright="70000" contrast="-70000"/>
          </a:blip>
          <a:srcRect/>
          <a:stretch>
            <a:fillRect/>
          </a:stretch>
        </p:blipFill>
        <p:spPr bwMode="auto">
          <a:xfrm>
            <a:off x="2970503" y="4308507"/>
            <a:ext cx="243310" cy="504000"/>
          </a:xfrm>
          <a:prstGeom prst="rect">
            <a:avLst/>
          </a:prstGeom>
          <a:noFill/>
          <a:ln w="9525">
            <a:noFill/>
            <a:miter lim="800000"/>
            <a:headEnd/>
            <a:tailEnd/>
          </a:ln>
        </p:spPr>
      </p:pic>
      <p:sp>
        <p:nvSpPr>
          <p:cNvPr id="22" name="TextBox 21"/>
          <p:cNvSpPr txBox="1"/>
          <p:nvPr/>
        </p:nvSpPr>
        <p:spPr>
          <a:xfrm>
            <a:off x="2032129" y="2791303"/>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84%</a:t>
            </a:r>
            <a:endParaRPr lang="en-CA" sz="2400" b="1" dirty="0">
              <a:solidFill>
                <a:schemeClr val="accent1">
                  <a:lumMod val="75000"/>
                </a:schemeClr>
              </a:solidFill>
            </a:endParaRPr>
          </a:p>
        </p:txBody>
      </p:sp>
      <p:sp>
        <p:nvSpPr>
          <p:cNvPr id="23" name="TextBox 22"/>
          <p:cNvSpPr txBox="1"/>
          <p:nvPr/>
        </p:nvSpPr>
        <p:spPr>
          <a:xfrm>
            <a:off x="1723207" y="3215807"/>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pic>
        <p:nvPicPr>
          <p:cNvPr id="25" name="Picture 24" descr="orange-stick-figure-md.png"/>
          <p:cNvPicPr>
            <a:picLocks noChangeAspect="1"/>
          </p:cNvPicPr>
          <p:nvPr/>
        </p:nvPicPr>
        <p:blipFill>
          <a:blip r:embed="rId3"/>
          <a:stretch>
            <a:fillRect/>
          </a:stretch>
        </p:blipFill>
        <p:spPr>
          <a:xfrm>
            <a:off x="5730510" y="3685720"/>
            <a:ext cx="181470" cy="468000"/>
          </a:xfrm>
          <a:prstGeom prst="rect">
            <a:avLst/>
          </a:prstGeom>
        </p:spPr>
      </p:pic>
      <p:sp>
        <p:nvSpPr>
          <p:cNvPr id="27" name="Rounded Rectangle 26"/>
          <p:cNvSpPr/>
          <p:nvPr/>
        </p:nvSpPr>
        <p:spPr>
          <a:xfrm>
            <a:off x="5428243" y="2632222"/>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8" name="TextBox 27"/>
          <p:cNvSpPr txBox="1"/>
          <p:nvPr/>
        </p:nvSpPr>
        <p:spPr>
          <a:xfrm>
            <a:off x="5425166" y="2105862"/>
            <a:ext cx="2052000" cy="400110"/>
          </a:xfrm>
          <a:prstGeom prst="rect">
            <a:avLst/>
          </a:prstGeom>
          <a:noFill/>
        </p:spPr>
        <p:txBody>
          <a:bodyPr wrap="square" rtlCol="0">
            <a:spAutoFit/>
          </a:bodyPr>
          <a:lstStyle/>
          <a:p>
            <a:pPr algn="ctr"/>
            <a:r>
              <a:rPr lang="en-CA" sz="2000" dirty="0" smtClean="0">
                <a:solidFill>
                  <a:srgbClr val="505150"/>
                </a:solidFill>
                <a:latin typeface="+mn-lt"/>
              </a:rPr>
              <a:t>Your Company</a:t>
            </a:r>
            <a:endParaRPr lang="en-CA" sz="2000" dirty="0">
              <a:solidFill>
                <a:srgbClr val="505150"/>
              </a:solidFill>
              <a:latin typeface="+mn-lt"/>
            </a:endParaRPr>
          </a:p>
        </p:txBody>
      </p:sp>
      <p:pic>
        <p:nvPicPr>
          <p:cNvPr id="29" name="Picture 28" descr="orange-stick-figure-md.png"/>
          <p:cNvPicPr>
            <a:picLocks noChangeAspect="1"/>
          </p:cNvPicPr>
          <p:nvPr/>
        </p:nvPicPr>
        <p:blipFill>
          <a:blip r:embed="rId3"/>
          <a:stretch>
            <a:fillRect/>
          </a:stretch>
        </p:blipFill>
        <p:spPr>
          <a:xfrm>
            <a:off x="6026530" y="3684446"/>
            <a:ext cx="181470" cy="468000"/>
          </a:xfrm>
          <a:prstGeom prst="rect">
            <a:avLst/>
          </a:prstGeom>
        </p:spPr>
      </p:pic>
      <p:pic>
        <p:nvPicPr>
          <p:cNvPr id="30" name="Picture 29" descr="orange-stick-figure-md.png"/>
          <p:cNvPicPr>
            <a:picLocks noChangeAspect="1"/>
          </p:cNvPicPr>
          <p:nvPr/>
        </p:nvPicPr>
        <p:blipFill>
          <a:blip r:embed="rId3"/>
          <a:stretch>
            <a:fillRect/>
          </a:stretch>
        </p:blipFill>
        <p:spPr>
          <a:xfrm>
            <a:off x="6321058" y="4309609"/>
            <a:ext cx="181470" cy="468000"/>
          </a:xfrm>
          <a:prstGeom prst="rect">
            <a:avLst/>
          </a:prstGeom>
        </p:spPr>
      </p:pic>
      <p:pic>
        <p:nvPicPr>
          <p:cNvPr id="31" name="Picture 30" descr="orange-stick-figure-md.png"/>
          <p:cNvPicPr>
            <a:picLocks noChangeAspect="1"/>
          </p:cNvPicPr>
          <p:nvPr/>
        </p:nvPicPr>
        <p:blipFill>
          <a:blip r:embed="rId3"/>
          <a:stretch>
            <a:fillRect/>
          </a:stretch>
        </p:blipFill>
        <p:spPr>
          <a:xfrm>
            <a:off x="6028100" y="4309609"/>
            <a:ext cx="181470" cy="468000"/>
          </a:xfrm>
          <a:prstGeom prst="rect">
            <a:avLst/>
          </a:prstGeom>
        </p:spPr>
      </p:pic>
      <p:pic>
        <p:nvPicPr>
          <p:cNvPr id="32" name="Picture 31" descr="orange-stick-figure-md.png"/>
          <p:cNvPicPr>
            <a:picLocks noChangeAspect="1"/>
          </p:cNvPicPr>
          <p:nvPr/>
        </p:nvPicPr>
        <p:blipFill>
          <a:blip r:embed="rId3"/>
          <a:stretch>
            <a:fillRect/>
          </a:stretch>
        </p:blipFill>
        <p:spPr>
          <a:xfrm>
            <a:off x="6321058" y="3684446"/>
            <a:ext cx="181470" cy="468000"/>
          </a:xfrm>
          <a:prstGeom prst="rect">
            <a:avLst/>
          </a:prstGeom>
        </p:spPr>
      </p:pic>
      <p:pic>
        <p:nvPicPr>
          <p:cNvPr id="33" name="Picture 32" descr="orange-stick-figure-md.png"/>
          <p:cNvPicPr>
            <a:picLocks noChangeAspect="1"/>
          </p:cNvPicPr>
          <p:nvPr/>
        </p:nvPicPr>
        <p:blipFill>
          <a:blip r:embed="rId3"/>
          <a:stretch>
            <a:fillRect/>
          </a:stretch>
        </p:blipFill>
        <p:spPr>
          <a:xfrm>
            <a:off x="6607790" y="3684446"/>
            <a:ext cx="181470" cy="468000"/>
          </a:xfrm>
          <a:prstGeom prst="rect">
            <a:avLst/>
          </a:prstGeom>
        </p:spPr>
      </p:pic>
      <p:pic>
        <p:nvPicPr>
          <p:cNvPr id="34" name="Picture 33" descr="orange-stick-figure-md.png"/>
          <p:cNvPicPr>
            <a:picLocks noChangeAspect="1"/>
          </p:cNvPicPr>
          <p:nvPr/>
        </p:nvPicPr>
        <p:blipFill>
          <a:blip r:embed="rId3"/>
          <a:stretch>
            <a:fillRect/>
          </a:stretch>
        </p:blipFill>
        <p:spPr>
          <a:xfrm>
            <a:off x="5742352" y="4309609"/>
            <a:ext cx="181470" cy="468000"/>
          </a:xfrm>
          <a:prstGeom prst="rect">
            <a:avLst/>
          </a:prstGeom>
        </p:spPr>
      </p:pic>
      <p:pic>
        <p:nvPicPr>
          <p:cNvPr id="35" name="Picture 34" descr="orange-stick-figure-md.png"/>
          <p:cNvPicPr>
            <a:picLocks noChangeAspect="1"/>
          </p:cNvPicPr>
          <p:nvPr/>
        </p:nvPicPr>
        <p:blipFill>
          <a:blip r:embed="rId3"/>
          <a:stretch>
            <a:fillRect/>
          </a:stretch>
        </p:blipFill>
        <p:spPr>
          <a:xfrm>
            <a:off x="6901046" y="3684446"/>
            <a:ext cx="181470" cy="468000"/>
          </a:xfrm>
          <a:prstGeom prst="rect">
            <a:avLst/>
          </a:prstGeom>
        </p:spPr>
      </p:pic>
      <p:pic>
        <p:nvPicPr>
          <p:cNvPr id="36" name="Picture 3"/>
          <p:cNvPicPr>
            <a:picLocks noChangeAspect="1" noChangeArrowheads="1"/>
          </p:cNvPicPr>
          <p:nvPr/>
        </p:nvPicPr>
        <p:blipFill>
          <a:blip r:embed="rId4">
            <a:lum bright="70000" contrast="-70000"/>
          </a:blip>
          <a:srcRect/>
          <a:stretch>
            <a:fillRect/>
          </a:stretch>
        </p:blipFill>
        <p:spPr bwMode="auto">
          <a:xfrm>
            <a:off x="6872706" y="4290557"/>
            <a:ext cx="243310" cy="504000"/>
          </a:xfrm>
          <a:prstGeom prst="rect">
            <a:avLst/>
          </a:prstGeom>
          <a:noFill/>
          <a:ln w="9525">
            <a:noFill/>
            <a:miter lim="800000"/>
            <a:headEnd/>
            <a:tailEnd/>
          </a:ln>
        </p:spPr>
      </p:pic>
      <p:sp>
        <p:nvSpPr>
          <p:cNvPr id="37" name="TextBox 36"/>
          <p:cNvSpPr txBox="1"/>
          <p:nvPr/>
        </p:nvSpPr>
        <p:spPr>
          <a:xfrm>
            <a:off x="5934332" y="2786053"/>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92%</a:t>
            </a:r>
            <a:endParaRPr lang="en-CA" sz="2400" b="1" dirty="0">
              <a:solidFill>
                <a:schemeClr val="accent1">
                  <a:lumMod val="75000"/>
                </a:schemeClr>
              </a:solidFill>
            </a:endParaRPr>
          </a:p>
        </p:txBody>
      </p:sp>
      <p:sp>
        <p:nvSpPr>
          <p:cNvPr id="38" name="TextBox 37"/>
          <p:cNvSpPr txBox="1"/>
          <p:nvPr/>
        </p:nvSpPr>
        <p:spPr>
          <a:xfrm>
            <a:off x="5625410" y="3210557"/>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pic>
        <p:nvPicPr>
          <p:cNvPr id="39" name="Picture 38" descr="orange-stick-figure-md.png"/>
          <p:cNvPicPr>
            <a:picLocks noChangeAspect="1"/>
          </p:cNvPicPr>
          <p:nvPr/>
        </p:nvPicPr>
        <p:blipFill>
          <a:blip r:embed="rId3"/>
          <a:stretch>
            <a:fillRect/>
          </a:stretch>
        </p:blipFill>
        <p:spPr>
          <a:xfrm>
            <a:off x="6614140" y="4307507"/>
            <a:ext cx="181470" cy="468000"/>
          </a:xfrm>
          <a:prstGeom prst="rect">
            <a:avLst/>
          </a:prstGeom>
        </p:spPr>
      </p:pic>
      <p:sp>
        <p:nvSpPr>
          <p:cNvPr id="42" name="Rounded Rectangular Callout 41"/>
          <p:cNvSpPr/>
          <p:nvPr/>
        </p:nvSpPr>
        <p:spPr>
          <a:xfrm>
            <a:off x="6901046" y="867593"/>
            <a:ext cx="2052000" cy="792000"/>
          </a:xfrm>
          <a:prstGeom prst="wedgeRoundRectCallout">
            <a:avLst>
              <a:gd name="adj1" fmla="val -54533"/>
              <a:gd name="adj2" fmla="val 26351"/>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“HOW DO YOU THINK… WILL BE </a:t>
            </a:r>
            <a:r>
              <a:rPr lang="en-CA" sz="1400" b="1" u="sng" dirty="0" smtClean="0">
                <a:solidFill>
                  <a:schemeClr val="accent6">
                    <a:lumMod val="75000"/>
                  </a:schemeClr>
                </a:solidFill>
                <a:latin typeface="Arial Narrow" pitchFamily="34" charset="0"/>
              </a:rPr>
              <a:t>SIX MONTHS FROM NOW</a:t>
            </a:r>
            <a:r>
              <a:rPr lang="en-CA" sz="1400" b="1" dirty="0" smtClean="0">
                <a:solidFill>
                  <a:schemeClr val="accent6">
                    <a:lumMod val="75000"/>
                  </a:schemeClr>
                </a:solidFill>
                <a:latin typeface="Arial Narrow" pitchFamily="34" charset="0"/>
              </a:rPr>
              <a:t>?”</a:t>
            </a:r>
            <a:endParaRPr lang="en-US" sz="1400" b="1" dirty="0">
              <a:solidFill>
                <a:schemeClr val="accent6">
                  <a:lumMod val="75000"/>
                </a:schemeClr>
              </a:solidFill>
              <a:latin typeface="Arial Narrow" pitchFamily="34" charset="0"/>
            </a:endParaRPr>
          </a:p>
        </p:txBody>
      </p:sp>
      <p:sp>
        <p:nvSpPr>
          <p:cNvPr id="43" name="TextBox 42"/>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 2013, 300 respondents.</a:t>
            </a:r>
            <a:endParaRPr lang="en-CA" sz="1200" dirty="0">
              <a:solidFill>
                <a:srgbClr val="505150"/>
              </a:solidFill>
              <a:latin typeface="+mn-lt"/>
            </a:endParaRPr>
          </a:p>
        </p:txBody>
      </p:sp>
      <p:pic>
        <p:nvPicPr>
          <p:cNvPr id="1026" name="Picture 2"/>
          <p:cNvPicPr>
            <a:picLocks noChangeAspect="1" noChangeArrowheads="1"/>
          </p:cNvPicPr>
          <p:nvPr/>
        </p:nvPicPr>
        <p:blipFill>
          <a:blip r:embed="rId5"/>
          <a:srcRect/>
          <a:stretch>
            <a:fillRect/>
          </a:stretch>
        </p:blipFill>
        <p:spPr bwMode="auto">
          <a:xfrm>
            <a:off x="2705587" y="4286557"/>
            <a:ext cx="219075"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Introducing the ATB Business Beat </a:t>
            </a:r>
            <a:r>
              <a:rPr lang="en-US" sz="3200" dirty="0" smtClean="0">
                <a:solidFill>
                  <a:srgbClr val="505150"/>
                </a:solidFill>
                <a:latin typeface="Myriad Pro"/>
                <a:cs typeface="Myriad Pro"/>
              </a:rPr>
              <a:t>Indexes</a:t>
            </a:r>
            <a:endParaRPr lang="en-US" sz="3200" dirty="0">
              <a:solidFill>
                <a:srgbClr val="505150"/>
              </a:solidFill>
              <a:latin typeface="Myriad Pro"/>
              <a:cs typeface="Myriad Pro"/>
            </a:endParaRPr>
          </a:p>
        </p:txBody>
      </p:sp>
      <p:sp>
        <p:nvSpPr>
          <p:cNvPr id="11" name="Footer Placeholder 2"/>
          <p:cNvSpPr txBox="1">
            <a:spLocks/>
          </p:cNvSpPr>
          <p:nvPr/>
        </p:nvSpPr>
        <p:spPr>
          <a:xfrm>
            <a:off x="1066474" y="5600736"/>
            <a:ext cx="5381626" cy="288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 Jan 2013, Q2 = May 2013, Q3 = Aug/Sept 2013 &amp; Q4 = Dec 2013.</a:t>
            </a:r>
          </a:p>
        </p:txBody>
      </p:sp>
      <p:sp>
        <p:nvSpPr>
          <p:cNvPr id="12" name="TextBox 11"/>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a:t>
            </a:r>
            <a:endParaRPr lang="en-CA" sz="1200" dirty="0">
              <a:solidFill>
                <a:srgbClr val="505150"/>
              </a:solidFill>
              <a:latin typeface="+mn-lt"/>
            </a:endParaRPr>
          </a:p>
        </p:txBody>
      </p:sp>
      <p:cxnSp>
        <p:nvCxnSpPr>
          <p:cNvPr id="8" name="Straight Connector 7"/>
          <p:cNvCxnSpPr/>
          <p:nvPr/>
        </p:nvCxnSpPr>
        <p:spPr>
          <a:xfrm>
            <a:off x="1117274" y="4445000"/>
            <a:ext cx="5436000"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365300" y="3747869"/>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4365300" y="4560669"/>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5" name="Footer Placeholder 2"/>
          <p:cNvSpPr txBox="1">
            <a:spLocks/>
          </p:cNvSpPr>
          <p:nvPr/>
        </p:nvSpPr>
        <p:spPr>
          <a:xfrm>
            <a:off x="723900" y="2044429"/>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6" name="Footer Placeholder 2"/>
          <p:cNvSpPr txBox="1">
            <a:spLocks/>
          </p:cNvSpPr>
          <p:nvPr/>
        </p:nvSpPr>
        <p:spPr>
          <a:xfrm>
            <a:off x="751600" y="1767029"/>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a:t>
            </a:r>
            <a:r>
              <a:rPr lang="en-US" sz="1600" dirty="0" smtClean="0">
                <a:solidFill>
                  <a:schemeClr val="tx1">
                    <a:lumMod val="75000"/>
                    <a:lumOff val="25000"/>
                  </a:schemeClr>
                </a:solidFill>
                <a:latin typeface="Myriad Pro" pitchFamily="34" charset="0"/>
              </a:rPr>
              <a:t>Index</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graphicFrame>
        <p:nvGraphicFramePr>
          <p:cNvPr id="13" name="Chart 12"/>
          <p:cNvGraphicFramePr/>
          <p:nvPr/>
        </p:nvGraphicFramePr>
        <p:xfrm>
          <a:off x="657799" y="2182978"/>
          <a:ext cx="7937498" cy="35084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505852" cy="1077218"/>
          </a:xfrm>
          <a:prstGeom prst="rect">
            <a:avLst/>
          </a:prstGeom>
          <a:noFill/>
        </p:spPr>
        <p:txBody>
          <a:bodyPr wrap="square" rtlCol="0">
            <a:spAutoFit/>
          </a:bodyPr>
          <a:lstStyle/>
          <a:p>
            <a:r>
              <a:rPr lang="en-US" sz="3200" dirty="0" smtClean="0">
                <a:solidFill>
                  <a:srgbClr val="505150"/>
                </a:solidFill>
                <a:latin typeface="Myriad Pro"/>
                <a:cs typeface="Myriad Pro"/>
              </a:rPr>
              <a:t>Introducing the ATB Business Beat </a:t>
            </a:r>
            <a:r>
              <a:rPr lang="en-US" sz="3200" dirty="0" smtClean="0">
                <a:solidFill>
                  <a:srgbClr val="505150"/>
                </a:solidFill>
                <a:latin typeface="Myriad Pro"/>
                <a:cs typeface="Myriad Pro"/>
              </a:rPr>
              <a:t>Indexes   </a:t>
            </a:r>
            <a:r>
              <a:rPr lang="en-US" sz="3200" dirty="0" smtClean="0">
                <a:solidFill>
                  <a:srgbClr val="505150"/>
                </a:solidFill>
                <a:latin typeface="Myriad Pro"/>
                <a:cs typeface="Myriad Pro"/>
              </a:rPr>
              <a:t>- Energy</a:t>
            </a:r>
            <a:endParaRPr lang="en-US" sz="3200" dirty="0">
              <a:solidFill>
                <a:srgbClr val="505150"/>
              </a:solidFill>
              <a:latin typeface="Myriad Pro"/>
              <a:cs typeface="Myriad Pro"/>
            </a:endParaRPr>
          </a:p>
        </p:txBody>
      </p:sp>
      <p:sp>
        <p:nvSpPr>
          <p:cNvPr id="11" name="Footer Placeholder 2"/>
          <p:cNvSpPr txBox="1">
            <a:spLocks/>
          </p:cNvSpPr>
          <p:nvPr/>
        </p:nvSpPr>
        <p:spPr>
          <a:xfrm>
            <a:off x="1104725" y="5940935"/>
            <a:ext cx="5381626" cy="288000"/>
          </a:xfrm>
          <a:prstGeom prst="rect">
            <a:avLst/>
          </a:prstGeom>
        </p:spPr>
        <p:txBody>
          <a:bodyPr anchor="t"/>
          <a:lstStyle/>
          <a:p>
            <a:pPr lvl="0">
              <a:spcBef>
                <a:spcPct val="20000"/>
              </a:spcBef>
              <a:defRPr/>
            </a:pPr>
            <a:r>
              <a:rPr lang="en-US" sz="1000" dirty="0" smtClean="0">
                <a:solidFill>
                  <a:schemeClr val="tx1">
                    <a:lumMod val="50000"/>
                    <a:lumOff val="50000"/>
                  </a:schemeClr>
                </a:solidFill>
                <a:latin typeface="Myriad Pro" pitchFamily="34" charset="0"/>
              </a:rPr>
              <a:t>Data time periods: Q1 = Jan 2013, Q2 = May 2013, Q3 = Aug/Sept 2013 &amp; Q4 = Dec 2013.</a:t>
            </a:r>
          </a:p>
        </p:txBody>
      </p:sp>
      <p:sp>
        <p:nvSpPr>
          <p:cNvPr id="12" name="TextBox 11"/>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a:t>
            </a:r>
            <a:endParaRPr lang="en-CA" sz="1200" dirty="0">
              <a:solidFill>
                <a:srgbClr val="505150"/>
              </a:solidFill>
              <a:latin typeface="+mn-lt"/>
            </a:endParaRPr>
          </a:p>
        </p:txBody>
      </p:sp>
      <p:cxnSp>
        <p:nvCxnSpPr>
          <p:cNvPr id="8" name="Straight Connector 7"/>
          <p:cNvCxnSpPr/>
          <p:nvPr/>
        </p:nvCxnSpPr>
        <p:spPr>
          <a:xfrm>
            <a:off x="1102760" y="5063430"/>
            <a:ext cx="5436000"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442419" y="4482937"/>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4431402" y="5058964"/>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5" name="Footer Placeholder 2"/>
          <p:cNvSpPr txBox="1">
            <a:spLocks/>
          </p:cNvSpPr>
          <p:nvPr/>
        </p:nvSpPr>
        <p:spPr>
          <a:xfrm>
            <a:off x="723900" y="2400029"/>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6" name="Footer Placeholder 2"/>
          <p:cNvSpPr txBox="1">
            <a:spLocks/>
          </p:cNvSpPr>
          <p:nvPr/>
        </p:nvSpPr>
        <p:spPr>
          <a:xfrm>
            <a:off x="751600" y="2122629"/>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a:t>
            </a:r>
            <a:r>
              <a:rPr lang="en-US" sz="1600" dirty="0" smtClean="0">
                <a:solidFill>
                  <a:schemeClr val="tx1">
                    <a:lumMod val="75000"/>
                    <a:lumOff val="25000"/>
                  </a:schemeClr>
                </a:solidFill>
                <a:latin typeface="Myriad Pro" pitchFamily="34" charset="0"/>
              </a:rPr>
              <a:t>Indexes      </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graphicFrame>
        <p:nvGraphicFramePr>
          <p:cNvPr id="17" name="Chart 16"/>
          <p:cNvGraphicFramePr/>
          <p:nvPr/>
        </p:nvGraphicFramePr>
        <p:xfrm>
          <a:off x="758206" y="2652029"/>
          <a:ext cx="7750794" cy="33729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TB-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AFA791C627CB478F6579A88139F1B4" ma:contentTypeVersion="4" ma:contentTypeDescription="Create a new document." ma:contentTypeScope="" ma:versionID="fbc2d5a763da10b9ca06c04c0bcd4241">
  <xsd:schema xmlns:xsd="http://www.w3.org/2001/XMLSchema" xmlns:xs="http://www.w3.org/2001/XMLSchema" xmlns:p="http://schemas.microsoft.com/office/2006/metadata/properties" xmlns:ns1="http://schemas.microsoft.com/sharepoint/v3" xmlns:ns2="e6b4c088-588b-4466-a064-d4c88ebbcf98" targetNamespace="http://schemas.microsoft.com/office/2006/metadata/properties" ma:root="true" ma:fieldsID="29df38f48f2d87b3c1cf8b62b1999510" ns1:_="" ns2:_="">
    <xsd:import namespace="http://schemas.microsoft.com/sharepoint/v3"/>
    <xsd:import namespace="e6b4c088-588b-4466-a064-d4c88ebbcf98"/>
    <xsd:element name="properties">
      <xsd:complexType>
        <xsd:sequence>
          <xsd:element name="documentManagement">
            <xsd:complexType>
              <xsd:all>
                <xsd:element ref="ns1:PublishingStartDate" minOccurs="0"/>
                <xsd:element ref="ns1:PublishingExpirationDate" minOccurs="0"/>
                <xsd:element ref="ns2:n2ded5b3984d4a05b132a1e30920a265"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xsd:simpleType>
        <xsd:restriction base="dms:Unknown"/>
      </xsd:simpleType>
    </xsd:element>
    <xsd:element name="PublishingExpirationDate" ma:index="9" nillable="true" ma:displayName="Scheduling End Da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b4c088-588b-4466-a064-d4c88ebbcf98" elementFormDefault="qualified">
    <xsd:import namespace="http://schemas.microsoft.com/office/2006/documentManagement/types"/>
    <xsd:import namespace="http://schemas.microsoft.com/office/infopath/2007/PartnerControls"/>
    <xsd:element name="n2ded5b3984d4a05b132a1e30920a265" ma:index="11" nillable="true" ma:taxonomy="true" ma:internalName="n2ded5b3984d4a05b132a1e30920a265" ma:taxonomyFieldName="MetaTag" ma:displayName="MetaTag" ma:default="" ma:fieldId="{72ded5b3-984d-4a05-b132-a1e30920a265}" ma:taxonomyMulti="true" ma:sspId="ba1616d2-34b7-44a2-99d8-239ce57c8c37" ma:termSetId="22400033-a9fb-4d5d-8be5-bfab93ae7ff6"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91a1f561-93c9-4bee-9f78-8236b25e8ad5}" ma:internalName="TaxCatchAll" ma:showField="CatchAllData" ma:web="e6b4c088-588b-4466-a064-d4c88ebbcf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TaxCatchAll xmlns="e6b4c088-588b-4466-a064-d4c88ebbcf98"/>
    <n2ded5b3984d4a05b132a1e30920a265 xmlns="e6b4c088-588b-4466-a064-d4c88ebbcf98">
      <Terms xmlns="http://schemas.microsoft.com/office/infopath/2007/PartnerControls"/>
    </n2ded5b3984d4a05b132a1e30920a26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6B5F48-914C-4239-82BA-0821DFD37D6C}"/>
</file>

<file path=customXml/itemProps2.xml><?xml version="1.0" encoding="utf-8"?>
<ds:datastoreItem xmlns:ds="http://schemas.openxmlformats.org/officeDocument/2006/customXml" ds:itemID="{C2631BEC-DD61-4D8B-A1A4-F75A677A93BF}"/>
</file>

<file path=customXml/itemProps3.xml><?xml version="1.0" encoding="utf-8"?>
<ds:datastoreItem xmlns:ds="http://schemas.openxmlformats.org/officeDocument/2006/customXml" ds:itemID="{A30E156F-847B-450E-A68A-E5EC6D6ADCA7}"/>
</file>

<file path=docProps/app.xml><?xml version="1.0" encoding="utf-8"?>
<Properties xmlns="http://schemas.openxmlformats.org/officeDocument/2006/extended-properties" xmlns:vt="http://schemas.openxmlformats.org/officeDocument/2006/docPropsVTypes">
  <Template/>
  <TotalTime>10498</TotalTime>
  <Words>2969</Words>
  <Application>Microsoft Office PowerPoint</Application>
  <PresentationFormat>On-screen Show (4:3)</PresentationFormat>
  <Paragraphs>473</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ATB-Business</vt:lpstr>
      <vt:lpstr>Alberta Business Beat</vt:lpstr>
      <vt:lpstr>Background and Methodology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ATB Financial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E30023</dc:creator>
  <cp:lastModifiedBy>E30023</cp:lastModifiedBy>
  <cp:revision>966</cp:revision>
  <cp:lastPrinted>2012-09-14T15:29:05Z</cp:lastPrinted>
  <dcterms:created xsi:type="dcterms:W3CDTF">2012-06-05T17:08:54Z</dcterms:created>
  <dcterms:modified xsi:type="dcterms:W3CDTF">2014-01-30T13:54:31Z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0x01010020AFA791C627CB478F6579A88139F1B4</vt:lpwstr>
  </property>
</Properties>
</file>